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Vrste riječi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Imenice</c:v>
                </c:pt>
                <c:pt idx="1">
                  <c:v>Pridjevi</c:v>
                </c:pt>
                <c:pt idx="2">
                  <c:v>Glagoli</c:v>
                </c:pt>
                <c:pt idx="3">
                  <c:v>Prilozi</c:v>
                </c:pt>
                <c:pt idx="4">
                  <c:v>Uzvici</c:v>
                </c:pt>
                <c:pt idx="5">
                  <c:v>Riječce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1527</c:v>
                </c:pt>
                <c:pt idx="1">
                  <c:v>217</c:v>
                </c:pt>
                <c:pt idx="2">
                  <c:v>79</c:v>
                </c:pt>
                <c:pt idx="3">
                  <c:v>57</c:v>
                </c:pt>
                <c:pt idx="4">
                  <c:v>9</c:v>
                </c:pt>
                <c:pt idx="5">
                  <c:v>110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Vrste riječi - autor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Vrste rječi - autor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Imenice</c:v>
                </c:pt>
                <c:pt idx="1">
                  <c:v>Pridjevi</c:v>
                </c:pt>
                <c:pt idx="2">
                  <c:v>Glagoli</c:v>
                </c:pt>
                <c:pt idx="3">
                  <c:v>Prilozi</c:v>
                </c:pt>
                <c:pt idx="4">
                  <c:v>Uzvici</c:v>
                </c:pt>
                <c:pt idx="5">
                  <c:v>Riječce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1144</c:v>
                </c:pt>
                <c:pt idx="1">
                  <c:v>167</c:v>
                </c:pt>
                <c:pt idx="2">
                  <c:v>67</c:v>
                </c:pt>
                <c:pt idx="3">
                  <c:v>17</c:v>
                </c:pt>
                <c:pt idx="4">
                  <c:v>0</c:v>
                </c:pt>
                <c:pt idx="5">
                  <c:v>23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Vrste riječi - junak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Vrsta riječi - junak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Imenice</c:v>
                </c:pt>
                <c:pt idx="1">
                  <c:v>Pridjevi</c:v>
                </c:pt>
                <c:pt idx="2">
                  <c:v>Glagoli</c:v>
                </c:pt>
                <c:pt idx="3">
                  <c:v>Prilozi</c:v>
                </c:pt>
                <c:pt idx="4">
                  <c:v>Uzvici</c:v>
                </c:pt>
                <c:pt idx="5">
                  <c:v>Riječce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383</c:v>
                </c:pt>
                <c:pt idx="1">
                  <c:v>50</c:v>
                </c:pt>
                <c:pt idx="2">
                  <c:v>12</c:v>
                </c:pt>
                <c:pt idx="3">
                  <c:v>40</c:v>
                </c:pt>
                <c:pt idx="4">
                  <c:v>9</c:v>
                </c:pt>
                <c:pt idx="5">
                  <c:v>87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Orijentalizmi u romanu </a:t>
            </a:r>
            <a:r>
              <a:rPr lang="de-DE" cap="small" dirty="0" smtClean="0"/>
              <a:t>Prolom</a:t>
            </a:r>
            <a:r>
              <a:rPr lang="de-DE" dirty="0" smtClean="0"/>
              <a:t> Branka </a:t>
            </a:r>
            <a:r>
              <a:rPr lang="en-US" dirty="0" err="1" smtClean="0"/>
              <a:t>Ćopića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Diplomarbeit</a:t>
            </a:r>
            <a:r>
              <a:rPr lang="en-US" dirty="0"/>
              <a:t> </a:t>
            </a:r>
            <a:r>
              <a:rPr lang="en-US" dirty="0" err="1"/>
              <a:t>vorgelegt</a:t>
            </a:r>
            <a:r>
              <a:rPr lang="en-US" dirty="0"/>
              <a:t> von Selma </a:t>
            </a:r>
            <a:r>
              <a:rPr lang="en-US" dirty="0" err="1" smtClean="0"/>
              <a:t>Toromanović</a:t>
            </a: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am </a:t>
            </a:r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Slawistik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Begutachter</a:t>
            </a:r>
            <a:r>
              <a:rPr lang="en-US" dirty="0" smtClean="0"/>
              <a:t>  </a:t>
            </a:r>
            <a:r>
              <a:rPr lang="en-US" dirty="0"/>
              <a:t>Univ.-Prof. Dr. </a:t>
            </a:r>
            <a:r>
              <a:rPr lang="en-US" dirty="0" err="1"/>
              <a:t>Branko</a:t>
            </a:r>
            <a:r>
              <a:rPr lang="en-US" dirty="0"/>
              <a:t> </a:t>
            </a:r>
            <a:r>
              <a:rPr lang="en-US" dirty="0" err="1" smtClean="0"/>
              <a:t>Tošović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8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Klasifikacija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statusu</a:t>
            </a:r>
            <a:r>
              <a:rPr lang="en-US" dirty="0" smtClean="0"/>
              <a:t> </a:t>
            </a:r>
            <a:r>
              <a:rPr lang="en-US" dirty="0" err="1" smtClean="0"/>
              <a:t>zastupljenosti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Frekvencija</a:t>
            </a:r>
            <a:r>
              <a:rPr lang="en-US" dirty="0" smtClean="0"/>
              <a:t> </a:t>
            </a:r>
            <a:r>
              <a:rPr lang="en-US" dirty="0" err="1" smtClean="0"/>
              <a:t>orijentalizama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pisaca</a:t>
            </a:r>
            <a:endParaRPr lang="en-US" dirty="0" smtClean="0"/>
          </a:p>
          <a:p>
            <a:r>
              <a:rPr lang="en-US" dirty="0" err="1" smtClean="0"/>
              <a:t>Regionalna</a:t>
            </a:r>
            <a:r>
              <a:rPr lang="en-US" dirty="0" smtClean="0"/>
              <a:t> </a:t>
            </a:r>
            <a:r>
              <a:rPr lang="en-US" dirty="0" err="1" smtClean="0"/>
              <a:t>frekvencija</a:t>
            </a:r>
            <a:endParaRPr lang="en-US" dirty="0" smtClean="0"/>
          </a:p>
          <a:p>
            <a:r>
              <a:rPr lang="en-US" dirty="0" err="1" smtClean="0"/>
              <a:t>Frekvencija</a:t>
            </a:r>
            <a:r>
              <a:rPr lang="en-US" dirty="0" smtClean="0"/>
              <a:t> </a:t>
            </a:r>
            <a:r>
              <a:rPr lang="en-US" dirty="0" err="1" smtClean="0"/>
              <a:t>orijentalizama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funkcionalnosti</a:t>
            </a:r>
            <a:r>
              <a:rPr lang="en-US" dirty="0" smtClean="0"/>
              <a:t> I </a:t>
            </a:r>
            <a:r>
              <a:rPr lang="en-US" dirty="0" err="1" smtClean="0"/>
              <a:t>značaju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Frekvencija</a:t>
            </a:r>
            <a:r>
              <a:rPr lang="en-US" dirty="0"/>
              <a:t> </a:t>
            </a:r>
            <a:r>
              <a:rPr lang="en-US" dirty="0" err="1" smtClean="0"/>
              <a:t>orijentalizama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Orijentalizmi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b="1" dirty="0" err="1" smtClean="0"/>
              <a:t>vrlo</a:t>
            </a:r>
            <a:r>
              <a:rPr lang="en-US" dirty="0" smtClean="0"/>
              <a:t> </a:t>
            </a:r>
            <a:r>
              <a:rPr lang="en-US" dirty="0" err="1" smtClean="0"/>
              <a:t>frekventni</a:t>
            </a:r>
            <a:r>
              <a:rPr lang="en-US" dirty="0" smtClean="0"/>
              <a:t> u </a:t>
            </a:r>
            <a:r>
              <a:rPr lang="en-US" dirty="0" err="1" smtClean="0"/>
              <a:t>romanu</a:t>
            </a:r>
            <a:r>
              <a:rPr lang="en-US" dirty="0" smtClean="0"/>
              <a:t> </a:t>
            </a:r>
            <a:r>
              <a:rPr lang="en-US" cap="small" dirty="0" err="1" smtClean="0"/>
              <a:t>Prolom</a:t>
            </a:r>
            <a:endParaRPr lang="en-US" cap="small" dirty="0" smtClean="0"/>
          </a:p>
          <a:p>
            <a:pPr marL="0" indent="0">
              <a:buNone/>
            </a:pPr>
            <a:r>
              <a:rPr lang="en-US" dirty="0" err="1" smtClean="0"/>
              <a:t>javljaju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obliku</a:t>
            </a:r>
            <a:r>
              <a:rPr lang="en-US" dirty="0"/>
              <a:t> 41 </a:t>
            </a:r>
            <a:r>
              <a:rPr lang="en-US" dirty="0" err="1"/>
              <a:t>pojma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pojavnica</a:t>
            </a:r>
            <a:r>
              <a:rPr lang="en-US" dirty="0"/>
              <a:t>. </a:t>
            </a:r>
            <a:r>
              <a:rPr lang="en-US" dirty="0" err="1"/>
              <a:t>Frekventnost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orijenalizama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je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popisivani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se </a:t>
            </a:r>
            <a:r>
              <a:rPr lang="en-US" dirty="0" err="1"/>
              <a:t>pojavnice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puta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32 </a:t>
            </a:r>
            <a:r>
              <a:rPr lang="en-US" dirty="0" err="1" smtClean="0"/>
              <a:t>imenice</a:t>
            </a:r>
            <a:r>
              <a:rPr lang="en-US" dirty="0"/>
              <a:t> </a:t>
            </a:r>
            <a:r>
              <a:rPr lang="en-US" i="1" dirty="0" err="1" smtClean="0"/>
              <a:t>ćošak</a:t>
            </a:r>
            <a:r>
              <a:rPr lang="en-US" dirty="0" smtClean="0"/>
              <a:t> (66), </a:t>
            </a:r>
            <a:r>
              <a:rPr lang="en-US" i="1" dirty="0" err="1" smtClean="0"/>
              <a:t>komšija</a:t>
            </a:r>
            <a:r>
              <a:rPr lang="en-US" dirty="0" smtClean="0"/>
              <a:t> (50), </a:t>
            </a:r>
            <a:r>
              <a:rPr lang="en-US" i="1" dirty="0" err="1" smtClean="0"/>
              <a:t>rakija</a:t>
            </a:r>
            <a:r>
              <a:rPr lang="en-US" dirty="0" smtClean="0"/>
              <a:t> (48) </a:t>
            </a:r>
            <a:r>
              <a:rPr lang="en-US" dirty="0" err="1" smtClean="0"/>
              <a:t>itd</a:t>
            </a:r>
            <a:r>
              <a:rPr lang="en-US" dirty="0" smtClean="0"/>
              <a:t>.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pridjeva</a:t>
            </a:r>
            <a:r>
              <a:rPr lang="en-US" dirty="0" smtClean="0"/>
              <a:t> </a:t>
            </a:r>
            <a:r>
              <a:rPr lang="en-US" i="1" dirty="0" err="1" smtClean="0"/>
              <a:t>avlijski</a:t>
            </a:r>
            <a:r>
              <a:rPr lang="en-US" dirty="0" smtClean="0"/>
              <a:t> (10), </a:t>
            </a:r>
            <a:r>
              <a:rPr lang="en-US" i="1" dirty="0" err="1" smtClean="0"/>
              <a:t>džaba</a:t>
            </a:r>
            <a:r>
              <a:rPr lang="en-US" dirty="0" smtClean="0"/>
              <a:t> (36), </a:t>
            </a:r>
            <a:r>
              <a:rPr lang="en-US" i="1" dirty="0" err="1" smtClean="0"/>
              <a:t>jogunst</a:t>
            </a:r>
            <a:r>
              <a:rPr lang="en-US" dirty="0" smtClean="0"/>
              <a:t> (13), </a:t>
            </a:r>
            <a:r>
              <a:rPr lang="en-US" i="1" dirty="0" err="1" smtClean="0"/>
              <a:t>muslimanski</a:t>
            </a:r>
            <a:r>
              <a:rPr lang="en-US" dirty="0" smtClean="0"/>
              <a:t> (33)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glagol</a:t>
            </a:r>
            <a:r>
              <a:rPr lang="en-US" dirty="0" smtClean="0"/>
              <a:t> </a:t>
            </a:r>
            <a:r>
              <a:rPr lang="en-US" i="1" dirty="0" err="1" smtClean="0"/>
              <a:t>jurišati</a:t>
            </a:r>
            <a:r>
              <a:rPr lang="en-US" dirty="0" smtClean="0"/>
              <a:t> (11)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priloga</a:t>
            </a:r>
            <a:r>
              <a:rPr lang="en-US" dirty="0" smtClean="0"/>
              <a:t> </a:t>
            </a:r>
            <a:r>
              <a:rPr lang="en-US" i="1" dirty="0" err="1" smtClean="0"/>
              <a:t>jok</a:t>
            </a:r>
            <a:r>
              <a:rPr lang="en-US" dirty="0" smtClean="0"/>
              <a:t> (19), </a:t>
            </a:r>
            <a:r>
              <a:rPr lang="en-US" i="1" dirty="0" err="1" smtClean="0"/>
              <a:t>taman</a:t>
            </a:r>
            <a:r>
              <a:rPr lang="en-US" dirty="0" smtClean="0"/>
              <a:t> (23)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riječce</a:t>
            </a:r>
            <a:r>
              <a:rPr lang="en-US" dirty="0" smtClean="0"/>
              <a:t>/</a:t>
            </a:r>
            <a:r>
              <a:rPr lang="en-US" dirty="0" err="1" smtClean="0"/>
              <a:t>čestice</a:t>
            </a:r>
            <a:r>
              <a:rPr lang="en-US" dirty="0" smtClean="0"/>
              <a:t> </a:t>
            </a:r>
            <a:r>
              <a:rPr lang="en-US" i="1" dirty="0" err="1" smtClean="0"/>
              <a:t>makar</a:t>
            </a:r>
            <a:r>
              <a:rPr lang="en-US" dirty="0" smtClean="0"/>
              <a:t> (55), </a:t>
            </a:r>
            <a:r>
              <a:rPr lang="en-US" i="1" dirty="0" err="1" smtClean="0"/>
              <a:t>vala</a:t>
            </a:r>
            <a:r>
              <a:rPr lang="en-US" dirty="0" smtClean="0"/>
              <a:t> (55)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Frekvencija</a:t>
            </a:r>
            <a:r>
              <a:rPr lang="en-US" dirty="0"/>
              <a:t> </a:t>
            </a:r>
            <a:r>
              <a:rPr lang="en-US" dirty="0" err="1" smtClean="0"/>
              <a:t>orijentalizama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Orijentalizama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b="1" dirty="0" err="1"/>
              <a:t>nisu</a:t>
            </a:r>
            <a:r>
              <a:rPr lang="en-US" dirty="0"/>
              <a:t> </a:t>
            </a:r>
            <a:r>
              <a:rPr lang="en-US" b="1" dirty="0" err="1"/>
              <a:t>izrazito</a:t>
            </a:r>
            <a:r>
              <a:rPr lang="en-US" dirty="0"/>
              <a:t> </a:t>
            </a:r>
            <a:r>
              <a:rPr lang="en-US" dirty="0" err="1"/>
              <a:t>frekventni</a:t>
            </a:r>
            <a:r>
              <a:rPr lang="en-US" dirty="0"/>
              <a:t>, u </a:t>
            </a:r>
            <a:r>
              <a:rPr lang="en-US" dirty="0" err="1"/>
              <a:t>romanu</a:t>
            </a:r>
            <a:r>
              <a:rPr lang="en-US" dirty="0"/>
              <a:t> PROLOM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/>
              <a:t>37, od </a:t>
            </a:r>
            <a:r>
              <a:rPr lang="en-US" dirty="0" err="1"/>
              <a:t>čega</a:t>
            </a:r>
            <a:r>
              <a:rPr lang="en-US" dirty="0"/>
              <a:t>, </a:t>
            </a:r>
            <a:r>
              <a:rPr lang="en-US" dirty="0" err="1"/>
              <a:t>također</a:t>
            </a:r>
            <a:r>
              <a:rPr lang="en-US" dirty="0"/>
              <a:t>,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pojavnica</a:t>
            </a:r>
            <a:r>
              <a:rPr lang="en-US" dirty="0"/>
              <a:t>. </a:t>
            </a:r>
            <a:r>
              <a:rPr lang="en-US" dirty="0" err="1"/>
              <a:t>Ovdje</a:t>
            </a:r>
            <a:r>
              <a:rPr lang="en-US" dirty="0"/>
              <a:t> je </a:t>
            </a:r>
            <a:r>
              <a:rPr lang="en-US" dirty="0" err="1"/>
              <a:t>frekventnost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pojavnicama</a:t>
            </a:r>
            <a:r>
              <a:rPr lang="en-US" dirty="0" smtClean="0"/>
              <a:t> 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od 5 do 10 </a:t>
            </a:r>
            <a:r>
              <a:rPr lang="en-US" dirty="0" err="1"/>
              <a:t>puta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22 </a:t>
            </a:r>
            <a:r>
              <a:rPr lang="en-US" dirty="0" err="1" smtClean="0"/>
              <a:t>imenice</a:t>
            </a:r>
            <a:r>
              <a:rPr lang="en-US" dirty="0" smtClean="0"/>
              <a:t> </a:t>
            </a:r>
            <a:r>
              <a:rPr lang="en-US" i="1" dirty="0" err="1" smtClean="0"/>
              <a:t>bedem</a:t>
            </a:r>
            <a:r>
              <a:rPr lang="en-US" dirty="0" smtClean="0"/>
              <a:t> (5), </a:t>
            </a:r>
            <a:r>
              <a:rPr lang="en-US" i="1" dirty="0" err="1" smtClean="0"/>
              <a:t>čarapa</a:t>
            </a:r>
            <a:r>
              <a:rPr lang="en-US" dirty="0" smtClean="0"/>
              <a:t> (7), </a:t>
            </a:r>
            <a:r>
              <a:rPr lang="en-US" i="1" dirty="0" err="1" smtClean="0"/>
              <a:t>sanduk</a:t>
            </a:r>
            <a:r>
              <a:rPr lang="en-US" dirty="0" smtClean="0"/>
              <a:t> (9)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8 </a:t>
            </a:r>
            <a:r>
              <a:rPr lang="en-US" dirty="0" err="1" smtClean="0"/>
              <a:t>pridjeva</a:t>
            </a:r>
            <a:r>
              <a:rPr lang="en-US" dirty="0" smtClean="0"/>
              <a:t> </a:t>
            </a:r>
            <a:r>
              <a:rPr lang="en-US" i="1" dirty="0" err="1" smtClean="0"/>
              <a:t>benast</a:t>
            </a:r>
            <a:r>
              <a:rPr lang="en-US" dirty="0" smtClean="0"/>
              <a:t> (5), </a:t>
            </a:r>
            <a:r>
              <a:rPr lang="en-US" i="1" dirty="0" err="1" smtClean="0"/>
              <a:t>mamuran</a:t>
            </a:r>
            <a:r>
              <a:rPr lang="en-US" dirty="0" smtClean="0"/>
              <a:t> (7), </a:t>
            </a:r>
            <a:r>
              <a:rPr lang="en-US" i="1" dirty="0" err="1" smtClean="0"/>
              <a:t>utaban</a:t>
            </a:r>
            <a:r>
              <a:rPr lang="en-US" dirty="0" smtClean="0"/>
              <a:t> (7)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glagola</a:t>
            </a:r>
            <a:r>
              <a:rPr lang="en-US" dirty="0" smtClean="0"/>
              <a:t> </a:t>
            </a:r>
            <a:r>
              <a:rPr lang="en-US" i="1" dirty="0" err="1" smtClean="0"/>
              <a:t>juriti</a:t>
            </a:r>
            <a:r>
              <a:rPr lang="en-US" dirty="0" smtClean="0"/>
              <a:t> (9), </a:t>
            </a:r>
            <a:r>
              <a:rPr lang="en-US" i="1" dirty="0" err="1" smtClean="0"/>
              <a:t>nabasati</a:t>
            </a:r>
            <a:r>
              <a:rPr lang="en-US" dirty="0" smtClean="0"/>
              <a:t> (5), </a:t>
            </a:r>
            <a:r>
              <a:rPr lang="en-US" i="1" dirty="0" err="1" smtClean="0"/>
              <a:t>pohapsiti</a:t>
            </a:r>
            <a:r>
              <a:rPr lang="en-US" dirty="0" smtClean="0"/>
              <a:t> (5) </a:t>
            </a:r>
            <a:r>
              <a:rPr lang="en-US" dirty="0" err="1" smtClean="0"/>
              <a:t>itd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priloga</a:t>
            </a:r>
            <a:r>
              <a:rPr lang="en-US" dirty="0" smtClean="0"/>
              <a:t> </a:t>
            </a:r>
            <a:r>
              <a:rPr lang="en-US" i="1" dirty="0" err="1" smtClean="0"/>
              <a:t>naero</a:t>
            </a:r>
            <a:r>
              <a:rPr lang="en-US" dirty="0" smtClean="0"/>
              <a:t> (5), </a:t>
            </a:r>
            <a:r>
              <a:rPr lang="en-US" i="1" dirty="0" err="1" smtClean="0"/>
              <a:t>natenane</a:t>
            </a:r>
            <a:r>
              <a:rPr lang="en-US" dirty="0" smtClean="0"/>
              <a:t> (5)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uzvik</a:t>
            </a:r>
            <a:r>
              <a:rPr lang="en-US" dirty="0" smtClean="0"/>
              <a:t> </a:t>
            </a:r>
            <a:r>
              <a:rPr lang="en-US" i="1" dirty="0" err="1" smtClean="0"/>
              <a:t>mašala</a:t>
            </a:r>
            <a:r>
              <a:rPr lang="en-US" dirty="0" smtClean="0"/>
              <a:t> (6)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Frekvencija</a:t>
            </a:r>
            <a:r>
              <a:rPr lang="en-US" dirty="0"/>
              <a:t> </a:t>
            </a:r>
            <a:r>
              <a:rPr lang="en-US" dirty="0" err="1"/>
              <a:t>orijentalizama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Orijentalizmi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b="1" dirty="0" err="1"/>
              <a:t>rijetko</a:t>
            </a:r>
            <a:r>
              <a:rPr lang="en-US" dirty="0"/>
              <a:t> </a:t>
            </a:r>
            <a:r>
              <a:rPr lang="en-US" dirty="0" err="1"/>
              <a:t>upotrebljavaju</a:t>
            </a:r>
            <a:r>
              <a:rPr lang="en-US" dirty="0"/>
              <a:t> u </a:t>
            </a:r>
            <a:r>
              <a:rPr lang="en-US" dirty="0" err="1"/>
              <a:t>romanu</a:t>
            </a:r>
            <a:r>
              <a:rPr lang="en-US" dirty="0"/>
              <a:t> PROLOM </a:t>
            </a:r>
          </a:p>
          <a:p>
            <a:pPr marL="0" indent="0">
              <a:buNone/>
            </a:pPr>
            <a:r>
              <a:rPr lang="en-US" dirty="0" err="1" smtClean="0"/>
              <a:t>javljaju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obliku</a:t>
            </a:r>
            <a:r>
              <a:rPr lang="en-US" dirty="0"/>
              <a:t> 212 </a:t>
            </a:r>
            <a:r>
              <a:rPr lang="en-US" dirty="0" err="1"/>
              <a:t>pojmova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, </a:t>
            </a:r>
            <a:r>
              <a:rPr lang="en-US" dirty="0" err="1"/>
              <a:t>također</a:t>
            </a:r>
            <a:r>
              <a:rPr lang="en-US" dirty="0"/>
              <a:t>,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pojavnica</a:t>
            </a:r>
            <a:r>
              <a:rPr lang="en-US" dirty="0"/>
              <a:t>. </a:t>
            </a:r>
            <a:r>
              <a:rPr lang="en-US" dirty="0" err="1"/>
              <a:t>Frekventnost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orijenalizama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popisivani</a:t>
            </a:r>
            <a:r>
              <a:rPr lang="en-US" dirty="0"/>
              <a:t> </a:t>
            </a:r>
            <a:r>
              <a:rPr lang="en-US" dirty="0" err="1"/>
              <a:t>pojmovi</a:t>
            </a:r>
            <a:r>
              <a:rPr lang="en-US" dirty="0"/>
              <a:t> </a:t>
            </a:r>
            <a:r>
              <a:rPr lang="en-US" dirty="0" err="1"/>
              <a:t>orijentalizama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se </a:t>
            </a:r>
            <a:r>
              <a:rPr lang="en-US" dirty="0" err="1"/>
              <a:t>pojavnice</a:t>
            </a:r>
            <a:r>
              <a:rPr lang="en-US" dirty="0"/>
              <a:t> </a:t>
            </a:r>
            <a:r>
              <a:rPr lang="en-US" dirty="0" err="1"/>
              <a:t>javljaju</a:t>
            </a:r>
            <a:r>
              <a:rPr lang="en-US" dirty="0"/>
              <a:t> od 1 do 5 </a:t>
            </a:r>
            <a:r>
              <a:rPr lang="en-US" dirty="0" err="1"/>
              <a:t>puta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de-DE" dirty="0" smtClean="0"/>
              <a:t>135 imenica </a:t>
            </a:r>
            <a:r>
              <a:rPr lang="de-DE" i="1" dirty="0" smtClean="0"/>
              <a:t>babo</a:t>
            </a:r>
            <a:r>
              <a:rPr lang="de-DE" dirty="0" smtClean="0"/>
              <a:t> (2), </a:t>
            </a:r>
            <a:r>
              <a:rPr lang="en-US" i="1" dirty="0" err="1" smtClean="0"/>
              <a:t>čaršav</a:t>
            </a:r>
            <a:r>
              <a:rPr lang="en-US" dirty="0" smtClean="0"/>
              <a:t> (2), </a:t>
            </a:r>
            <a:r>
              <a:rPr lang="en-US" i="1" dirty="0" err="1" smtClean="0"/>
              <a:t>fenjer</a:t>
            </a:r>
            <a:r>
              <a:rPr lang="en-US" dirty="0" smtClean="0"/>
              <a:t> (1)</a:t>
            </a:r>
          </a:p>
          <a:p>
            <a:r>
              <a:rPr lang="en-US" dirty="0" smtClean="0"/>
              <a:t>39 </a:t>
            </a:r>
            <a:r>
              <a:rPr lang="en-US" dirty="0" err="1" smtClean="0"/>
              <a:t>pridjeva</a:t>
            </a:r>
            <a:r>
              <a:rPr lang="en-US" dirty="0" smtClean="0"/>
              <a:t> </a:t>
            </a:r>
            <a:r>
              <a:rPr lang="en-US" i="1" dirty="0" err="1" smtClean="0"/>
              <a:t>bakarni</a:t>
            </a:r>
            <a:r>
              <a:rPr lang="en-US" dirty="0" smtClean="0"/>
              <a:t> (1), </a:t>
            </a:r>
            <a:r>
              <a:rPr lang="en-US" i="1" dirty="0" err="1" smtClean="0"/>
              <a:t>kovrdžav</a:t>
            </a:r>
            <a:r>
              <a:rPr lang="en-US" dirty="0" smtClean="0"/>
              <a:t> (1), </a:t>
            </a:r>
            <a:r>
              <a:rPr lang="en-US" i="1" dirty="0" err="1" smtClean="0"/>
              <a:t>šugav</a:t>
            </a:r>
            <a:r>
              <a:rPr lang="en-US" dirty="0" smtClean="0"/>
              <a:t> (4)</a:t>
            </a:r>
          </a:p>
          <a:p>
            <a:r>
              <a:rPr lang="en-US" dirty="0" smtClean="0"/>
              <a:t>31 </a:t>
            </a:r>
            <a:r>
              <a:rPr lang="en-US" dirty="0" err="1" smtClean="0"/>
              <a:t>glagol</a:t>
            </a:r>
            <a:r>
              <a:rPr lang="en-US" dirty="0" smtClean="0"/>
              <a:t> </a:t>
            </a:r>
            <a:r>
              <a:rPr lang="en-US" i="1" dirty="0" err="1" smtClean="0"/>
              <a:t>galamiti</a:t>
            </a:r>
            <a:r>
              <a:rPr lang="en-US" dirty="0"/>
              <a:t> </a:t>
            </a:r>
            <a:r>
              <a:rPr lang="en-US" dirty="0" smtClean="0"/>
              <a:t>(1), </a:t>
            </a:r>
            <a:r>
              <a:rPr lang="en-US" i="1" dirty="0" err="1" smtClean="0"/>
              <a:t>šamarati</a:t>
            </a:r>
            <a:r>
              <a:rPr lang="en-US" dirty="0" smtClean="0"/>
              <a:t> (3), </a:t>
            </a:r>
            <a:r>
              <a:rPr lang="en-US" i="1" dirty="0" err="1" smtClean="0"/>
              <a:t>teferičiti</a:t>
            </a:r>
            <a:r>
              <a:rPr lang="en-US" dirty="0" smtClean="0"/>
              <a:t> (1)</a:t>
            </a:r>
          </a:p>
          <a:p>
            <a:r>
              <a:rPr lang="en-US" dirty="0" smtClean="0"/>
              <a:t>4 </a:t>
            </a:r>
            <a:r>
              <a:rPr lang="en-US" dirty="0" err="1" smtClean="0"/>
              <a:t>priloga</a:t>
            </a:r>
            <a:r>
              <a:rPr lang="en-US" dirty="0" smtClean="0"/>
              <a:t> </a:t>
            </a:r>
            <a:r>
              <a:rPr lang="en-US" i="1" dirty="0" err="1" smtClean="0"/>
              <a:t>barem</a:t>
            </a:r>
            <a:r>
              <a:rPr lang="en-US" dirty="0" smtClean="0"/>
              <a:t> (1), </a:t>
            </a:r>
            <a:r>
              <a:rPr lang="en-US" i="1" dirty="0" err="1" smtClean="0"/>
              <a:t>butum</a:t>
            </a:r>
            <a:r>
              <a:rPr lang="en-US" dirty="0" smtClean="0"/>
              <a:t> (2), </a:t>
            </a:r>
            <a:r>
              <a:rPr lang="en-US" i="1" dirty="0" err="1" smtClean="0"/>
              <a:t>sabajle</a:t>
            </a:r>
            <a:r>
              <a:rPr lang="en-US" dirty="0" smtClean="0"/>
              <a:t> (1)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uzvika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(2), </a:t>
            </a:r>
            <a:r>
              <a:rPr lang="en-US" dirty="0" err="1" smtClean="0"/>
              <a:t>amin</a:t>
            </a:r>
            <a:r>
              <a:rPr lang="en-US" dirty="0" smtClean="0"/>
              <a:t>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3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Razlikovanje </a:t>
            </a:r>
            <a:r>
              <a:rPr lang="pl-PL" dirty="0"/>
              <a:t>orijentalizama prema funkciji i značaju koje imaju u jeziku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Orijentalizmi</a:t>
            </a:r>
            <a:r>
              <a:rPr lang="en-US" dirty="0"/>
              <a:t> se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razlikovati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funkciji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značaju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u </a:t>
            </a:r>
            <a:r>
              <a:rPr lang="en-US" dirty="0" err="1"/>
              <a:t>jeziku</a:t>
            </a:r>
            <a:r>
              <a:rPr lang="en-US" dirty="0"/>
              <a:t>. Po tom </a:t>
            </a:r>
            <a:r>
              <a:rPr lang="en-US" dirty="0" err="1"/>
              <a:t>kriteriju</a:t>
            </a:r>
            <a:r>
              <a:rPr lang="en-US" dirty="0"/>
              <a:t> </a:t>
            </a:r>
            <a:r>
              <a:rPr lang="en-US" dirty="0" err="1"/>
              <a:t>izdvajaju</a:t>
            </a:r>
            <a:r>
              <a:rPr lang="en-US" dirty="0"/>
              <a:t> se </a:t>
            </a:r>
            <a:endParaRPr lang="en-US" dirty="0" smtClean="0"/>
          </a:p>
          <a:p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sinonime</a:t>
            </a:r>
            <a:r>
              <a:rPr lang="en-US" dirty="0"/>
              <a:t> </a:t>
            </a:r>
            <a:r>
              <a:rPr lang="en-US" dirty="0" smtClean="0"/>
              <a:t>(129 u </a:t>
            </a:r>
            <a:r>
              <a:rPr lang="en-US" cap="small" dirty="0" err="1" smtClean="0"/>
              <a:t>Prolomu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i="1" dirty="0" err="1"/>
              <a:t>alaj</a:t>
            </a:r>
            <a:r>
              <a:rPr lang="en-US" dirty="0"/>
              <a:t>, </a:t>
            </a:r>
            <a:r>
              <a:rPr lang="en-US" i="1" dirty="0" err="1"/>
              <a:t>ama</a:t>
            </a:r>
            <a:r>
              <a:rPr lang="en-US" dirty="0"/>
              <a:t>, </a:t>
            </a:r>
            <a:r>
              <a:rPr lang="en-US" i="1" dirty="0" err="1" smtClean="0"/>
              <a:t>ašikluci</a:t>
            </a:r>
            <a:r>
              <a:rPr lang="en-US" dirty="0" smtClean="0"/>
              <a:t>, </a:t>
            </a:r>
            <a:r>
              <a:rPr lang="en-US" i="1" dirty="0" err="1"/>
              <a:t>azur</a:t>
            </a:r>
            <a:r>
              <a:rPr lang="en-US" dirty="0" smtClean="0"/>
              <a:t>, </a:t>
            </a:r>
            <a:r>
              <a:rPr lang="en-US" i="1" dirty="0" err="1"/>
              <a:t>bedem</a:t>
            </a:r>
            <a:r>
              <a:rPr lang="en-US" dirty="0"/>
              <a:t>, </a:t>
            </a:r>
            <a:r>
              <a:rPr lang="en-US" i="1" dirty="0" err="1"/>
              <a:t>begluk</a:t>
            </a:r>
            <a:r>
              <a:rPr lang="en-US" dirty="0"/>
              <a:t>, </a:t>
            </a:r>
            <a:r>
              <a:rPr lang="en-US" i="1" dirty="0" err="1"/>
              <a:t>bunar</a:t>
            </a:r>
            <a:r>
              <a:rPr lang="en-US" dirty="0"/>
              <a:t>, </a:t>
            </a:r>
            <a:r>
              <a:rPr lang="en-US" i="1" dirty="0" err="1"/>
              <a:t>čakšire</a:t>
            </a:r>
            <a:r>
              <a:rPr lang="en-US" dirty="0"/>
              <a:t>, </a:t>
            </a:r>
            <a:r>
              <a:rPr lang="en-US" i="1" dirty="0" err="1"/>
              <a:t>čarapa</a:t>
            </a:r>
            <a:r>
              <a:rPr lang="en-US" dirty="0"/>
              <a:t>, </a:t>
            </a:r>
            <a:r>
              <a:rPr lang="en-US" i="1" dirty="0" err="1"/>
              <a:t>česma</a:t>
            </a:r>
            <a:r>
              <a:rPr lang="en-US" dirty="0"/>
              <a:t>, </a:t>
            </a:r>
            <a:r>
              <a:rPr lang="en-US" i="1" dirty="0" err="1"/>
              <a:t>čivit</a:t>
            </a:r>
            <a:r>
              <a:rPr lang="en-US" dirty="0"/>
              <a:t>, </a:t>
            </a:r>
            <a:r>
              <a:rPr lang="en-US" i="1" dirty="0" err="1"/>
              <a:t>ćelav</a:t>
            </a:r>
            <a:r>
              <a:rPr lang="en-US" dirty="0"/>
              <a:t>, </a:t>
            </a:r>
            <a:r>
              <a:rPr lang="en-US" i="1" dirty="0" err="1"/>
              <a:t>ćuskija</a:t>
            </a:r>
            <a:r>
              <a:rPr lang="en-US" dirty="0"/>
              <a:t>, </a:t>
            </a:r>
            <a:r>
              <a:rPr lang="en-US" i="1" dirty="0" err="1"/>
              <a:t>dimije</a:t>
            </a:r>
            <a:r>
              <a:rPr lang="en-US" dirty="0"/>
              <a:t>, </a:t>
            </a:r>
            <a:r>
              <a:rPr lang="en-US" i="1" dirty="0" err="1"/>
              <a:t>džabaluk</a:t>
            </a:r>
            <a:r>
              <a:rPr lang="en-US" dirty="0"/>
              <a:t>, </a:t>
            </a:r>
            <a:r>
              <a:rPr lang="en-US" i="1" dirty="0" err="1"/>
              <a:t>džamija</a:t>
            </a:r>
            <a:r>
              <a:rPr lang="en-US" dirty="0"/>
              <a:t>, </a:t>
            </a:r>
            <a:r>
              <a:rPr lang="en-US" i="1" dirty="0" err="1"/>
              <a:t>džemat</a:t>
            </a:r>
            <a:r>
              <a:rPr lang="en-US" dirty="0"/>
              <a:t>, </a:t>
            </a:r>
            <a:r>
              <a:rPr lang="en-US" i="1" dirty="0" err="1"/>
              <a:t>džep</a:t>
            </a:r>
            <a:r>
              <a:rPr lang="en-US" dirty="0"/>
              <a:t>, </a:t>
            </a:r>
            <a:r>
              <a:rPr lang="en-US" i="1" dirty="0" err="1"/>
              <a:t>fes</a:t>
            </a:r>
            <a:r>
              <a:rPr lang="en-US" dirty="0"/>
              <a:t>, </a:t>
            </a:r>
            <a:r>
              <a:rPr lang="en-US" i="1" dirty="0" err="1"/>
              <a:t>fenjer</a:t>
            </a:r>
            <a:r>
              <a:rPr lang="en-US" dirty="0"/>
              <a:t>, </a:t>
            </a:r>
            <a:r>
              <a:rPr lang="en-US" i="1" dirty="0" err="1"/>
              <a:t>fišeklija</a:t>
            </a:r>
            <a:r>
              <a:rPr lang="en-US" dirty="0"/>
              <a:t>, </a:t>
            </a:r>
            <a:r>
              <a:rPr lang="en-US" i="1" dirty="0" err="1"/>
              <a:t>fildžan</a:t>
            </a:r>
            <a:r>
              <a:rPr lang="en-US" dirty="0"/>
              <a:t>, </a:t>
            </a:r>
            <a:r>
              <a:rPr lang="en-US" i="1" dirty="0" err="1"/>
              <a:t>furuna</a:t>
            </a:r>
            <a:r>
              <a:rPr lang="en-US" dirty="0"/>
              <a:t>, </a:t>
            </a:r>
            <a:r>
              <a:rPr lang="en-US" i="1" dirty="0" err="1"/>
              <a:t>galamdžija</a:t>
            </a:r>
            <a:r>
              <a:rPr lang="en-US" dirty="0"/>
              <a:t>, </a:t>
            </a:r>
            <a:r>
              <a:rPr lang="en-US" i="1" dirty="0" err="1"/>
              <a:t>hambar</a:t>
            </a:r>
            <a:r>
              <a:rPr lang="en-US" dirty="0"/>
              <a:t>, </a:t>
            </a:r>
            <a:r>
              <a:rPr lang="en-US" i="1" dirty="0" err="1"/>
              <a:t>harambaša</a:t>
            </a:r>
            <a:r>
              <a:rPr lang="en-US" dirty="0"/>
              <a:t>, </a:t>
            </a:r>
            <a:r>
              <a:rPr lang="en-US" i="1" dirty="0" err="1" smtClean="0"/>
              <a:t>hodža</a:t>
            </a:r>
            <a:r>
              <a:rPr lang="en-US" i="1" dirty="0" smtClean="0"/>
              <a:t> …</a:t>
            </a:r>
            <a:endParaRPr lang="en-US" i="1" dirty="0"/>
          </a:p>
          <a:p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 smtClean="0"/>
              <a:t>sinonime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139 </a:t>
            </a:r>
            <a:r>
              <a:rPr lang="en-US" dirty="0"/>
              <a:t>u </a:t>
            </a:r>
            <a:r>
              <a:rPr lang="en-US" cap="small" dirty="0" err="1"/>
              <a:t>Prolomu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i="1" dirty="0" err="1" smtClean="0"/>
              <a:t>alat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oruđe</a:t>
            </a:r>
            <a:r>
              <a:rPr lang="en-US" dirty="0"/>
              <a:t>, </a:t>
            </a:r>
            <a:r>
              <a:rPr lang="en-US" i="1" dirty="0" err="1" smtClean="0"/>
              <a:t>avlija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dvorište</a:t>
            </a:r>
            <a:r>
              <a:rPr lang="en-US" dirty="0"/>
              <a:t>; </a:t>
            </a:r>
            <a:r>
              <a:rPr lang="en-US" i="1" dirty="0" err="1"/>
              <a:t>babo</a:t>
            </a:r>
            <a:r>
              <a:rPr lang="en-US" dirty="0"/>
              <a:t> = </a:t>
            </a:r>
            <a:r>
              <a:rPr lang="en-US" dirty="0" err="1"/>
              <a:t>otac</a:t>
            </a:r>
            <a:r>
              <a:rPr lang="en-US" dirty="0"/>
              <a:t>; </a:t>
            </a:r>
            <a:r>
              <a:rPr lang="en-US" i="1" dirty="0" err="1" smtClean="0"/>
              <a:t>bekrija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pijanica</a:t>
            </a:r>
            <a:r>
              <a:rPr lang="en-US" dirty="0" smtClean="0"/>
              <a:t>; </a:t>
            </a:r>
            <a:r>
              <a:rPr lang="en-US" i="1" dirty="0" err="1"/>
              <a:t>berićet</a:t>
            </a:r>
            <a:r>
              <a:rPr lang="en-US" dirty="0"/>
              <a:t> = </a:t>
            </a:r>
            <a:r>
              <a:rPr lang="en-US" dirty="0" err="1"/>
              <a:t>izobilje</a:t>
            </a:r>
            <a:r>
              <a:rPr lang="en-US" dirty="0"/>
              <a:t>; </a:t>
            </a:r>
            <a:r>
              <a:rPr lang="en-US" i="1" dirty="0" err="1"/>
              <a:t>bezobrazluk</a:t>
            </a:r>
            <a:r>
              <a:rPr lang="en-US" dirty="0"/>
              <a:t> = </a:t>
            </a:r>
            <a:r>
              <a:rPr lang="en-US" dirty="0" err="1"/>
              <a:t>nepristojnost</a:t>
            </a:r>
            <a:r>
              <a:rPr lang="en-US" dirty="0"/>
              <a:t>; </a:t>
            </a:r>
            <a:r>
              <a:rPr lang="en-US" i="1" dirty="0" err="1"/>
              <a:t>bostandžija</a:t>
            </a:r>
            <a:r>
              <a:rPr lang="en-US" dirty="0"/>
              <a:t> = </a:t>
            </a:r>
            <a:r>
              <a:rPr lang="en-US" dirty="0" err="1"/>
              <a:t>vrtlar</a:t>
            </a:r>
            <a:r>
              <a:rPr lang="en-US" dirty="0"/>
              <a:t>; </a:t>
            </a:r>
            <a:r>
              <a:rPr lang="en-US" i="1" dirty="0" err="1"/>
              <a:t>budala</a:t>
            </a:r>
            <a:r>
              <a:rPr lang="en-US" dirty="0"/>
              <a:t> = </a:t>
            </a:r>
            <a:r>
              <a:rPr lang="en-US" dirty="0" err="1"/>
              <a:t>luđak</a:t>
            </a:r>
            <a:r>
              <a:rPr lang="en-US" dirty="0"/>
              <a:t>; </a:t>
            </a:r>
            <a:r>
              <a:rPr lang="en-US" i="1" dirty="0" err="1"/>
              <a:t>budalaština</a:t>
            </a:r>
            <a:r>
              <a:rPr lang="en-US" dirty="0"/>
              <a:t> = </a:t>
            </a:r>
            <a:r>
              <a:rPr lang="en-US" dirty="0" err="1"/>
              <a:t>ludorija</a:t>
            </a:r>
            <a:r>
              <a:rPr lang="en-US" dirty="0"/>
              <a:t>; </a:t>
            </a:r>
            <a:r>
              <a:rPr lang="en-US" i="1" dirty="0" err="1"/>
              <a:t>burazer</a:t>
            </a:r>
            <a:r>
              <a:rPr lang="en-US" dirty="0"/>
              <a:t> = brat, </a:t>
            </a:r>
            <a:r>
              <a:rPr lang="en-US" dirty="0" err="1"/>
              <a:t>prijatelj</a:t>
            </a:r>
            <a:r>
              <a:rPr lang="en-US" dirty="0"/>
              <a:t>; </a:t>
            </a:r>
            <a:r>
              <a:rPr lang="en-US" i="1" dirty="0" err="1" smtClean="0"/>
              <a:t>cigarluk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muštikla</a:t>
            </a:r>
            <a:r>
              <a:rPr lang="en-US" dirty="0"/>
              <a:t>; </a:t>
            </a:r>
            <a:r>
              <a:rPr lang="en-US" i="1" dirty="0" err="1"/>
              <a:t>čamovina</a:t>
            </a:r>
            <a:r>
              <a:rPr lang="en-US" dirty="0"/>
              <a:t> = </a:t>
            </a:r>
            <a:r>
              <a:rPr lang="en-US" dirty="0" err="1"/>
              <a:t>borovina</a:t>
            </a:r>
            <a:r>
              <a:rPr lang="en-US" dirty="0"/>
              <a:t>; </a:t>
            </a:r>
            <a:r>
              <a:rPr lang="en-US" i="1" dirty="0" err="1"/>
              <a:t>čaršija</a:t>
            </a:r>
            <a:r>
              <a:rPr lang="en-US" dirty="0"/>
              <a:t> = </a:t>
            </a:r>
            <a:r>
              <a:rPr lang="en-US" dirty="0" err="1"/>
              <a:t>trg</a:t>
            </a:r>
            <a:r>
              <a:rPr lang="en-US" dirty="0"/>
              <a:t>; </a:t>
            </a:r>
            <a:r>
              <a:rPr lang="en-US" i="1" dirty="0" err="1"/>
              <a:t>čaršaf</a:t>
            </a:r>
            <a:r>
              <a:rPr lang="en-US" dirty="0"/>
              <a:t> = </a:t>
            </a:r>
            <a:r>
              <a:rPr lang="en-US" dirty="0" err="1"/>
              <a:t>pokrivač</a:t>
            </a:r>
            <a:r>
              <a:rPr lang="en-US" dirty="0"/>
              <a:t>; </a:t>
            </a:r>
            <a:r>
              <a:rPr lang="en-US" i="1" dirty="0" err="1" smtClean="0"/>
              <a:t>čoban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pastir</a:t>
            </a:r>
            <a:r>
              <a:rPr lang="en-US" dirty="0"/>
              <a:t>; </a:t>
            </a:r>
            <a:r>
              <a:rPr lang="en-US" i="1" dirty="0" err="1"/>
              <a:t>ćebe</a:t>
            </a:r>
            <a:r>
              <a:rPr lang="en-US" dirty="0"/>
              <a:t> = </a:t>
            </a:r>
            <a:r>
              <a:rPr lang="en-US" dirty="0" err="1"/>
              <a:t>biljac</a:t>
            </a:r>
            <a:r>
              <a:rPr lang="en-US" dirty="0"/>
              <a:t>; </a:t>
            </a:r>
            <a:r>
              <a:rPr lang="en-US" i="1" dirty="0" err="1"/>
              <a:t>ćošak</a:t>
            </a:r>
            <a:r>
              <a:rPr lang="en-US" dirty="0"/>
              <a:t> = </a:t>
            </a:r>
            <a:r>
              <a:rPr lang="en-US" dirty="0" err="1"/>
              <a:t>ugao</a:t>
            </a:r>
            <a:r>
              <a:rPr lang="en-US" dirty="0"/>
              <a:t>,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3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Morfemsko-morfološke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poglavlju</a:t>
            </a:r>
            <a:r>
              <a:rPr lang="en-US" dirty="0"/>
              <a:t> </a:t>
            </a:r>
            <a:r>
              <a:rPr lang="en-US" dirty="0" err="1"/>
              <a:t>govorimo</a:t>
            </a:r>
            <a:r>
              <a:rPr lang="en-US" dirty="0"/>
              <a:t> o </a:t>
            </a:r>
            <a:r>
              <a:rPr lang="en-US" dirty="0" err="1"/>
              <a:t>transmorfemizaciji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orijentalnog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odrazu</a:t>
            </a:r>
            <a:r>
              <a:rPr lang="en-US" dirty="0"/>
              <a:t> </a:t>
            </a:r>
            <a:r>
              <a:rPr lang="en-US" dirty="0" err="1"/>
              <a:t>primarne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sekundarne</a:t>
            </a:r>
            <a:r>
              <a:rPr lang="en-US" dirty="0"/>
              <a:t> </a:t>
            </a:r>
            <a:r>
              <a:rPr lang="en-US" dirty="0" err="1"/>
              <a:t>adaptacije</a:t>
            </a:r>
            <a:r>
              <a:rPr lang="en-US" dirty="0"/>
              <a:t> u </a:t>
            </a:r>
            <a:r>
              <a:rPr lang="en-US" dirty="0" err="1"/>
              <a:t>imenicama</a:t>
            </a:r>
            <a:r>
              <a:rPr lang="en-US" dirty="0"/>
              <a:t>, </a:t>
            </a:r>
            <a:r>
              <a:rPr lang="en-US" dirty="0" err="1"/>
              <a:t>glagolima</a:t>
            </a:r>
            <a:r>
              <a:rPr lang="en-US" dirty="0"/>
              <a:t>, </a:t>
            </a:r>
            <a:r>
              <a:rPr lang="en-US" dirty="0" err="1"/>
              <a:t>pridjevima</a:t>
            </a:r>
            <a:r>
              <a:rPr lang="en-US" dirty="0"/>
              <a:t>, </a:t>
            </a:r>
            <a:r>
              <a:rPr lang="en-US" dirty="0" err="1"/>
              <a:t>ostalim</a:t>
            </a:r>
            <a:r>
              <a:rPr lang="en-US" dirty="0"/>
              <a:t>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ujedno</a:t>
            </a:r>
            <a:r>
              <a:rPr lang="en-US" dirty="0"/>
              <a:t> </a:t>
            </a:r>
            <a:r>
              <a:rPr lang="en-US" dirty="0" err="1"/>
              <a:t>ističemo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 </a:t>
            </a:r>
            <a:r>
              <a:rPr lang="en-US" dirty="0" err="1"/>
              <a:t>sufiksa</a:t>
            </a:r>
            <a:r>
              <a:rPr lang="en-US" dirty="0"/>
              <a:t> </a:t>
            </a:r>
            <a:r>
              <a:rPr lang="en-US" dirty="0" err="1"/>
              <a:t>orijentalnog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.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morfemsko-morfoloških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 </a:t>
            </a:r>
            <a:r>
              <a:rPr lang="en-US" dirty="0" err="1"/>
              <a:t>akcent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stavili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transmorfemizaciju</a:t>
            </a:r>
            <a:r>
              <a:rPr lang="en-US" dirty="0"/>
              <a:t> </a:t>
            </a:r>
            <a:r>
              <a:rPr lang="en-US" dirty="0" err="1"/>
              <a:t>orijentalizama</a:t>
            </a:r>
            <a:r>
              <a:rPr lang="en-US" dirty="0"/>
              <a:t>.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imenice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posuđivana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obradili</a:t>
            </a:r>
            <a:r>
              <a:rPr lang="en-US" dirty="0"/>
              <a:t>. </a:t>
            </a:r>
            <a:r>
              <a:rPr lang="en-US" dirty="0" err="1"/>
              <a:t>Govorim</a:t>
            </a:r>
            <a:r>
              <a:rPr lang="en-US" dirty="0"/>
              <a:t> o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rodu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, a </a:t>
            </a:r>
            <a:r>
              <a:rPr lang="en-US" dirty="0" err="1"/>
              <a:t>teoretska</a:t>
            </a:r>
            <a:r>
              <a:rPr lang="en-US" dirty="0"/>
              <a:t> </a:t>
            </a:r>
            <a:r>
              <a:rPr lang="en-US" dirty="0" err="1"/>
              <a:t>razmatranja</a:t>
            </a:r>
            <a:r>
              <a:rPr lang="en-US" dirty="0"/>
              <a:t> </a:t>
            </a:r>
            <a:r>
              <a:rPr lang="en-US" dirty="0" err="1"/>
              <a:t>potkrepljena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primjerima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cap="small" dirty="0" err="1" smtClean="0"/>
              <a:t>Proloma</a:t>
            </a:r>
            <a:r>
              <a:rPr lang="en-US" dirty="0" smtClean="0"/>
              <a:t>.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imenica</a:t>
            </a:r>
            <a:r>
              <a:rPr lang="en-US" dirty="0"/>
              <a:t> </a:t>
            </a:r>
            <a:r>
              <a:rPr lang="en-US" dirty="0" err="1"/>
              <a:t>slijede</a:t>
            </a:r>
            <a:r>
              <a:rPr lang="en-US" dirty="0"/>
              <a:t> </a:t>
            </a:r>
            <a:r>
              <a:rPr lang="en-US" dirty="0" err="1"/>
              <a:t>glagoli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pridjevi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javljaju</a:t>
            </a:r>
            <a:r>
              <a:rPr lang="en-US" dirty="0"/>
              <a:t> u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manjem</a:t>
            </a:r>
            <a:r>
              <a:rPr lang="en-US" dirty="0"/>
              <a:t> </a:t>
            </a:r>
            <a:r>
              <a:rPr lang="en-US" dirty="0" err="1"/>
              <a:t>broju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slabo</a:t>
            </a:r>
            <a:r>
              <a:rPr lang="en-US" dirty="0"/>
              <a:t> </a:t>
            </a:r>
            <a:r>
              <a:rPr lang="en-US" dirty="0" err="1"/>
              <a:t>zastupljene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nikako</a:t>
            </a:r>
            <a:r>
              <a:rPr lang="en-US" dirty="0"/>
              <a:t>. 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svaku</a:t>
            </a:r>
            <a:r>
              <a:rPr lang="en-US" dirty="0"/>
              <a:t> oblast </a:t>
            </a:r>
            <a:r>
              <a:rPr lang="en-US" dirty="0" err="1"/>
              <a:t>izdvojeni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cap="small" dirty="0" err="1"/>
              <a:t>Proloma</a:t>
            </a:r>
            <a:r>
              <a:rPr lang="en-US" dirty="0"/>
              <a:t>. </a:t>
            </a:r>
            <a:r>
              <a:rPr lang="en-US" dirty="0" err="1" smtClean="0"/>
              <a:t>Posebna</a:t>
            </a:r>
            <a:r>
              <a:rPr lang="en-US" dirty="0" smtClean="0"/>
              <a:t> </a:t>
            </a:r>
            <a:r>
              <a:rPr lang="en-US" dirty="0" err="1"/>
              <a:t>pažnja</a:t>
            </a:r>
            <a:r>
              <a:rPr lang="en-US" dirty="0"/>
              <a:t>,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morfemsko-morfoloških</a:t>
            </a:r>
            <a:r>
              <a:rPr lang="en-US" dirty="0"/>
              <a:t> </a:t>
            </a:r>
            <a:r>
              <a:rPr lang="en-US" dirty="0" err="1"/>
              <a:t>pojava</a:t>
            </a:r>
            <a:r>
              <a:rPr lang="en-US" dirty="0"/>
              <a:t>, </a:t>
            </a:r>
            <a:r>
              <a:rPr lang="en-US" dirty="0" err="1"/>
              <a:t>posvećena</a:t>
            </a:r>
            <a:r>
              <a:rPr lang="en-US" dirty="0"/>
              <a:t> je </a:t>
            </a:r>
            <a:r>
              <a:rPr lang="en-US" dirty="0" err="1"/>
              <a:t>sufiksima</a:t>
            </a:r>
            <a:r>
              <a:rPr lang="en-US" dirty="0"/>
              <a:t> </a:t>
            </a:r>
            <a:r>
              <a:rPr lang="en-US" dirty="0" err="1"/>
              <a:t>orijentalnog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rasprostranjeni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u </a:t>
            </a:r>
            <a:r>
              <a:rPr lang="en-US" dirty="0" err="1"/>
              <a:t>upotrebi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Morfemsko-morfološke</a:t>
            </a:r>
            <a:r>
              <a:rPr lang="en-US" dirty="0"/>
              <a:t> </a:t>
            </a:r>
            <a:r>
              <a:rPr lang="en-US" dirty="0" err="1"/>
              <a:t>pojave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govora</a:t>
            </a:r>
            <a:r>
              <a:rPr lang="en-US" dirty="0"/>
              <a:t> o </a:t>
            </a:r>
            <a:r>
              <a:rPr lang="en-US" dirty="0" err="1"/>
              <a:t>vrstama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posuđivane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turskog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u </a:t>
            </a:r>
            <a:r>
              <a:rPr lang="en-US" dirty="0" err="1"/>
              <a:t>bhs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ujedno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u </a:t>
            </a:r>
            <a:r>
              <a:rPr lang="en-US" dirty="0" err="1"/>
              <a:t>Ćopićevom</a:t>
            </a:r>
            <a:r>
              <a:rPr lang="en-US" dirty="0"/>
              <a:t> </a:t>
            </a:r>
            <a:r>
              <a:rPr lang="en-US" dirty="0" err="1"/>
              <a:t>romanu</a:t>
            </a:r>
            <a:r>
              <a:rPr lang="en-US" dirty="0"/>
              <a:t>, </a:t>
            </a:r>
            <a:r>
              <a:rPr lang="en-US" dirty="0" err="1"/>
              <a:t>određena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njihova</a:t>
            </a:r>
            <a:r>
              <a:rPr lang="en-US" dirty="0"/>
              <a:t> </a:t>
            </a:r>
            <a:r>
              <a:rPr lang="en-US" dirty="0" err="1"/>
              <a:t>procentualna</a:t>
            </a:r>
            <a:r>
              <a:rPr lang="en-US" dirty="0"/>
              <a:t> </a:t>
            </a:r>
            <a:r>
              <a:rPr lang="en-US" dirty="0" err="1"/>
              <a:t>zastupljenost</a:t>
            </a:r>
            <a:r>
              <a:rPr lang="en-US" dirty="0"/>
              <a:t> u </a:t>
            </a:r>
            <a:r>
              <a:rPr lang="en-US" cap="small" dirty="0" err="1" smtClean="0"/>
              <a:t>Prolomu</a:t>
            </a:r>
            <a:r>
              <a:rPr lang="en-US" dirty="0" smtClean="0"/>
              <a:t>, </a:t>
            </a:r>
            <a:r>
              <a:rPr lang="en-US" dirty="0"/>
              <a:t>pa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213 </a:t>
            </a:r>
            <a:r>
              <a:rPr lang="en-US" dirty="0" err="1"/>
              <a:t>pojmova</a:t>
            </a:r>
            <a:r>
              <a:rPr lang="en-US" dirty="0"/>
              <a:t> </a:t>
            </a:r>
            <a:r>
              <a:rPr lang="en-US" dirty="0" err="1"/>
              <a:t>imenica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1503 </a:t>
            </a:r>
            <a:r>
              <a:rPr lang="en-US" dirty="0" err="1"/>
              <a:t>pojavnica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1126, a </a:t>
            </a:r>
            <a:r>
              <a:rPr lang="en-US" dirty="0" err="1"/>
              <a:t>junaci</a:t>
            </a:r>
            <a:r>
              <a:rPr lang="en-US" dirty="0"/>
              <a:t> 377. </a:t>
            </a:r>
          </a:p>
          <a:p>
            <a:r>
              <a:rPr lang="en-US" dirty="0" smtClean="0"/>
              <a:t>36 </a:t>
            </a:r>
            <a:r>
              <a:rPr lang="en-US" dirty="0" err="1"/>
              <a:t>pojmova</a:t>
            </a:r>
            <a:r>
              <a:rPr lang="en-US" dirty="0"/>
              <a:t> </a:t>
            </a:r>
            <a:r>
              <a:rPr lang="en-US" dirty="0" err="1"/>
              <a:t>glagola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90 </a:t>
            </a:r>
            <a:r>
              <a:rPr lang="en-US" dirty="0" err="1"/>
              <a:t>pojavnica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72, a </a:t>
            </a:r>
            <a:r>
              <a:rPr lang="en-US" dirty="0" err="1"/>
              <a:t>junaci</a:t>
            </a:r>
            <a:r>
              <a:rPr lang="en-US" dirty="0"/>
              <a:t> 18</a:t>
            </a:r>
            <a:r>
              <a:rPr lang="en-US" dirty="0" smtClean="0"/>
              <a:t>.</a:t>
            </a:r>
          </a:p>
          <a:p>
            <a:r>
              <a:rPr lang="en-US" dirty="0" smtClean="0"/>
              <a:t>51 </a:t>
            </a:r>
            <a:r>
              <a:rPr lang="en-US" dirty="0" err="1"/>
              <a:t>pojam</a:t>
            </a:r>
            <a:r>
              <a:rPr lang="en-US" dirty="0"/>
              <a:t> </a:t>
            </a:r>
            <a:r>
              <a:rPr lang="en-US" dirty="0" err="1"/>
              <a:t>pridjeva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217 </a:t>
            </a:r>
            <a:r>
              <a:rPr lang="en-US" dirty="0" err="1"/>
              <a:t>pojavnica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167, a </a:t>
            </a:r>
            <a:r>
              <a:rPr lang="en-US" dirty="0" err="1"/>
              <a:t>junaci</a:t>
            </a:r>
            <a:r>
              <a:rPr lang="en-US" dirty="0"/>
              <a:t> </a:t>
            </a:r>
            <a:r>
              <a:rPr lang="en-US" dirty="0" smtClean="0"/>
              <a:t>50.</a:t>
            </a:r>
          </a:p>
          <a:p>
            <a:r>
              <a:rPr lang="en-US" dirty="0" smtClean="0"/>
              <a:t>8 </a:t>
            </a:r>
            <a:r>
              <a:rPr lang="en-US" dirty="0" err="1"/>
              <a:t>pojmova</a:t>
            </a:r>
            <a:r>
              <a:rPr lang="en-US" dirty="0"/>
              <a:t> </a:t>
            </a:r>
            <a:r>
              <a:rPr lang="en-US" dirty="0" err="1"/>
              <a:t>priloga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57 </a:t>
            </a:r>
            <a:r>
              <a:rPr lang="en-US" dirty="0" err="1"/>
              <a:t>pojavnica</a:t>
            </a:r>
            <a:r>
              <a:rPr lang="en-US" dirty="0"/>
              <a:t>, od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17, a </a:t>
            </a:r>
            <a:r>
              <a:rPr lang="en-US" dirty="0" err="1"/>
              <a:t>junaci</a:t>
            </a:r>
            <a:r>
              <a:rPr lang="en-US" dirty="0"/>
              <a:t> 40. 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/>
              <a:t>uzvika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9 </a:t>
            </a:r>
            <a:r>
              <a:rPr lang="en-US" dirty="0" err="1"/>
              <a:t>pojavnica</a:t>
            </a:r>
            <a:r>
              <a:rPr lang="en-US" dirty="0"/>
              <a:t>, </a:t>
            </a:r>
            <a:r>
              <a:rPr lang="en-US" dirty="0" err="1"/>
              <a:t>autor</a:t>
            </a:r>
            <a:r>
              <a:rPr lang="en-US" dirty="0"/>
              <a:t> ne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svih</a:t>
            </a:r>
            <a:r>
              <a:rPr lang="en-US" dirty="0"/>
              <a:t> 9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junaci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/>
              <a:t>pojma</a:t>
            </a:r>
            <a:r>
              <a:rPr lang="en-US" dirty="0"/>
              <a:t> </a:t>
            </a:r>
            <a:r>
              <a:rPr lang="en-US" dirty="0" err="1"/>
              <a:t>rječica</a:t>
            </a:r>
            <a:r>
              <a:rPr lang="en-US" dirty="0"/>
              <a:t>/</a:t>
            </a:r>
            <a:r>
              <a:rPr lang="en-US" dirty="0" err="1"/>
              <a:t>čestica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110 </a:t>
            </a:r>
            <a:r>
              <a:rPr lang="en-US" dirty="0" err="1"/>
              <a:t>pojavnica</a:t>
            </a:r>
            <a:r>
              <a:rPr lang="en-US" dirty="0"/>
              <a:t>, od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23, a </a:t>
            </a:r>
            <a:r>
              <a:rPr lang="en-US" dirty="0" err="1"/>
              <a:t>junaci</a:t>
            </a:r>
            <a:r>
              <a:rPr lang="en-US" dirty="0"/>
              <a:t> 87.</a:t>
            </a:r>
          </a:p>
        </p:txBody>
      </p:sp>
    </p:spTree>
    <p:extLst>
      <p:ext uri="{BB962C8B-B14F-4D97-AF65-F5344CB8AC3E}">
        <p14:creationId xmlns:p14="http://schemas.microsoft.com/office/powerpoint/2010/main" val="21807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Morfemsko-morfološke</a:t>
            </a:r>
            <a:r>
              <a:rPr lang="en-US" dirty="0"/>
              <a:t> </a:t>
            </a:r>
            <a:r>
              <a:rPr lang="en-US" dirty="0" err="1"/>
              <a:t>pojave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Morfemsko-morfološke</a:t>
            </a:r>
            <a:r>
              <a:rPr lang="en-US" dirty="0"/>
              <a:t> </a:t>
            </a:r>
            <a:r>
              <a:rPr lang="en-US" dirty="0" err="1"/>
              <a:t>pojave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96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Morfemsko-morfološke</a:t>
            </a:r>
            <a:r>
              <a:rPr lang="en-US" dirty="0"/>
              <a:t> </a:t>
            </a:r>
            <a:r>
              <a:rPr lang="en-US" dirty="0" err="1"/>
              <a:t>pojave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58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Diplomski</a:t>
            </a:r>
            <a:r>
              <a:rPr lang="en-US" dirty="0" smtClean="0"/>
              <a:t> rad </a:t>
            </a:r>
            <a:r>
              <a:rPr lang="en-US" dirty="0" err="1" smtClean="0"/>
              <a:t>rađen</a:t>
            </a:r>
            <a:r>
              <a:rPr lang="en-US" dirty="0" smtClean="0"/>
              <a:t> pod </a:t>
            </a:r>
            <a:r>
              <a:rPr lang="en-US" dirty="0" err="1" smtClean="0"/>
              <a:t>navedenom</a:t>
            </a:r>
            <a:r>
              <a:rPr lang="en-US" dirty="0" smtClean="0"/>
              <a:t> </a:t>
            </a:r>
            <a:r>
              <a:rPr lang="en-US" dirty="0" err="1" smtClean="0"/>
              <a:t>temom</a:t>
            </a:r>
            <a:r>
              <a:rPr lang="en-US" dirty="0" smtClean="0"/>
              <a:t> </a:t>
            </a:r>
            <a:r>
              <a:rPr lang="en-US" dirty="0" err="1" smtClean="0"/>
              <a:t>sastoji</a:t>
            </a:r>
            <a:r>
              <a:rPr lang="en-US" dirty="0" smtClean="0"/>
              <a:t> se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šest</a:t>
            </a:r>
            <a:r>
              <a:rPr lang="en-US" dirty="0" smtClean="0"/>
              <a:t> </a:t>
            </a:r>
            <a:r>
              <a:rPr lang="en-US" dirty="0" err="1" smtClean="0"/>
              <a:t>dijelova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Uvod</a:t>
            </a:r>
            <a:endParaRPr lang="en-US" dirty="0" smtClean="0"/>
          </a:p>
          <a:p>
            <a:r>
              <a:rPr lang="en-US" dirty="0" err="1" smtClean="0"/>
              <a:t>Leksičke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endParaRPr lang="en-US" dirty="0" smtClean="0"/>
          </a:p>
          <a:p>
            <a:r>
              <a:rPr lang="en-US" dirty="0" err="1" smtClean="0"/>
              <a:t>Fonetsko-fonološke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endParaRPr lang="en-US" dirty="0" smtClean="0"/>
          </a:p>
          <a:p>
            <a:r>
              <a:rPr lang="en-US" dirty="0" err="1" smtClean="0"/>
              <a:t>Morfemsko-morfolške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endParaRPr lang="en-US" dirty="0" smtClean="0"/>
          </a:p>
          <a:p>
            <a:r>
              <a:rPr lang="en-US" dirty="0" err="1" smtClean="0"/>
              <a:t>Orijentalizmi</a:t>
            </a:r>
            <a:r>
              <a:rPr lang="en-US" dirty="0" smtClean="0"/>
              <a:t> u </a:t>
            </a:r>
            <a:r>
              <a:rPr lang="en-US" dirty="0" err="1" smtClean="0"/>
              <a:t>romanu</a:t>
            </a:r>
            <a:r>
              <a:rPr lang="en-US" dirty="0" smtClean="0"/>
              <a:t> </a:t>
            </a:r>
            <a:r>
              <a:rPr lang="en-US" cap="small" dirty="0" err="1" smtClean="0"/>
              <a:t>Prolom</a:t>
            </a:r>
            <a:r>
              <a:rPr lang="en-US" dirty="0" smtClean="0"/>
              <a:t> </a:t>
            </a:r>
            <a:r>
              <a:rPr lang="en-US" dirty="0" err="1" smtClean="0"/>
              <a:t>Branka</a:t>
            </a:r>
            <a:r>
              <a:rPr lang="en-US" dirty="0" smtClean="0"/>
              <a:t> </a:t>
            </a:r>
            <a:r>
              <a:rPr lang="en-US" dirty="0" err="1" smtClean="0"/>
              <a:t>Ćopića</a:t>
            </a:r>
            <a:endParaRPr lang="en-US" dirty="0" smtClean="0"/>
          </a:p>
          <a:p>
            <a:r>
              <a:rPr lang="en-US" dirty="0" err="1" smtClean="0"/>
              <a:t>Zaključak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Ćopić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dosljedan</a:t>
            </a:r>
            <a:r>
              <a:rPr lang="en-US" dirty="0"/>
              <a:t> u </a:t>
            </a:r>
            <a:r>
              <a:rPr lang="en-US" dirty="0" err="1"/>
              <a:t>korištenju</a:t>
            </a:r>
            <a:r>
              <a:rPr lang="en-US" dirty="0"/>
              <a:t> </a:t>
            </a:r>
            <a:r>
              <a:rPr lang="en-US" dirty="0" err="1"/>
              <a:t>orijentalizama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romanu</a:t>
            </a:r>
            <a:r>
              <a:rPr lang="en-US" dirty="0"/>
              <a:t>. Oni </a:t>
            </a:r>
            <a:r>
              <a:rPr lang="en-US" dirty="0" err="1"/>
              <a:t>oslikavaju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mjesto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romana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nedvojbeno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Orijentalizmi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romanu</a:t>
            </a:r>
            <a:r>
              <a:rPr lang="en-US" dirty="0"/>
              <a:t> PROLOM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slika</a:t>
            </a:r>
            <a:r>
              <a:rPr lang="en-US" dirty="0"/>
              <a:t> toga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dokaz</a:t>
            </a:r>
            <a:r>
              <a:rPr lang="en-US" dirty="0"/>
              <a:t> </a:t>
            </a:r>
            <a:r>
              <a:rPr lang="en-US" dirty="0" err="1"/>
              <a:t>turskog</a:t>
            </a:r>
            <a:r>
              <a:rPr lang="en-US" dirty="0"/>
              <a:t> </a:t>
            </a:r>
            <a:r>
              <a:rPr lang="en-US" dirty="0" err="1"/>
              <a:t>utjecaja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ljudsku</a:t>
            </a:r>
            <a:r>
              <a:rPr lang="en-US" dirty="0"/>
              <a:t> </a:t>
            </a:r>
            <a:r>
              <a:rPr lang="en-US" dirty="0" err="1"/>
              <a:t>svakodnevnicu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živi</a:t>
            </a:r>
            <a:r>
              <a:rPr lang="en-US" dirty="0"/>
              <a:t> </a:t>
            </a:r>
            <a:r>
              <a:rPr lang="en-US" dirty="0" err="1"/>
              <a:t>narodni</a:t>
            </a:r>
            <a:r>
              <a:rPr lang="en-US" dirty="0"/>
              <a:t> </a:t>
            </a:r>
            <a:r>
              <a:rPr lang="en-US" dirty="0" err="1"/>
              <a:t>govor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Ćopić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dobro</a:t>
            </a:r>
            <a:r>
              <a:rPr lang="en-US" dirty="0"/>
              <a:t> </a:t>
            </a:r>
            <a:r>
              <a:rPr lang="en-US" dirty="0" err="1"/>
              <a:t>poznaje</a:t>
            </a:r>
            <a:r>
              <a:rPr lang="en-US" dirty="0"/>
              <a:t> </a:t>
            </a:r>
            <a:r>
              <a:rPr lang="en-US" dirty="0" err="1"/>
              <a:t>živi</a:t>
            </a:r>
            <a:r>
              <a:rPr lang="en-US" dirty="0"/>
              <a:t> </a:t>
            </a:r>
            <a:r>
              <a:rPr lang="en-US" dirty="0" err="1"/>
              <a:t>narodni</a:t>
            </a:r>
            <a:r>
              <a:rPr lang="en-US" dirty="0"/>
              <a:t> </a:t>
            </a:r>
            <a:r>
              <a:rPr lang="en-US" dirty="0" err="1"/>
              <a:t>govor</a:t>
            </a:r>
            <a:r>
              <a:rPr lang="en-US" dirty="0"/>
              <a:t>, </a:t>
            </a:r>
            <a:r>
              <a:rPr lang="en-US" dirty="0" err="1"/>
              <a:t>uzevši</a:t>
            </a:r>
            <a:r>
              <a:rPr lang="en-US" dirty="0"/>
              <a:t> u </a:t>
            </a:r>
            <a:r>
              <a:rPr lang="en-US" dirty="0" err="1"/>
              <a:t>obzir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da se </a:t>
            </a:r>
            <a:r>
              <a:rPr lang="en-US" dirty="0" err="1"/>
              <a:t>radnja</a:t>
            </a:r>
            <a:r>
              <a:rPr lang="en-US" dirty="0"/>
              <a:t>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teritoriji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životnog</a:t>
            </a:r>
            <a:r>
              <a:rPr lang="en-US" dirty="0"/>
              <a:t> </a:t>
            </a:r>
            <a:r>
              <a:rPr lang="en-US" dirty="0" err="1"/>
              <a:t>podneblja</a:t>
            </a:r>
            <a:r>
              <a:rPr lang="en-US" dirty="0"/>
              <a:t>, pa je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svjesno</a:t>
            </a:r>
            <a:r>
              <a:rPr lang="en-US" dirty="0"/>
              <a:t> </a:t>
            </a:r>
            <a:r>
              <a:rPr lang="en-US" dirty="0" err="1"/>
              <a:t>mogao</a:t>
            </a:r>
            <a:r>
              <a:rPr lang="en-US" dirty="0"/>
              <a:t> da </a:t>
            </a:r>
            <a:r>
              <a:rPr lang="en-US" dirty="0" err="1"/>
              <a:t>dočara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govor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likova</a:t>
            </a:r>
            <a:r>
              <a:rPr lang="en-US" dirty="0"/>
              <a:t>,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udahnuo</a:t>
            </a:r>
            <a:r>
              <a:rPr lang="en-US" dirty="0"/>
              <a:t> </a:t>
            </a:r>
            <a:r>
              <a:rPr lang="en-US" dirty="0" err="1"/>
              <a:t>čar</a:t>
            </a:r>
            <a:r>
              <a:rPr lang="en-US" dirty="0"/>
              <a:t> </a:t>
            </a:r>
            <a:r>
              <a:rPr lang="en-US" dirty="0" err="1"/>
              <a:t>orijentalne</a:t>
            </a:r>
            <a:r>
              <a:rPr lang="en-US" dirty="0"/>
              <a:t> </a:t>
            </a:r>
            <a:r>
              <a:rPr lang="en-US" dirty="0" err="1"/>
              <a:t>leksike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5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pažnji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Uvodu</a:t>
            </a:r>
            <a:r>
              <a:rPr lang="en-US" dirty="0"/>
              <a:t> se </a:t>
            </a:r>
            <a:r>
              <a:rPr lang="en-US" dirty="0" err="1"/>
              <a:t>govori</a:t>
            </a:r>
            <a:r>
              <a:rPr lang="en-US" dirty="0"/>
              <a:t> o </a:t>
            </a:r>
            <a:r>
              <a:rPr lang="en-US" dirty="0" err="1"/>
              <a:t>porijeklu</a:t>
            </a:r>
            <a:r>
              <a:rPr lang="en-US" dirty="0"/>
              <a:t> </a:t>
            </a:r>
            <a:r>
              <a:rPr lang="en-US" dirty="0" err="1"/>
              <a:t>posuđenica</a:t>
            </a:r>
            <a:r>
              <a:rPr lang="en-US" dirty="0"/>
              <a:t>, o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ušle</a:t>
            </a:r>
            <a:r>
              <a:rPr lang="en-US" dirty="0"/>
              <a:t> u </a:t>
            </a:r>
            <a:r>
              <a:rPr lang="en-US" dirty="0" err="1"/>
              <a:t>naš</a:t>
            </a:r>
            <a:r>
              <a:rPr lang="en-US" dirty="0"/>
              <a:t> </a:t>
            </a:r>
            <a:r>
              <a:rPr lang="en-US" dirty="0" err="1"/>
              <a:t>jezik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opstale</a:t>
            </a:r>
            <a:r>
              <a:rPr lang="en-US" dirty="0"/>
              <a:t> u </a:t>
            </a:r>
            <a:r>
              <a:rPr lang="en-US" dirty="0" err="1"/>
              <a:t>njemu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do </a:t>
            </a:r>
            <a:r>
              <a:rPr lang="en-US" dirty="0" err="1"/>
              <a:t>današnjih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. 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orijentalnog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 </a:t>
            </a:r>
            <a:r>
              <a:rPr lang="en-US" dirty="0" err="1"/>
              <a:t>došle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bhs</a:t>
            </a:r>
            <a:r>
              <a:rPr lang="en-US" dirty="0"/>
              <a:t> </a:t>
            </a:r>
            <a:r>
              <a:rPr lang="en-US" dirty="0" err="1" smtClean="0"/>
              <a:t>direktnim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turskog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njegovim</a:t>
            </a:r>
            <a:r>
              <a:rPr lang="en-US" dirty="0"/>
              <a:t> </a:t>
            </a:r>
            <a:r>
              <a:rPr lang="en-US" dirty="0" err="1"/>
              <a:t>posredstvom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okupacije</a:t>
            </a:r>
            <a:r>
              <a:rPr lang="en-US" dirty="0"/>
              <a:t> </a:t>
            </a:r>
            <a:r>
              <a:rPr lang="en-US" dirty="0" err="1"/>
              <a:t>balkanskih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Otomanske</a:t>
            </a:r>
            <a:r>
              <a:rPr lang="en-US" dirty="0"/>
              <a:t> </a:t>
            </a:r>
            <a:r>
              <a:rPr lang="en-US" dirty="0" err="1"/>
              <a:t>imperije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trajala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– pet </a:t>
            </a:r>
            <a:r>
              <a:rPr lang="en-US" dirty="0" err="1"/>
              <a:t>stoljeća</a:t>
            </a:r>
            <a:r>
              <a:rPr lang="en-US" dirty="0"/>
              <a:t>, </a:t>
            </a:r>
            <a:r>
              <a:rPr lang="en-US" dirty="0" err="1"/>
              <a:t>naši</a:t>
            </a:r>
            <a:r>
              <a:rPr lang="en-US" dirty="0"/>
              <a:t> </a:t>
            </a:r>
            <a:r>
              <a:rPr lang="en-US" dirty="0" err="1"/>
              <a:t>prostori</a:t>
            </a:r>
            <a:r>
              <a:rPr lang="en-US" dirty="0"/>
              <a:t> </a:t>
            </a:r>
            <a:r>
              <a:rPr lang="en-US" dirty="0" err="1"/>
              <a:t>obogaćeni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orijentalnom</a:t>
            </a:r>
            <a:r>
              <a:rPr lang="en-US" dirty="0"/>
              <a:t> </a:t>
            </a:r>
            <a:r>
              <a:rPr lang="en-US" dirty="0" err="1"/>
              <a:t>kulturom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običajima</a:t>
            </a:r>
            <a:r>
              <a:rPr lang="en-US" dirty="0"/>
              <a:t>. </a:t>
            </a:r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/>
              <a:t>turska</a:t>
            </a:r>
            <a:r>
              <a:rPr lang="en-US" dirty="0"/>
              <a:t> </a:t>
            </a:r>
            <a:r>
              <a:rPr lang="en-US" dirty="0" err="1"/>
              <a:t>vlast</a:t>
            </a:r>
            <a:r>
              <a:rPr lang="en-US" dirty="0"/>
              <a:t> je </a:t>
            </a:r>
            <a:r>
              <a:rPr lang="en-US" dirty="0" err="1"/>
              <a:t>donijela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jezičko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ušlo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pisane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usmenim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</a:t>
            </a:r>
            <a:r>
              <a:rPr lang="en-US" dirty="0"/>
              <a:t>,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okupaciju</a:t>
            </a:r>
            <a:r>
              <a:rPr lang="en-US" dirty="0"/>
              <a:t> </a:t>
            </a:r>
            <a:r>
              <a:rPr lang="en-US" dirty="0" err="1"/>
              <a:t>naših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Turaka</a:t>
            </a:r>
            <a:r>
              <a:rPr lang="en-US" dirty="0"/>
              <a:t>, </a:t>
            </a:r>
            <a:r>
              <a:rPr lang="en-US" dirty="0" err="1"/>
              <a:t>mora</a:t>
            </a:r>
            <a:r>
              <a:rPr lang="en-US" dirty="0"/>
              <a:t> se </a:t>
            </a:r>
            <a:r>
              <a:rPr lang="en-US" dirty="0" err="1"/>
              <a:t>naglasiti</a:t>
            </a:r>
            <a:r>
              <a:rPr lang="en-US" dirty="0"/>
              <a:t> da </a:t>
            </a:r>
            <a:r>
              <a:rPr lang="en-US" dirty="0" err="1"/>
              <a:t>orijentalizmi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silom</a:t>
            </a:r>
            <a:r>
              <a:rPr lang="en-US" dirty="0"/>
              <a:t> </a:t>
            </a:r>
            <a:r>
              <a:rPr lang="en-US" dirty="0" err="1"/>
              <a:t>nametnuti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je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prisustvo</a:t>
            </a:r>
            <a:r>
              <a:rPr lang="en-US" dirty="0"/>
              <a:t> </a:t>
            </a:r>
            <a:r>
              <a:rPr lang="en-US" dirty="0" err="1"/>
              <a:t>narušavalo</a:t>
            </a:r>
            <a:r>
              <a:rPr lang="en-US" dirty="0"/>
              <a:t> </a:t>
            </a:r>
            <a:r>
              <a:rPr lang="en-US" dirty="0" err="1"/>
              <a:t>jezičku</a:t>
            </a:r>
            <a:r>
              <a:rPr lang="en-US" dirty="0"/>
              <a:t> </a:t>
            </a:r>
            <a:r>
              <a:rPr lang="en-US" dirty="0" err="1"/>
              <a:t>normu</a:t>
            </a:r>
            <a:r>
              <a:rPr lang="en-US" dirty="0"/>
              <a:t>,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jezičke</a:t>
            </a:r>
            <a:r>
              <a:rPr lang="en-US" dirty="0"/>
              <a:t> </a:t>
            </a:r>
            <a:r>
              <a:rPr lang="en-US" dirty="0" err="1"/>
              <a:t>osjećaje</a:t>
            </a:r>
            <a:r>
              <a:rPr lang="en-US" dirty="0"/>
              <a:t> </a:t>
            </a:r>
            <a:r>
              <a:rPr lang="en-US" dirty="0" err="1"/>
              <a:t>našeg</a:t>
            </a:r>
            <a:r>
              <a:rPr lang="en-US" dirty="0"/>
              <a:t> </a:t>
            </a:r>
            <a:r>
              <a:rPr lang="en-US" dirty="0" err="1"/>
              <a:t>naroda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27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Leksičke</a:t>
            </a:r>
            <a:r>
              <a:rPr lang="en-US" dirty="0" smtClean="0"/>
              <a:t> </a:t>
            </a:r>
            <a:r>
              <a:rPr lang="en-US" dirty="0" err="1" smtClean="0"/>
              <a:t>pojave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poglavlju</a:t>
            </a:r>
            <a:r>
              <a:rPr lang="en-US" dirty="0" smtClean="0"/>
              <a:t> se </a:t>
            </a:r>
            <a:r>
              <a:rPr lang="en-US" dirty="0" err="1"/>
              <a:t>govori</a:t>
            </a:r>
            <a:r>
              <a:rPr lang="en-US" dirty="0"/>
              <a:t> o </a:t>
            </a:r>
            <a:r>
              <a:rPr lang="en-US" dirty="0" err="1"/>
              <a:t>posuđivanju</a:t>
            </a:r>
            <a:r>
              <a:rPr lang="en-US" dirty="0"/>
              <a:t> </a:t>
            </a:r>
            <a:r>
              <a:rPr lang="en-US" dirty="0" err="1"/>
              <a:t>orijentalne</a:t>
            </a:r>
            <a:r>
              <a:rPr lang="en-US" dirty="0"/>
              <a:t> </a:t>
            </a:r>
            <a:r>
              <a:rPr lang="en-US" dirty="0" err="1"/>
              <a:t>leksike</a:t>
            </a:r>
            <a:r>
              <a:rPr lang="en-US" dirty="0"/>
              <a:t>, o </a:t>
            </a:r>
            <a:r>
              <a:rPr lang="en-US" dirty="0" err="1"/>
              <a:t>njenoj</a:t>
            </a:r>
            <a:r>
              <a:rPr lang="en-US" dirty="0"/>
              <a:t> </a:t>
            </a:r>
            <a:r>
              <a:rPr lang="en-US" dirty="0" err="1"/>
              <a:t>zastupljenosti</a:t>
            </a:r>
            <a:r>
              <a:rPr lang="en-US" dirty="0"/>
              <a:t> u </a:t>
            </a:r>
            <a:r>
              <a:rPr lang="en-US" dirty="0" err="1"/>
              <a:t>našem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, </a:t>
            </a:r>
            <a:r>
              <a:rPr lang="en-US" dirty="0" err="1"/>
              <a:t>klasifikaciji</a:t>
            </a:r>
            <a:r>
              <a:rPr lang="en-US" dirty="0"/>
              <a:t>, </a:t>
            </a:r>
            <a:r>
              <a:rPr lang="en-US" dirty="0" err="1"/>
              <a:t>frekvenciji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mjestu</a:t>
            </a:r>
            <a:r>
              <a:rPr lang="en-US" dirty="0"/>
              <a:t> u </a:t>
            </a:r>
            <a:r>
              <a:rPr lang="en-US" dirty="0" err="1"/>
              <a:t>rječnicima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Orijentalizmi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koristili</a:t>
            </a:r>
            <a:r>
              <a:rPr lang="en-US" dirty="0"/>
              <a:t> u </a:t>
            </a:r>
            <a:r>
              <a:rPr lang="en-US" dirty="0" err="1"/>
              <a:t>bhs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direktnog</a:t>
            </a:r>
            <a:r>
              <a:rPr lang="en-US" dirty="0"/>
              <a:t> </a:t>
            </a:r>
            <a:r>
              <a:rPr lang="en-US" dirty="0" err="1"/>
              <a:t>kontakta</a:t>
            </a:r>
            <a:r>
              <a:rPr lang="en-US" dirty="0"/>
              <a:t> s </a:t>
            </a:r>
            <a:r>
              <a:rPr lang="en-US" dirty="0" err="1"/>
              <a:t>turskim</a:t>
            </a:r>
            <a:r>
              <a:rPr lang="en-US" dirty="0"/>
              <a:t> </a:t>
            </a:r>
            <a:r>
              <a:rPr lang="en-US" dirty="0" err="1"/>
              <a:t>jezikom</a:t>
            </a:r>
            <a:r>
              <a:rPr lang="en-US" dirty="0"/>
              <a:t>. U </a:t>
            </a:r>
            <a:r>
              <a:rPr lang="en-US" dirty="0" err="1"/>
              <a:t>početku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orijentalizmi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naglašeni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prisutni</a:t>
            </a:r>
            <a:r>
              <a:rPr lang="en-US" dirty="0"/>
              <a:t>, no, </a:t>
            </a:r>
            <a:r>
              <a:rPr lang="en-US" dirty="0" err="1"/>
              <a:t>smjenom</a:t>
            </a:r>
            <a:r>
              <a:rPr lang="en-US" dirty="0"/>
              <a:t> </a:t>
            </a:r>
            <a:r>
              <a:rPr lang="en-US" dirty="0" err="1"/>
              <a:t>generacija</a:t>
            </a:r>
            <a:r>
              <a:rPr lang="en-US" dirty="0"/>
              <a:t>, ova </a:t>
            </a:r>
            <a:r>
              <a:rPr lang="en-US" dirty="0" err="1"/>
              <a:t>leksika</a:t>
            </a:r>
            <a:r>
              <a:rPr lang="en-US" dirty="0"/>
              <a:t> </a:t>
            </a:r>
            <a:r>
              <a:rPr lang="en-US" dirty="0" err="1"/>
              <a:t>biva</a:t>
            </a:r>
            <a:r>
              <a:rPr lang="en-US" dirty="0"/>
              <a:t>, </a:t>
            </a:r>
            <a:r>
              <a:rPr lang="en-US" dirty="0" err="1"/>
              <a:t>izložena</a:t>
            </a:r>
            <a:r>
              <a:rPr lang="en-US" dirty="0"/>
              <a:t>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utjecajima</a:t>
            </a:r>
            <a:r>
              <a:rPr lang="en-US" dirty="0"/>
              <a:t>, </a:t>
            </a:r>
            <a:r>
              <a:rPr lang="en-US" dirty="0" err="1"/>
              <a:t>promjenama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postepeno</a:t>
            </a:r>
            <a:r>
              <a:rPr lang="en-US" dirty="0"/>
              <a:t> </a:t>
            </a:r>
            <a:r>
              <a:rPr lang="en-US" dirty="0" err="1"/>
              <a:t>blijedi</a:t>
            </a:r>
            <a:r>
              <a:rPr lang="en-US" dirty="0"/>
              <a:t> u </a:t>
            </a:r>
            <a:r>
              <a:rPr lang="en-US" dirty="0" err="1"/>
              <a:t>upotrebi</a:t>
            </a:r>
            <a:r>
              <a:rPr lang="en-US" dirty="0"/>
              <a:t>.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Izdvojena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najbitnija</a:t>
            </a:r>
            <a:r>
              <a:rPr lang="en-US" dirty="0"/>
              <a:t> </a:t>
            </a:r>
            <a:r>
              <a:rPr lang="en-US" dirty="0" err="1"/>
              <a:t>mjerila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orijentalizme</a:t>
            </a:r>
            <a:r>
              <a:rPr lang="en-US" dirty="0"/>
              <a:t> </a:t>
            </a:r>
            <a:r>
              <a:rPr lang="en-US" dirty="0" err="1"/>
              <a:t>dijelimo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to: </a:t>
            </a:r>
          </a:p>
          <a:p>
            <a:r>
              <a:rPr lang="en-US" dirty="0" err="1" smtClean="0"/>
              <a:t>pojmovna</a:t>
            </a:r>
            <a:r>
              <a:rPr lang="en-US" dirty="0" smtClean="0"/>
              <a:t> </a:t>
            </a:r>
            <a:r>
              <a:rPr lang="en-US" dirty="0" err="1"/>
              <a:t>klasifikacija</a:t>
            </a:r>
            <a:r>
              <a:rPr lang="en-US" dirty="0"/>
              <a:t> </a:t>
            </a:r>
          </a:p>
          <a:p>
            <a:r>
              <a:rPr lang="en-US" dirty="0" err="1" smtClean="0"/>
              <a:t>klasifikacija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statusu</a:t>
            </a:r>
            <a:r>
              <a:rPr lang="en-US" dirty="0"/>
              <a:t> </a:t>
            </a:r>
            <a:r>
              <a:rPr lang="en-US" dirty="0" err="1" smtClean="0"/>
              <a:t>zastupljenosti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 </a:t>
            </a:r>
            <a:r>
              <a:rPr lang="en-US" dirty="0" err="1"/>
              <a:t>sklopu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 </a:t>
            </a:r>
            <a:r>
              <a:rPr lang="en-US" dirty="0" err="1"/>
              <a:t>pobrojani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orijentalizmi</a:t>
            </a:r>
            <a:r>
              <a:rPr lang="en-US" dirty="0"/>
              <a:t> </a:t>
            </a:r>
            <a:r>
              <a:rPr lang="en-US" dirty="0" err="1"/>
              <a:t>zabilježeni</a:t>
            </a:r>
            <a:r>
              <a:rPr lang="en-US" dirty="0"/>
              <a:t> u </a:t>
            </a:r>
            <a:r>
              <a:rPr lang="en-US" dirty="0" err="1"/>
              <a:t>građi</a:t>
            </a:r>
            <a:r>
              <a:rPr lang="en-US" dirty="0"/>
              <a:t> </a:t>
            </a:r>
            <a:r>
              <a:rPr lang="en-US" dirty="0" err="1"/>
              <a:t>Ćopićeva</a:t>
            </a:r>
            <a:r>
              <a:rPr lang="en-US" dirty="0"/>
              <a:t> </a:t>
            </a:r>
            <a:r>
              <a:rPr lang="en-US" dirty="0" smtClean="0"/>
              <a:t>PROLOMA.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Pojmovna</a:t>
            </a:r>
            <a:r>
              <a:rPr lang="en-US" dirty="0" smtClean="0"/>
              <a:t> </a:t>
            </a:r>
            <a:r>
              <a:rPr lang="en-US" dirty="0" err="1"/>
              <a:t>klasifikacija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Zanimanja</a:t>
            </a:r>
            <a:r>
              <a:rPr lang="en-US" dirty="0" smtClean="0"/>
              <a:t>, </a:t>
            </a:r>
            <a:r>
              <a:rPr lang="en-US" dirty="0" err="1" smtClean="0"/>
              <a:t>zvanja</a:t>
            </a:r>
            <a:r>
              <a:rPr lang="en-US" dirty="0" smtClean="0"/>
              <a:t>, </a:t>
            </a:r>
            <a:r>
              <a:rPr lang="en-US" dirty="0" err="1" smtClean="0"/>
              <a:t>titule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beg</a:t>
            </a:r>
            <a:r>
              <a:rPr lang="en-US" dirty="0"/>
              <a:t>, </a:t>
            </a:r>
            <a:r>
              <a:rPr lang="en-US" i="1" dirty="0" err="1"/>
              <a:t>bostandžija</a:t>
            </a:r>
            <a:r>
              <a:rPr lang="en-US" dirty="0"/>
              <a:t>, </a:t>
            </a:r>
            <a:r>
              <a:rPr lang="en-US" i="1" dirty="0" err="1"/>
              <a:t>čoban</a:t>
            </a:r>
            <a:r>
              <a:rPr lang="en-US" dirty="0"/>
              <a:t>, </a:t>
            </a:r>
            <a:r>
              <a:rPr lang="en-US" i="1" dirty="0" err="1"/>
              <a:t>ćumurdžija</a:t>
            </a:r>
            <a:r>
              <a:rPr lang="en-US" dirty="0"/>
              <a:t>, </a:t>
            </a:r>
            <a:r>
              <a:rPr lang="en-US" i="1" dirty="0" err="1"/>
              <a:t>delija</a:t>
            </a:r>
            <a:r>
              <a:rPr lang="en-US" dirty="0"/>
              <a:t>, </a:t>
            </a:r>
            <a:r>
              <a:rPr lang="en-US" i="1" dirty="0" err="1"/>
              <a:t>dućandžija</a:t>
            </a:r>
            <a:r>
              <a:rPr lang="en-US" dirty="0"/>
              <a:t>, </a:t>
            </a:r>
            <a:r>
              <a:rPr lang="en-US" i="1" dirty="0" err="1"/>
              <a:t>efendija</a:t>
            </a:r>
            <a:r>
              <a:rPr lang="en-US" dirty="0"/>
              <a:t>, </a:t>
            </a:r>
            <a:r>
              <a:rPr lang="en-US" i="1" dirty="0" err="1"/>
              <a:t>hajduci</a:t>
            </a:r>
            <a:r>
              <a:rPr lang="en-US" dirty="0"/>
              <a:t>, </a:t>
            </a:r>
            <a:r>
              <a:rPr lang="en-US" i="1" dirty="0" err="1"/>
              <a:t>harambaša</a:t>
            </a:r>
            <a:r>
              <a:rPr lang="en-US" dirty="0"/>
              <a:t>, </a:t>
            </a:r>
            <a:r>
              <a:rPr lang="en-US" i="1" dirty="0" err="1"/>
              <a:t>hodža</a:t>
            </a:r>
            <a:r>
              <a:rPr lang="en-US" dirty="0"/>
              <a:t>, </a:t>
            </a:r>
            <a:r>
              <a:rPr lang="en-US" i="1" dirty="0" err="1"/>
              <a:t>kalfa</a:t>
            </a:r>
            <a:r>
              <a:rPr lang="en-US" dirty="0"/>
              <a:t>, </a:t>
            </a:r>
            <a:r>
              <a:rPr lang="en-US" i="1" dirty="0" err="1"/>
              <a:t>larmadžija</a:t>
            </a:r>
            <a:r>
              <a:rPr lang="en-US" dirty="0"/>
              <a:t>, </a:t>
            </a:r>
            <a:r>
              <a:rPr lang="en-US" i="1" dirty="0" err="1"/>
              <a:t>meraklije</a:t>
            </a:r>
            <a:r>
              <a:rPr lang="en-US" dirty="0"/>
              <a:t>, </a:t>
            </a:r>
            <a:r>
              <a:rPr lang="en-US" i="1" dirty="0" err="1"/>
              <a:t>muhadžir</a:t>
            </a:r>
            <a:r>
              <a:rPr lang="en-US" dirty="0"/>
              <a:t>, </a:t>
            </a:r>
            <a:r>
              <a:rPr lang="en-US" i="1" dirty="0" err="1"/>
              <a:t>mušterije</a:t>
            </a:r>
            <a:r>
              <a:rPr lang="en-US" dirty="0"/>
              <a:t>, </a:t>
            </a:r>
            <a:r>
              <a:rPr lang="en-US" i="1" dirty="0" err="1"/>
              <a:t>nišandžija</a:t>
            </a:r>
            <a:r>
              <a:rPr lang="en-US" dirty="0"/>
              <a:t>, </a:t>
            </a:r>
            <a:r>
              <a:rPr lang="en-US" i="1" dirty="0" err="1"/>
              <a:t>novajlija</a:t>
            </a:r>
            <a:r>
              <a:rPr lang="en-US" dirty="0"/>
              <a:t>, </a:t>
            </a:r>
            <a:r>
              <a:rPr lang="en-US" i="1" dirty="0" err="1"/>
              <a:t>pašaluk</a:t>
            </a:r>
            <a:r>
              <a:rPr lang="en-US" dirty="0"/>
              <a:t> (</a:t>
            </a:r>
            <a:r>
              <a:rPr lang="en-US" dirty="0" err="1"/>
              <a:t>zvanje</a:t>
            </a:r>
            <a:r>
              <a:rPr lang="en-US" dirty="0"/>
              <a:t> </a:t>
            </a:r>
            <a:r>
              <a:rPr lang="en-US" dirty="0" err="1"/>
              <a:t>paše</a:t>
            </a:r>
            <a:r>
              <a:rPr lang="en-US" dirty="0"/>
              <a:t>), </a:t>
            </a:r>
            <a:r>
              <a:rPr lang="en-US" i="1" dirty="0" err="1"/>
              <a:t>patroldžija</a:t>
            </a:r>
            <a:r>
              <a:rPr lang="en-US" dirty="0"/>
              <a:t>, </a:t>
            </a:r>
            <a:r>
              <a:rPr lang="en-US" i="1" dirty="0" err="1"/>
              <a:t>rospija</a:t>
            </a:r>
            <a:r>
              <a:rPr lang="en-US" dirty="0"/>
              <a:t>, </a:t>
            </a:r>
            <a:r>
              <a:rPr lang="en-US" i="1" dirty="0" err="1"/>
              <a:t>seiz</a:t>
            </a:r>
            <a:r>
              <a:rPr lang="en-US" dirty="0"/>
              <a:t>, </a:t>
            </a:r>
            <a:r>
              <a:rPr lang="en-US" i="1" dirty="0"/>
              <a:t>sultan</a:t>
            </a:r>
            <a:r>
              <a:rPr lang="en-US" dirty="0"/>
              <a:t>, </a:t>
            </a:r>
            <a:r>
              <a:rPr lang="en-US" i="1" dirty="0" err="1"/>
              <a:t>tobdžija</a:t>
            </a:r>
            <a:r>
              <a:rPr lang="en-US" dirty="0"/>
              <a:t>, </a:t>
            </a:r>
            <a:r>
              <a:rPr lang="en-US" i="1" dirty="0" err="1"/>
              <a:t>Turčin</a:t>
            </a:r>
            <a:r>
              <a:rPr lang="en-US" dirty="0"/>
              <a:t>, </a:t>
            </a:r>
            <a:r>
              <a:rPr lang="en-US" i="1" dirty="0" err="1"/>
              <a:t>Turci</a:t>
            </a:r>
            <a:r>
              <a:rPr lang="en-US" dirty="0"/>
              <a:t>, </a:t>
            </a:r>
            <a:r>
              <a:rPr lang="en-US" i="1" dirty="0" err="1" smtClean="0"/>
              <a:t>zanatlija</a:t>
            </a:r>
            <a:endParaRPr lang="en-US" i="1" dirty="0" smtClean="0"/>
          </a:p>
          <a:p>
            <a:r>
              <a:rPr lang="en-US" i="1" dirty="0" err="1" smtClean="0"/>
              <a:t>Razni</a:t>
            </a:r>
            <a:r>
              <a:rPr lang="en-US" i="1" dirty="0" smtClean="0"/>
              <a:t> </a:t>
            </a:r>
            <a:r>
              <a:rPr lang="en-US" i="1" dirty="0" err="1" smtClean="0"/>
              <a:t>predmeti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kućanski</a:t>
            </a:r>
            <a:r>
              <a:rPr lang="en-US" i="1" dirty="0" smtClean="0"/>
              <a:t>, </a:t>
            </a:r>
            <a:r>
              <a:rPr lang="en-US" i="1" dirty="0" err="1" smtClean="0"/>
              <a:t>odjevni</a:t>
            </a:r>
            <a:r>
              <a:rPr lang="en-US" i="1" dirty="0" smtClean="0"/>
              <a:t>…) </a:t>
            </a:r>
            <a:r>
              <a:rPr lang="en-US" i="1" dirty="0" err="1" smtClean="0"/>
              <a:t>alati</a:t>
            </a:r>
            <a:r>
              <a:rPr lang="en-US" i="1" dirty="0" smtClean="0"/>
              <a:t>, </a:t>
            </a:r>
            <a:r>
              <a:rPr lang="en-US" i="1" dirty="0" err="1" smtClean="0"/>
              <a:t>oružje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smtClean="0"/>
              <a:t>sl.</a:t>
            </a:r>
          </a:p>
          <a:p>
            <a:pPr marL="0" indent="0">
              <a:buNone/>
            </a:pPr>
            <a:r>
              <a:rPr lang="en-US" i="1" dirty="0" err="1"/>
              <a:t>alat</a:t>
            </a:r>
            <a:r>
              <a:rPr lang="en-US" i="1" dirty="0"/>
              <a:t>, </a:t>
            </a:r>
            <a:r>
              <a:rPr lang="en-US" i="1" dirty="0" err="1"/>
              <a:t>cigarluk</a:t>
            </a:r>
            <a:r>
              <a:rPr lang="en-US" i="1" dirty="0"/>
              <a:t>, </a:t>
            </a:r>
            <a:r>
              <a:rPr lang="en-US" i="1" dirty="0" err="1"/>
              <a:t>čakšire</a:t>
            </a:r>
            <a:r>
              <a:rPr lang="en-US" i="1" dirty="0"/>
              <a:t>, </a:t>
            </a:r>
            <a:r>
              <a:rPr lang="en-US" i="1" dirty="0" err="1"/>
              <a:t>čarapa</a:t>
            </a:r>
            <a:r>
              <a:rPr lang="en-US" i="1" dirty="0"/>
              <a:t>, </a:t>
            </a:r>
            <a:r>
              <a:rPr lang="en-US" i="1" dirty="0" err="1"/>
              <a:t>čaršaf</a:t>
            </a:r>
            <a:r>
              <a:rPr lang="en-US" i="1" dirty="0"/>
              <a:t>, </a:t>
            </a:r>
            <a:r>
              <a:rPr lang="en-US" i="1" dirty="0" err="1"/>
              <a:t>ćebad</a:t>
            </a:r>
            <a:r>
              <a:rPr lang="en-US" i="1" dirty="0"/>
              <a:t>, </a:t>
            </a:r>
            <a:r>
              <a:rPr lang="en-US" i="1" dirty="0" err="1"/>
              <a:t>ćuskija</a:t>
            </a:r>
            <a:r>
              <a:rPr lang="en-US" i="1" dirty="0"/>
              <a:t>, </a:t>
            </a:r>
            <a:r>
              <a:rPr lang="en-US" i="1" dirty="0" err="1"/>
              <a:t>dimije</a:t>
            </a:r>
            <a:r>
              <a:rPr lang="en-US" i="1" dirty="0"/>
              <a:t>, </a:t>
            </a:r>
            <a:r>
              <a:rPr lang="en-US" i="1" dirty="0" err="1"/>
              <a:t>džep</a:t>
            </a:r>
            <a:r>
              <a:rPr lang="en-US" i="1" dirty="0"/>
              <a:t>, </a:t>
            </a:r>
            <a:r>
              <a:rPr lang="en-US" i="1" dirty="0" err="1"/>
              <a:t>fes</a:t>
            </a:r>
            <a:r>
              <a:rPr lang="en-US" i="1" dirty="0"/>
              <a:t>, </a:t>
            </a:r>
            <a:r>
              <a:rPr lang="en-US" i="1" dirty="0" err="1"/>
              <a:t>fenjer</a:t>
            </a:r>
            <a:r>
              <a:rPr lang="en-US" i="1" dirty="0"/>
              <a:t>, </a:t>
            </a:r>
            <a:r>
              <a:rPr lang="en-US" i="1" dirty="0" err="1"/>
              <a:t>fišek</a:t>
            </a:r>
            <a:r>
              <a:rPr lang="en-US" i="1" dirty="0"/>
              <a:t>, </a:t>
            </a:r>
            <a:r>
              <a:rPr lang="en-US" i="1" dirty="0" err="1"/>
              <a:t>fildžan</a:t>
            </a:r>
            <a:r>
              <a:rPr lang="en-US" i="1" dirty="0"/>
              <a:t>, </a:t>
            </a:r>
            <a:r>
              <a:rPr lang="en-US" i="1" dirty="0" err="1"/>
              <a:t>fitilj</a:t>
            </a:r>
            <a:r>
              <a:rPr lang="en-US" i="1" dirty="0"/>
              <a:t>, </a:t>
            </a:r>
            <a:r>
              <a:rPr lang="en-US" i="1" dirty="0" err="1"/>
              <a:t>furuna</a:t>
            </a:r>
            <a:r>
              <a:rPr lang="en-US" i="1" dirty="0"/>
              <a:t>, </a:t>
            </a:r>
            <a:r>
              <a:rPr lang="en-US" i="1" dirty="0" err="1"/>
              <a:t>jastuk</a:t>
            </a:r>
            <a:r>
              <a:rPr lang="en-US" i="1" dirty="0"/>
              <a:t>, </a:t>
            </a:r>
            <a:r>
              <a:rPr lang="en-US" i="1" dirty="0" err="1"/>
              <a:t>kaiš</a:t>
            </a:r>
            <a:r>
              <a:rPr lang="en-US" i="1" dirty="0"/>
              <a:t>, </a:t>
            </a:r>
            <a:r>
              <a:rPr lang="en-US" i="1" dirty="0" err="1"/>
              <a:t>kalauz</a:t>
            </a:r>
            <a:r>
              <a:rPr lang="en-US" i="1" dirty="0"/>
              <a:t> (</a:t>
            </a:r>
            <a:r>
              <a:rPr lang="en-US" i="1" dirty="0" err="1"/>
              <a:t>ključ</a:t>
            </a:r>
            <a:r>
              <a:rPr lang="en-US" i="1" dirty="0"/>
              <a:t>), </a:t>
            </a:r>
            <a:r>
              <a:rPr lang="en-US" i="1" dirty="0" err="1"/>
              <a:t>kalem</a:t>
            </a:r>
            <a:r>
              <a:rPr lang="en-US" i="1" dirty="0"/>
              <a:t> (</a:t>
            </a:r>
            <a:r>
              <a:rPr lang="en-US" i="1" dirty="0" err="1"/>
              <a:t>olovka</a:t>
            </a:r>
            <a:r>
              <a:rPr lang="en-US" i="1" dirty="0"/>
              <a:t>, </a:t>
            </a:r>
            <a:r>
              <a:rPr lang="en-US" i="1" dirty="0" err="1"/>
              <a:t>pero</a:t>
            </a:r>
            <a:r>
              <a:rPr lang="en-US" i="1" dirty="0"/>
              <a:t>), </a:t>
            </a:r>
            <a:r>
              <a:rPr lang="en-US" i="1" dirty="0" err="1"/>
              <a:t>kapija</a:t>
            </a:r>
            <a:r>
              <a:rPr lang="en-US" i="1" dirty="0"/>
              <a:t> (</a:t>
            </a:r>
            <a:r>
              <a:rPr lang="en-US" i="1" dirty="0" err="1"/>
              <a:t>vrata</a:t>
            </a:r>
            <a:r>
              <a:rPr lang="en-US" i="1" dirty="0"/>
              <a:t>), </a:t>
            </a:r>
            <a:r>
              <a:rPr lang="en-US" i="1" dirty="0" err="1"/>
              <a:t>kašika</a:t>
            </a:r>
            <a:r>
              <a:rPr lang="en-US" i="1" dirty="0"/>
              <a:t>, </a:t>
            </a:r>
            <a:r>
              <a:rPr lang="en-US" i="1" dirty="0" err="1"/>
              <a:t>kesa</a:t>
            </a:r>
            <a:r>
              <a:rPr lang="en-US" i="1" dirty="0"/>
              <a:t>, </a:t>
            </a:r>
            <a:r>
              <a:rPr lang="en-US" i="1" dirty="0" err="1"/>
              <a:t>kova</a:t>
            </a:r>
            <a:r>
              <a:rPr lang="en-US" i="1" dirty="0"/>
              <a:t>, </a:t>
            </a:r>
            <a:r>
              <a:rPr lang="en-US" i="1" dirty="0" err="1"/>
              <a:t>kubura</a:t>
            </a:r>
            <a:r>
              <a:rPr lang="en-US" i="1" dirty="0"/>
              <a:t>, </a:t>
            </a:r>
            <a:r>
              <a:rPr lang="en-US" i="1" dirty="0" err="1"/>
              <a:t>kundak</a:t>
            </a:r>
            <a:r>
              <a:rPr lang="en-US" i="1" dirty="0"/>
              <a:t>, </a:t>
            </a:r>
            <a:r>
              <a:rPr lang="en-US" i="1" dirty="0" err="1"/>
              <a:t>kuršum</a:t>
            </a:r>
            <a:r>
              <a:rPr lang="en-US" i="1" dirty="0"/>
              <a:t>, </a:t>
            </a:r>
            <a:r>
              <a:rPr lang="en-US" i="1" dirty="0" err="1"/>
              <a:t>kutija</a:t>
            </a:r>
            <a:r>
              <a:rPr lang="en-US" i="1" dirty="0"/>
              <a:t>, </a:t>
            </a:r>
            <a:r>
              <a:rPr lang="en-US" i="1" dirty="0" err="1"/>
              <a:t>lampa</a:t>
            </a:r>
            <a:r>
              <a:rPr lang="en-US" i="1" dirty="0"/>
              <a:t>, </a:t>
            </a:r>
            <a:r>
              <a:rPr lang="en-US" i="1" dirty="0" err="1"/>
              <a:t>lepeza</a:t>
            </a:r>
            <a:r>
              <a:rPr lang="en-US" i="1" dirty="0"/>
              <a:t>, </a:t>
            </a:r>
            <a:r>
              <a:rPr lang="en-US" i="1" dirty="0" err="1"/>
              <a:t>lula</a:t>
            </a:r>
            <a:r>
              <a:rPr lang="en-US" i="1" dirty="0"/>
              <a:t>, </a:t>
            </a:r>
            <a:r>
              <a:rPr lang="en-US" i="1" dirty="0" err="1"/>
              <a:t>marama</a:t>
            </a:r>
            <a:r>
              <a:rPr lang="en-US" i="1" dirty="0"/>
              <a:t>, </a:t>
            </a:r>
            <a:r>
              <a:rPr lang="en-US" i="1" dirty="0" err="1"/>
              <a:t>mašala</a:t>
            </a:r>
            <a:r>
              <a:rPr lang="en-US" i="1" dirty="0"/>
              <a:t>, </a:t>
            </a:r>
            <a:r>
              <a:rPr lang="en-US" i="1" dirty="0" err="1"/>
              <a:t>mašice</a:t>
            </a:r>
            <a:r>
              <a:rPr lang="en-US" i="1" dirty="0"/>
              <a:t>, </a:t>
            </a:r>
            <a:r>
              <a:rPr lang="en-US" i="1" dirty="0" err="1"/>
              <a:t>minderluk</a:t>
            </a:r>
            <a:r>
              <a:rPr lang="en-US" i="1" dirty="0"/>
              <a:t>, </a:t>
            </a:r>
            <a:r>
              <a:rPr lang="en-US" i="1" dirty="0" err="1"/>
              <a:t>nišan</a:t>
            </a:r>
            <a:r>
              <a:rPr lang="en-US" i="1" dirty="0"/>
              <a:t>, </a:t>
            </a:r>
            <a:r>
              <a:rPr lang="en-US" i="1" dirty="0" err="1"/>
              <a:t>papuče</a:t>
            </a:r>
            <a:r>
              <a:rPr lang="en-US" i="1" dirty="0"/>
              <a:t>, </a:t>
            </a:r>
            <a:r>
              <a:rPr lang="en-US" i="1" dirty="0" err="1"/>
              <a:t>pervaz</a:t>
            </a:r>
            <a:r>
              <a:rPr lang="en-US" i="1" dirty="0"/>
              <a:t>, </a:t>
            </a:r>
            <a:r>
              <a:rPr lang="en-US" i="1" dirty="0" err="1"/>
              <a:t>peškir</a:t>
            </a:r>
            <a:r>
              <a:rPr lang="en-US" i="1" dirty="0"/>
              <a:t>, </a:t>
            </a:r>
            <a:r>
              <a:rPr lang="en-US" i="1" dirty="0" err="1"/>
              <a:t>pustekija</a:t>
            </a:r>
            <a:r>
              <a:rPr lang="en-US" i="1" dirty="0"/>
              <a:t>, </a:t>
            </a:r>
            <a:r>
              <a:rPr lang="en-US" i="1" dirty="0" err="1"/>
              <a:t>sač</a:t>
            </a:r>
            <a:r>
              <a:rPr lang="en-US" i="1" dirty="0"/>
              <a:t>, </a:t>
            </a:r>
            <a:r>
              <a:rPr lang="en-US" i="1" dirty="0" err="1"/>
              <a:t>sačma</a:t>
            </a:r>
            <a:r>
              <a:rPr lang="en-US" i="1" dirty="0"/>
              <a:t>, </a:t>
            </a:r>
            <a:r>
              <a:rPr lang="en-US" i="1" dirty="0" err="1"/>
              <a:t>samar</a:t>
            </a:r>
            <a:r>
              <a:rPr lang="en-US" i="1" dirty="0"/>
              <a:t>, </a:t>
            </a:r>
            <a:r>
              <a:rPr lang="en-US" i="1" dirty="0" err="1"/>
              <a:t>sanduk</a:t>
            </a:r>
            <a:r>
              <a:rPr lang="en-US" i="1" dirty="0"/>
              <a:t>, </a:t>
            </a:r>
            <a:r>
              <a:rPr lang="en-US" i="1" dirty="0" err="1"/>
              <a:t>sapun</a:t>
            </a:r>
            <a:r>
              <a:rPr lang="en-US" i="1" dirty="0"/>
              <a:t>, sat, </a:t>
            </a:r>
            <a:r>
              <a:rPr lang="en-US" i="1" dirty="0" err="1"/>
              <a:t>sepet</a:t>
            </a:r>
            <a:r>
              <a:rPr lang="en-US" i="1" dirty="0"/>
              <a:t>, </a:t>
            </a:r>
            <a:r>
              <a:rPr lang="en-US" i="1" dirty="0" err="1"/>
              <a:t>sofra</a:t>
            </a:r>
            <a:r>
              <a:rPr lang="en-US" i="1" dirty="0"/>
              <a:t>, </a:t>
            </a:r>
            <a:r>
              <a:rPr lang="en-US" i="1" dirty="0" err="1"/>
              <a:t>soluf</a:t>
            </a:r>
            <a:r>
              <a:rPr lang="en-US" i="1" dirty="0"/>
              <a:t>, </a:t>
            </a:r>
            <a:r>
              <a:rPr lang="en-US" i="1" dirty="0" err="1"/>
              <a:t>tarabe</a:t>
            </a:r>
            <a:r>
              <a:rPr lang="en-US" i="1" dirty="0"/>
              <a:t>, </a:t>
            </a:r>
            <a:r>
              <a:rPr lang="en-US" i="1" dirty="0" err="1"/>
              <a:t>tefter</a:t>
            </a:r>
            <a:r>
              <a:rPr lang="en-US" i="1" dirty="0"/>
              <a:t>, </a:t>
            </a:r>
            <a:r>
              <a:rPr lang="en-US" i="1" dirty="0" err="1"/>
              <a:t>terezija</a:t>
            </a:r>
            <a:r>
              <a:rPr lang="en-US" i="1" dirty="0"/>
              <a:t>, </a:t>
            </a:r>
            <a:r>
              <a:rPr lang="en-US" i="1" dirty="0" err="1"/>
              <a:t>toljaga</a:t>
            </a:r>
            <a:r>
              <a:rPr lang="en-US" i="1" dirty="0"/>
              <a:t>, top, </a:t>
            </a:r>
            <a:r>
              <a:rPr lang="en-US" i="1" dirty="0" err="1"/>
              <a:t>torba</a:t>
            </a:r>
            <a:r>
              <a:rPr lang="en-US" i="1" dirty="0"/>
              <a:t>, </a:t>
            </a:r>
            <a:r>
              <a:rPr lang="en-US" i="1" dirty="0" err="1"/>
              <a:t>tumbas</a:t>
            </a:r>
            <a:r>
              <a:rPr lang="en-US" i="1" dirty="0"/>
              <a:t>, </a:t>
            </a:r>
            <a:r>
              <a:rPr lang="en-US" i="1" dirty="0" err="1"/>
              <a:t>turpija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05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Pojmovna</a:t>
            </a:r>
            <a:r>
              <a:rPr lang="en-US" dirty="0" smtClean="0"/>
              <a:t> </a:t>
            </a:r>
            <a:r>
              <a:rPr lang="en-US" dirty="0" err="1" smtClean="0"/>
              <a:t>klasifikacija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Hrana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piće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kajgana</a:t>
            </a:r>
            <a:r>
              <a:rPr lang="en-US" dirty="0"/>
              <a:t>, meze, </a:t>
            </a:r>
            <a:r>
              <a:rPr lang="en-US" dirty="0" err="1"/>
              <a:t>pirinač</a:t>
            </a:r>
            <a:r>
              <a:rPr lang="en-US" dirty="0"/>
              <a:t>, </a:t>
            </a:r>
            <a:r>
              <a:rPr lang="en-US" dirty="0" err="1"/>
              <a:t>rakija</a:t>
            </a:r>
            <a:r>
              <a:rPr lang="en-US" dirty="0"/>
              <a:t>, </a:t>
            </a:r>
            <a:r>
              <a:rPr lang="en-US" dirty="0" err="1" smtClean="0"/>
              <a:t>šećer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Životinje</a:t>
            </a:r>
            <a:r>
              <a:rPr lang="en-US" dirty="0" smtClean="0"/>
              <a:t>, </a:t>
            </a:r>
            <a:r>
              <a:rPr lang="en-US" dirty="0" err="1" smtClean="0"/>
              <a:t>biljke</a:t>
            </a:r>
            <a:r>
              <a:rPr lang="en-US" dirty="0" smtClean="0"/>
              <a:t>, </a:t>
            </a:r>
            <a:r>
              <a:rPr lang="en-US" dirty="0" err="1" smtClean="0"/>
              <a:t>razne</a:t>
            </a:r>
            <a:r>
              <a:rPr lang="en-US" dirty="0" smtClean="0"/>
              <a:t> </a:t>
            </a:r>
            <a:r>
              <a:rPr lang="en-US" dirty="0" err="1" smtClean="0"/>
              <a:t>materije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materijali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sl.</a:t>
            </a:r>
          </a:p>
          <a:p>
            <a:pPr>
              <a:buAutoNum type="alphaLcParenR"/>
            </a:pPr>
            <a:r>
              <a:rPr lang="en-US" dirty="0" err="1" smtClean="0"/>
              <a:t>Životinje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/>
              <a:t>zabilježeni</a:t>
            </a:r>
            <a:r>
              <a:rPr lang="en-US" dirty="0"/>
              <a:t> </a:t>
            </a:r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podjele</a:t>
            </a:r>
            <a:r>
              <a:rPr lang="en-US" dirty="0"/>
              <a:t>.  </a:t>
            </a:r>
          </a:p>
          <a:p>
            <a:pPr>
              <a:buAutoNum type="alphaLcParenR"/>
            </a:pPr>
            <a:r>
              <a:rPr lang="en-US" dirty="0" err="1" smtClean="0"/>
              <a:t>Biljke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voće</a:t>
            </a:r>
            <a:r>
              <a:rPr lang="en-US" dirty="0"/>
              <a:t>, </a:t>
            </a:r>
            <a:r>
              <a:rPr lang="en-US" dirty="0" err="1"/>
              <a:t>povrće</a:t>
            </a:r>
            <a:r>
              <a:rPr lang="en-US" dirty="0"/>
              <a:t>, </a:t>
            </a:r>
            <a:r>
              <a:rPr lang="en-US" dirty="0" err="1"/>
              <a:t>cvijeće</a:t>
            </a:r>
            <a:r>
              <a:rPr lang="en-US" dirty="0"/>
              <a:t>) </a:t>
            </a:r>
            <a:r>
              <a:rPr lang="en-US" i="1" dirty="0" err="1"/>
              <a:t>čamovina</a:t>
            </a:r>
            <a:r>
              <a:rPr lang="en-US" dirty="0"/>
              <a:t>, </a:t>
            </a:r>
            <a:r>
              <a:rPr lang="en-US" i="1" dirty="0" err="1"/>
              <a:t>đubre</a:t>
            </a:r>
            <a:r>
              <a:rPr lang="en-US" dirty="0"/>
              <a:t>, </a:t>
            </a:r>
            <a:r>
              <a:rPr lang="en-US" i="1" dirty="0" err="1"/>
              <a:t>kalem</a:t>
            </a:r>
            <a:r>
              <a:rPr lang="en-US" dirty="0"/>
              <a:t>, </a:t>
            </a:r>
            <a:r>
              <a:rPr lang="en-US" i="1" dirty="0" err="1"/>
              <a:t>limun</a:t>
            </a:r>
            <a:r>
              <a:rPr lang="en-US" dirty="0"/>
              <a:t>, </a:t>
            </a:r>
            <a:r>
              <a:rPr lang="en-US" i="1" dirty="0" err="1"/>
              <a:t>misirača</a:t>
            </a:r>
            <a:r>
              <a:rPr lang="en-US" dirty="0"/>
              <a:t>, </a:t>
            </a:r>
            <a:r>
              <a:rPr lang="en-US" i="1" dirty="0" err="1"/>
              <a:t>patlidžani</a:t>
            </a:r>
            <a:r>
              <a:rPr lang="en-US" dirty="0"/>
              <a:t>, </a:t>
            </a:r>
            <a:r>
              <a:rPr lang="en-US" i="1" dirty="0" err="1"/>
              <a:t>višnja</a:t>
            </a:r>
            <a:r>
              <a:rPr lang="en-US" i="1" dirty="0"/>
              <a:t> </a:t>
            </a:r>
          </a:p>
          <a:p>
            <a:pPr>
              <a:buAutoNum type="alphaLcParenR"/>
            </a:pPr>
            <a:r>
              <a:rPr lang="en-US" dirty="0" err="1" smtClean="0"/>
              <a:t>Minerali</a:t>
            </a:r>
            <a:r>
              <a:rPr lang="en-US" dirty="0"/>
              <a:t>, rude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i="1" dirty="0" err="1"/>
              <a:t>ćumur</a:t>
            </a:r>
            <a:r>
              <a:rPr lang="en-US" dirty="0"/>
              <a:t>, </a:t>
            </a:r>
            <a:r>
              <a:rPr lang="en-US" i="1" dirty="0" err="1"/>
              <a:t>kreč</a:t>
            </a:r>
            <a:r>
              <a:rPr lang="en-US" dirty="0"/>
              <a:t>, </a:t>
            </a:r>
            <a:r>
              <a:rPr lang="en-US" i="1" dirty="0" err="1" smtClean="0"/>
              <a:t>sedef</a:t>
            </a:r>
            <a:r>
              <a:rPr lang="en-US" i="1" dirty="0" smtClean="0"/>
              <a:t> </a:t>
            </a:r>
          </a:p>
          <a:p>
            <a:pPr>
              <a:buAutoNum type="alphaLcParenR"/>
            </a:pPr>
            <a:r>
              <a:rPr lang="en-US" dirty="0" err="1" smtClean="0"/>
              <a:t>Vrste</a:t>
            </a:r>
            <a:r>
              <a:rPr lang="en-US" dirty="0" smtClean="0"/>
              <a:t> </a:t>
            </a:r>
            <a:r>
              <a:rPr lang="en-US" dirty="0" err="1"/>
              <a:t>tkanine</a:t>
            </a:r>
            <a:r>
              <a:rPr lang="en-US" dirty="0"/>
              <a:t>  </a:t>
            </a:r>
            <a:r>
              <a:rPr lang="en-US" i="1" dirty="0" err="1"/>
              <a:t>ahmedija</a:t>
            </a:r>
            <a:r>
              <a:rPr lang="en-US" dirty="0"/>
              <a:t>, </a:t>
            </a:r>
            <a:r>
              <a:rPr lang="en-US" i="1" dirty="0" err="1"/>
              <a:t>basma</a:t>
            </a:r>
            <a:r>
              <a:rPr lang="en-US" dirty="0"/>
              <a:t>, </a:t>
            </a:r>
            <a:r>
              <a:rPr lang="en-US" i="1" dirty="0"/>
              <a:t>minder</a:t>
            </a:r>
            <a:r>
              <a:rPr lang="en-US" dirty="0"/>
              <a:t> (</a:t>
            </a:r>
            <a:r>
              <a:rPr lang="en-US" dirty="0" err="1"/>
              <a:t>platno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077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Pojmovna</a:t>
            </a:r>
            <a:r>
              <a:rPr lang="en-US" dirty="0" smtClean="0"/>
              <a:t> </a:t>
            </a:r>
            <a:r>
              <a:rPr lang="en-US" dirty="0" err="1" smtClean="0"/>
              <a:t>klasifikacija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Građevinski</a:t>
            </a:r>
            <a:r>
              <a:rPr lang="en-US" dirty="0" smtClean="0"/>
              <a:t> </a:t>
            </a:r>
            <a:r>
              <a:rPr lang="en-US" dirty="0" err="1" smtClean="0"/>
              <a:t>pojmovi</a:t>
            </a:r>
            <a:r>
              <a:rPr lang="en-US" dirty="0" smtClean="0"/>
              <a:t>, </a:t>
            </a:r>
            <a:r>
              <a:rPr lang="en-US" dirty="0" err="1" smtClean="0"/>
              <a:t>arhitektura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sl.</a:t>
            </a:r>
          </a:p>
          <a:p>
            <a:pPr marL="0" indent="0">
              <a:buNone/>
            </a:pPr>
            <a:r>
              <a:rPr lang="en-US" i="1" dirty="0" err="1"/>
              <a:t>avlija</a:t>
            </a:r>
            <a:r>
              <a:rPr lang="en-US" dirty="0"/>
              <a:t>, </a:t>
            </a:r>
            <a:r>
              <a:rPr lang="en-US" i="1" dirty="0" err="1"/>
              <a:t>bedem</a:t>
            </a:r>
            <a:r>
              <a:rPr lang="en-US" dirty="0"/>
              <a:t>, </a:t>
            </a:r>
            <a:r>
              <a:rPr lang="en-US" i="1" dirty="0" err="1"/>
              <a:t>bunar</a:t>
            </a:r>
            <a:r>
              <a:rPr lang="en-US" dirty="0"/>
              <a:t>, </a:t>
            </a:r>
            <a:r>
              <a:rPr lang="en-US" i="1" dirty="0" err="1"/>
              <a:t>čaršija</a:t>
            </a:r>
            <a:r>
              <a:rPr lang="en-US" dirty="0"/>
              <a:t>, </a:t>
            </a:r>
            <a:r>
              <a:rPr lang="en-US" i="1" dirty="0" err="1"/>
              <a:t>česma</a:t>
            </a:r>
            <a:r>
              <a:rPr lang="en-US" dirty="0"/>
              <a:t>, </a:t>
            </a:r>
            <a:r>
              <a:rPr lang="en-US" i="1" dirty="0" err="1"/>
              <a:t>ćošak</a:t>
            </a:r>
            <a:r>
              <a:rPr lang="en-US" dirty="0"/>
              <a:t>, </a:t>
            </a:r>
            <a:r>
              <a:rPr lang="en-US" i="1" dirty="0" err="1"/>
              <a:t>dućan</a:t>
            </a:r>
            <a:r>
              <a:rPr lang="en-US" dirty="0"/>
              <a:t>, </a:t>
            </a:r>
            <a:r>
              <a:rPr lang="en-US" i="1" dirty="0" err="1"/>
              <a:t>dućančić</a:t>
            </a:r>
            <a:r>
              <a:rPr lang="en-US" dirty="0"/>
              <a:t>, </a:t>
            </a:r>
            <a:r>
              <a:rPr lang="en-US" i="1" dirty="0" err="1"/>
              <a:t>džamija</a:t>
            </a:r>
            <a:r>
              <a:rPr lang="en-US" dirty="0"/>
              <a:t>, </a:t>
            </a:r>
            <a:r>
              <a:rPr lang="en-US" i="1" dirty="0" err="1"/>
              <a:t>kafana</a:t>
            </a:r>
            <a:r>
              <a:rPr lang="en-US" dirty="0"/>
              <a:t>, </a:t>
            </a:r>
            <a:r>
              <a:rPr lang="en-US" i="1" dirty="0" err="1"/>
              <a:t>kaldrma</a:t>
            </a:r>
            <a:r>
              <a:rPr lang="en-US" dirty="0"/>
              <a:t>, </a:t>
            </a:r>
            <a:r>
              <a:rPr lang="en-US" i="1" dirty="0" err="1"/>
              <a:t>Kalemegdan</a:t>
            </a:r>
            <a:r>
              <a:rPr lang="en-US" dirty="0"/>
              <a:t>, </a:t>
            </a:r>
            <a:r>
              <a:rPr lang="en-US" i="1" dirty="0" err="1"/>
              <a:t>kapija</a:t>
            </a:r>
            <a:r>
              <a:rPr lang="en-US" dirty="0"/>
              <a:t> (</a:t>
            </a:r>
            <a:r>
              <a:rPr lang="en-US" dirty="0" err="1"/>
              <a:t>dvor</a:t>
            </a:r>
            <a:r>
              <a:rPr lang="en-US" dirty="0"/>
              <a:t>), </a:t>
            </a:r>
            <a:r>
              <a:rPr lang="en-US" i="1" dirty="0" err="1"/>
              <a:t>konak</a:t>
            </a:r>
            <a:r>
              <a:rPr lang="en-US" dirty="0"/>
              <a:t>, </a:t>
            </a:r>
            <a:r>
              <a:rPr lang="en-US" i="1" dirty="0" err="1"/>
              <a:t>mahala</a:t>
            </a:r>
            <a:r>
              <a:rPr lang="en-US" dirty="0"/>
              <a:t>, </a:t>
            </a:r>
            <a:r>
              <a:rPr lang="en-US" i="1" dirty="0" err="1"/>
              <a:t>majdan</a:t>
            </a:r>
            <a:r>
              <a:rPr lang="en-US" dirty="0"/>
              <a:t>, </a:t>
            </a:r>
            <a:r>
              <a:rPr lang="en-US" i="1" dirty="0"/>
              <a:t>minaret</a:t>
            </a:r>
            <a:r>
              <a:rPr lang="en-US" dirty="0"/>
              <a:t>, </a:t>
            </a:r>
            <a:r>
              <a:rPr lang="en-US" i="1" dirty="0" err="1"/>
              <a:t>sofe</a:t>
            </a:r>
            <a:r>
              <a:rPr lang="en-US" dirty="0"/>
              <a:t>, </a:t>
            </a:r>
            <a:r>
              <a:rPr lang="en-US" i="1" dirty="0" err="1"/>
              <a:t>šimle</a:t>
            </a:r>
            <a:r>
              <a:rPr lang="en-US" dirty="0"/>
              <a:t>, </a:t>
            </a:r>
            <a:r>
              <a:rPr lang="en-US" i="1" dirty="0" err="1" smtClean="0"/>
              <a:t>tavan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i="1" dirty="0" err="1" smtClean="0"/>
              <a:t>Nazivi</a:t>
            </a:r>
            <a:r>
              <a:rPr lang="en-US" i="1" dirty="0" smtClean="0"/>
              <a:t> </a:t>
            </a:r>
            <a:r>
              <a:rPr lang="en-US" i="1" dirty="0" err="1" smtClean="0"/>
              <a:t>vezani</a:t>
            </a:r>
            <a:r>
              <a:rPr lang="en-US" i="1" dirty="0" smtClean="0"/>
              <a:t>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pojmove</a:t>
            </a:r>
            <a:r>
              <a:rPr lang="en-US" i="1" dirty="0" smtClean="0"/>
              <a:t> </a:t>
            </a:r>
            <a:r>
              <a:rPr lang="en-US" i="1" dirty="0" err="1" smtClean="0"/>
              <a:t>iz</a:t>
            </a:r>
            <a:r>
              <a:rPr lang="en-US" i="1" dirty="0" smtClean="0"/>
              <a:t> </a:t>
            </a:r>
            <a:r>
              <a:rPr lang="en-US" i="1" dirty="0" err="1" smtClean="0"/>
              <a:t>vremena</a:t>
            </a:r>
            <a:r>
              <a:rPr lang="en-US" i="1" dirty="0" smtClean="0"/>
              <a:t> </a:t>
            </a:r>
            <a:r>
              <a:rPr lang="en-US" i="1" dirty="0" err="1" smtClean="0"/>
              <a:t>turske</a:t>
            </a:r>
            <a:r>
              <a:rPr lang="en-US" i="1" dirty="0" smtClean="0"/>
              <a:t> </a:t>
            </a:r>
            <a:r>
              <a:rPr lang="en-US" i="1" dirty="0" err="1" smtClean="0"/>
              <a:t>uprave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err="1"/>
              <a:t>begluk</a:t>
            </a:r>
            <a:r>
              <a:rPr lang="en-US" i="1" dirty="0"/>
              <a:t>, </a:t>
            </a:r>
            <a:r>
              <a:rPr lang="en-US" i="1" dirty="0" err="1"/>
              <a:t>kuluk</a:t>
            </a:r>
            <a:r>
              <a:rPr lang="en-US" i="1" dirty="0"/>
              <a:t>, </a:t>
            </a:r>
            <a:r>
              <a:rPr lang="en-US" i="1" dirty="0" err="1"/>
              <a:t>lopovluk</a:t>
            </a:r>
            <a:r>
              <a:rPr lang="en-US" i="1" dirty="0"/>
              <a:t>, </a:t>
            </a:r>
            <a:r>
              <a:rPr lang="en-US" i="1" dirty="0" err="1" smtClean="0"/>
              <a:t>ordija</a:t>
            </a:r>
            <a:r>
              <a:rPr lang="en-US" i="1" dirty="0"/>
              <a:t>, </a:t>
            </a:r>
            <a:r>
              <a:rPr lang="en-US" i="1" dirty="0" err="1"/>
              <a:t>pazar</a:t>
            </a:r>
            <a:r>
              <a:rPr lang="en-US" i="1" dirty="0"/>
              <a:t>, raja, tabor, </a:t>
            </a:r>
            <a:r>
              <a:rPr lang="en-US" i="1" dirty="0" err="1" smtClean="0"/>
              <a:t>težakluk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322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Pojmovna</a:t>
            </a:r>
            <a:r>
              <a:rPr lang="en-US" dirty="0" smtClean="0"/>
              <a:t> </a:t>
            </a:r>
            <a:r>
              <a:rPr lang="en-US" dirty="0" err="1" smtClean="0"/>
              <a:t>klasifikacija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Nazivi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osobini</a:t>
            </a:r>
            <a:r>
              <a:rPr lang="en-US" dirty="0" smtClean="0"/>
              <a:t> </a:t>
            </a:r>
            <a:r>
              <a:rPr lang="en-US" dirty="0" err="1" smtClean="0"/>
              <a:t>apstraktne</a:t>
            </a:r>
            <a:r>
              <a:rPr lang="en-US" dirty="0" smtClean="0"/>
              <a:t> </a:t>
            </a:r>
            <a:r>
              <a:rPr lang="en-US" dirty="0" err="1" smtClean="0"/>
              <a:t>imenice</a:t>
            </a:r>
            <a:endParaRPr lang="en-US" dirty="0" smtClean="0"/>
          </a:p>
          <a:p>
            <a:pPr marL="0" indent="0">
              <a:buNone/>
            </a:pPr>
            <a:r>
              <a:rPr lang="en-US" i="1" dirty="0" err="1"/>
              <a:t>ašikluci</a:t>
            </a:r>
            <a:r>
              <a:rPr lang="en-US" dirty="0"/>
              <a:t>, </a:t>
            </a:r>
            <a:r>
              <a:rPr lang="en-US" i="1" dirty="0" err="1"/>
              <a:t>bekrija</a:t>
            </a:r>
            <a:r>
              <a:rPr lang="en-US" dirty="0"/>
              <a:t>, </a:t>
            </a:r>
            <a:r>
              <a:rPr lang="en-US" i="1" dirty="0" err="1"/>
              <a:t>berićet</a:t>
            </a:r>
            <a:r>
              <a:rPr lang="en-US" dirty="0"/>
              <a:t>, </a:t>
            </a:r>
            <a:r>
              <a:rPr lang="en-US" i="1" dirty="0" err="1"/>
              <a:t>bezobrazluk</a:t>
            </a:r>
            <a:r>
              <a:rPr lang="en-US" dirty="0"/>
              <a:t>, </a:t>
            </a:r>
            <a:r>
              <a:rPr lang="en-US" i="1" dirty="0" err="1"/>
              <a:t>budala</a:t>
            </a:r>
            <a:r>
              <a:rPr lang="en-US" dirty="0"/>
              <a:t>, </a:t>
            </a:r>
            <a:r>
              <a:rPr lang="en-US" i="1" dirty="0" err="1"/>
              <a:t>dušmani</a:t>
            </a:r>
            <a:r>
              <a:rPr lang="en-US" dirty="0"/>
              <a:t>, </a:t>
            </a:r>
            <a:r>
              <a:rPr lang="en-US" i="1" dirty="0" err="1"/>
              <a:t>džabaluk</a:t>
            </a:r>
            <a:r>
              <a:rPr lang="en-US" dirty="0"/>
              <a:t>, </a:t>
            </a:r>
            <a:r>
              <a:rPr lang="en-US" i="1" dirty="0" err="1"/>
              <a:t>fertutma</a:t>
            </a:r>
            <a:r>
              <a:rPr lang="en-US" dirty="0"/>
              <a:t>, </a:t>
            </a:r>
            <a:r>
              <a:rPr lang="en-US" i="1" dirty="0" err="1"/>
              <a:t>galama</a:t>
            </a:r>
            <a:r>
              <a:rPr lang="en-US" dirty="0"/>
              <a:t>, </a:t>
            </a:r>
            <a:r>
              <a:rPr lang="en-US" i="1" dirty="0" err="1"/>
              <a:t>galamdžija</a:t>
            </a:r>
            <a:r>
              <a:rPr lang="en-US" dirty="0"/>
              <a:t>, </a:t>
            </a:r>
            <a:r>
              <a:rPr lang="en-US" i="1" dirty="0" err="1"/>
              <a:t>inat</a:t>
            </a:r>
            <a:r>
              <a:rPr lang="en-US" dirty="0"/>
              <a:t>, </a:t>
            </a:r>
            <a:r>
              <a:rPr lang="en-US" i="1" dirty="0" err="1"/>
              <a:t>juriš</a:t>
            </a:r>
            <a:r>
              <a:rPr lang="en-US" dirty="0"/>
              <a:t>, </a:t>
            </a:r>
            <a:r>
              <a:rPr lang="en-US" i="1" dirty="0" err="1"/>
              <a:t>kalauz</a:t>
            </a:r>
            <a:r>
              <a:rPr lang="en-US" dirty="0"/>
              <a:t> (</a:t>
            </a:r>
            <a:r>
              <a:rPr lang="en-US" dirty="0" err="1"/>
              <a:t>vodič</a:t>
            </a:r>
            <a:r>
              <a:rPr lang="en-US" dirty="0"/>
              <a:t>), </a:t>
            </a:r>
            <a:r>
              <a:rPr lang="en-US" i="1" dirty="0" err="1"/>
              <a:t>kavga</a:t>
            </a:r>
            <a:r>
              <a:rPr lang="en-US" dirty="0"/>
              <a:t>, </a:t>
            </a:r>
            <a:r>
              <a:rPr lang="en-US" i="1" dirty="0" err="1"/>
              <a:t>konakdžija</a:t>
            </a:r>
            <a:r>
              <a:rPr lang="en-US" dirty="0"/>
              <a:t>, </a:t>
            </a:r>
            <a:r>
              <a:rPr lang="en-US" i="1" dirty="0" err="1"/>
              <a:t>leš</a:t>
            </a:r>
            <a:r>
              <a:rPr lang="en-US" i="1" dirty="0"/>
              <a:t>/</a:t>
            </a:r>
            <a:r>
              <a:rPr lang="en-US" i="1" dirty="0" err="1"/>
              <a:t>lješ</a:t>
            </a:r>
            <a:r>
              <a:rPr lang="en-US" dirty="0"/>
              <a:t>, </a:t>
            </a:r>
            <a:r>
              <a:rPr lang="en-US" i="1" dirty="0" err="1"/>
              <a:t>mangup</a:t>
            </a:r>
            <a:r>
              <a:rPr lang="en-US" dirty="0"/>
              <a:t>, </a:t>
            </a:r>
            <a:r>
              <a:rPr lang="en-US" i="1" dirty="0" err="1"/>
              <a:t>melem</a:t>
            </a:r>
            <a:r>
              <a:rPr lang="en-US" dirty="0"/>
              <a:t>, </a:t>
            </a:r>
            <a:r>
              <a:rPr lang="en-US" i="1" dirty="0" err="1"/>
              <a:t>muštuluk</a:t>
            </a:r>
            <a:r>
              <a:rPr lang="en-US" dirty="0"/>
              <a:t>, </a:t>
            </a:r>
            <a:r>
              <a:rPr lang="en-US" i="1" dirty="0" err="1"/>
              <a:t>peča</a:t>
            </a:r>
            <a:r>
              <a:rPr lang="en-US" dirty="0"/>
              <a:t>, </a:t>
            </a:r>
            <a:r>
              <a:rPr lang="en-US" i="1" dirty="0" err="1"/>
              <a:t>rahatluk</a:t>
            </a:r>
            <a:r>
              <a:rPr lang="en-US" dirty="0"/>
              <a:t>, </a:t>
            </a:r>
            <a:r>
              <a:rPr lang="en-US" i="1" dirty="0" err="1"/>
              <a:t>selamet</a:t>
            </a:r>
            <a:r>
              <a:rPr lang="en-US" dirty="0"/>
              <a:t>, </a:t>
            </a:r>
            <a:r>
              <a:rPr lang="en-US" i="1" dirty="0" err="1"/>
              <a:t>šaljivdžija</a:t>
            </a:r>
            <a:r>
              <a:rPr lang="en-US" dirty="0"/>
              <a:t>, </a:t>
            </a:r>
            <a:r>
              <a:rPr lang="en-US" i="1" dirty="0" err="1"/>
              <a:t>šamar</a:t>
            </a:r>
            <a:r>
              <a:rPr lang="en-US" dirty="0"/>
              <a:t>, </a:t>
            </a:r>
            <a:r>
              <a:rPr lang="en-US" i="1" dirty="0" err="1"/>
              <a:t>šenluk</a:t>
            </a:r>
            <a:r>
              <a:rPr lang="en-US" dirty="0"/>
              <a:t>, </a:t>
            </a:r>
            <a:r>
              <a:rPr lang="en-US" i="1" dirty="0" err="1"/>
              <a:t>šuga</a:t>
            </a:r>
            <a:r>
              <a:rPr lang="en-US" dirty="0"/>
              <a:t>, </a:t>
            </a:r>
            <a:r>
              <a:rPr lang="en-US" i="1" dirty="0" err="1"/>
              <a:t>talas</a:t>
            </a:r>
            <a:r>
              <a:rPr lang="en-US" dirty="0"/>
              <a:t>, </a:t>
            </a:r>
            <a:r>
              <a:rPr lang="en-US" i="1" dirty="0" err="1"/>
              <a:t>ujdurma</a:t>
            </a:r>
            <a:r>
              <a:rPr lang="en-US" dirty="0"/>
              <a:t>, </a:t>
            </a:r>
            <a:r>
              <a:rPr lang="en-US" i="1" dirty="0" err="1"/>
              <a:t>vajda</a:t>
            </a:r>
            <a:r>
              <a:rPr lang="en-US" dirty="0"/>
              <a:t>, </a:t>
            </a:r>
            <a:r>
              <a:rPr lang="en-US" i="1" dirty="0" err="1"/>
              <a:t>veresija</a:t>
            </a:r>
            <a:r>
              <a:rPr lang="en-US" dirty="0"/>
              <a:t>, </a:t>
            </a:r>
            <a:r>
              <a:rPr lang="en-US" i="1" dirty="0" err="1"/>
              <a:t>zanat</a:t>
            </a:r>
            <a:r>
              <a:rPr lang="en-US" dirty="0"/>
              <a:t>, </a:t>
            </a:r>
            <a:r>
              <a:rPr lang="en-US" i="1" dirty="0" err="1" smtClean="0"/>
              <a:t>zeman</a:t>
            </a: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Sakralna</a:t>
            </a:r>
            <a:r>
              <a:rPr lang="en-US" dirty="0" smtClean="0"/>
              <a:t> </a:t>
            </a:r>
            <a:r>
              <a:rPr lang="en-US" dirty="0" err="1" smtClean="0"/>
              <a:t>leksika</a:t>
            </a:r>
            <a:r>
              <a:rPr lang="en-US" dirty="0" smtClean="0"/>
              <a:t>, </a:t>
            </a:r>
            <a:r>
              <a:rPr lang="en-US" dirty="0" err="1" smtClean="0"/>
              <a:t>rodbinske</a:t>
            </a:r>
            <a:r>
              <a:rPr lang="en-US" dirty="0" smtClean="0"/>
              <a:t> </a:t>
            </a:r>
            <a:r>
              <a:rPr lang="en-US" dirty="0" err="1" smtClean="0"/>
              <a:t>veze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smtClean="0"/>
              <a:t> sl.</a:t>
            </a:r>
          </a:p>
          <a:p>
            <a:pPr marL="0" indent="0">
              <a:buNone/>
            </a:pPr>
            <a:r>
              <a:rPr lang="en-US" i="1" dirty="0"/>
              <a:t>Allah</a:t>
            </a:r>
            <a:r>
              <a:rPr lang="en-US" dirty="0"/>
              <a:t>, </a:t>
            </a:r>
            <a:r>
              <a:rPr lang="en-US" i="1" dirty="0" err="1"/>
              <a:t>babo</a:t>
            </a:r>
            <a:r>
              <a:rPr lang="en-US" dirty="0"/>
              <a:t>, </a:t>
            </a:r>
            <a:r>
              <a:rPr lang="en-US" i="1" dirty="0" err="1"/>
              <a:t>burazer</a:t>
            </a:r>
            <a:r>
              <a:rPr lang="en-US" dirty="0"/>
              <a:t>, </a:t>
            </a:r>
            <a:r>
              <a:rPr lang="en-US" i="1" dirty="0" err="1"/>
              <a:t>daidža</a:t>
            </a:r>
            <a:r>
              <a:rPr lang="en-US" dirty="0"/>
              <a:t>, </a:t>
            </a:r>
            <a:r>
              <a:rPr lang="en-US" i="1" dirty="0" err="1"/>
              <a:t>džemat</a:t>
            </a:r>
            <a:r>
              <a:rPr lang="en-US" dirty="0"/>
              <a:t>, </a:t>
            </a:r>
            <a:r>
              <a:rPr lang="en-US" i="1" dirty="0" err="1"/>
              <a:t>džin</a:t>
            </a:r>
            <a:r>
              <a:rPr lang="en-US" dirty="0"/>
              <a:t>, </a:t>
            </a:r>
            <a:r>
              <a:rPr lang="en-US" i="1" dirty="0" err="1"/>
              <a:t>insan</a:t>
            </a:r>
            <a:r>
              <a:rPr lang="en-US" dirty="0"/>
              <a:t>, </a:t>
            </a:r>
            <a:r>
              <a:rPr lang="en-US" i="1" dirty="0" err="1"/>
              <a:t>komšija</a:t>
            </a:r>
            <a:r>
              <a:rPr lang="en-US" dirty="0"/>
              <a:t>, </a:t>
            </a:r>
            <a:r>
              <a:rPr lang="en-US" i="1" dirty="0" err="1"/>
              <a:t>komšiluk</a:t>
            </a:r>
            <a:r>
              <a:rPr lang="en-US" dirty="0"/>
              <a:t>, </a:t>
            </a:r>
            <a:r>
              <a:rPr lang="en-US" i="1" dirty="0" err="1"/>
              <a:t>mašala</a:t>
            </a:r>
            <a:r>
              <a:rPr lang="en-US" dirty="0"/>
              <a:t>, </a:t>
            </a:r>
            <a:r>
              <a:rPr lang="en-US" i="1" dirty="0" err="1"/>
              <a:t>musliman</a:t>
            </a:r>
            <a:r>
              <a:rPr lang="en-US" dirty="0"/>
              <a:t>, </a:t>
            </a:r>
            <a:r>
              <a:rPr lang="en-US" i="1" dirty="0"/>
              <a:t>nana</a:t>
            </a:r>
            <a:r>
              <a:rPr lang="en-US" dirty="0"/>
              <a:t>, </a:t>
            </a:r>
            <a:r>
              <a:rPr lang="en-US" i="1" dirty="0" err="1"/>
              <a:t>pajdaši</a:t>
            </a:r>
            <a:r>
              <a:rPr lang="en-US" dirty="0"/>
              <a:t>, </a:t>
            </a:r>
            <a:r>
              <a:rPr lang="en-US" i="1" dirty="0" err="1"/>
              <a:t>selam</a:t>
            </a:r>
            <a:r>
              <a:rPr lang="en-US" dirty="0"/>
              <a:t>, </a:t>
            </a:r>
            <a:r>
              <a:rPr lang="en-US" i="1" dirty="0" err="1"/>
              <a:t>selamet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103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Pojmovna</a:t>
            </a:r>
            <a:r>
              <a:rPr lang="en-US" dirty="0" smtClean="0"/>
              <a:t> </a:t>
            </a:r>
            <a:r>
              <a:rPr lang="en-US" dirty="0" err="1" smtClean="0"/>
              <a:t>klasifikacija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Ostala</a:t>
            </a:r>
            <a:r>
              <a:rPr lang="en-US" dirty="0" smtClean="0"/>
              <a:t> </a:t>
            </a:r>
            <a:r>
              <a:rPr lang="en-US" dirty="0" err="1" smtClean="0"/>
              <a:t>leksika</a:t>
            </a:r>
            <a:endParaRPr lang="en-US" dirty="0" smtClean="0"/>
          </a:p>
          <a:p>
            <a:pPr>
              <a:buAutoNum type="alphaLcParenR"/>
            </a:pPr>
            <a:r>
              <a:rPr lang="en-US" dirty="0" err="1" smtClean="0"/>
              <a:t>Geografski</a:t>
            </a:r>
            <a:r>
              <a:rPr lang="en-US" dirty="0" smtClean="0"/>
              <a:t> </a:t>
            </a:r>
            <a:r>
              <a:rPr lang="en-US" dirty="0" err="1"/>
              <a:t>pojmovi</a:t>
            </a:r>
            <a:r>
              <a:rPr lang="en-US" dirty="0"/>
              <a:t> </a:t>
            </a:r>
            <a:r>
              <a:rPr lang="en-US" i="1" dirty="0" err="1"/>
              <a:t>jaruga</a:t>
            </a:r>
            <a:r>
              <a:rPr lang="en-US" dirty="0"/>
              <a:t>, </a:t>
            </a:r>
            <a:r>
              <a:rPr lang="en-US" i="1" dirty="0" err="1"/>
              <a:t>pašaluk</a:t>
            </a:r>
            <a:r>
              <a:rPr lang="en-US" dirty="0"/>
              <a:t> (</a:t>
            </a:r>
            <a:r>
              <a:rPr lang="en-US" dirty="0" err="1"/>
              <a:t>teritorija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paše</a:t>
            </a:r>
            <a:r>
              <a:rPr lang="en-US" dirty="0"/>
              <a:t>), </a:t>
            </a:r>
            <a:r>
              <a:rPr lang="en-US" i="1" dirty="0" err="1"/>
              <a:t>sokak</a:t>
            </a:r>
            <a:r>
              <a:rPr lang="en-US" dirty="0"/>
              <a:t>, </a:t>
            </a:r>
            <a:r>
              <a:rPr lang="en-US" i="1" dirty="0" err="1"/>
              <a:t>terezija</a:t>
            </a:r>
            <a:r>
              <a:rPr lang="en-US" i="1" dirty="0"/>
              <a:t> </a:t>
            </a:r>
          </a:p>
          <a:p>
            <a:pPr>
              <a:buAutoNum type="alphaLcParenR"/>
            </a:pPr>
            <a:r>
              <a:rPr lang="en-US" dirty="0" err="1" smtClean="0"/>
              <a:t>Medicina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i="1" dirty="0" err="1"/>
              <a:t>kičma</a:t>
            </a:r>
            <a:r>
              <a:rPr lang="en-US" dirty="0"/>
              <a:t>, </a:t>
            </a:r>
            <a:r>
              <a:rPr lang="en-US" i="1" dirty="0" err="1"/>
              <a:t>pazuho</a:t>
            </a:r>
            <a:r>
              <a:rPr lang="en-US" dirty="0"/>
              <a:t>, </a:t>
            </a:r>
            <a:r>
              <a:rPr lang="en-US" i="1" dirty="0" err="1" smtClean="0"/>
              <a:t>tabane</a:t>
            </a:r>
            <a:endParaRPr lang="en-US" i="1" dirty="0" smtClean="0"/>
          </a:p>
          <a:p>
            <a:pPr>
              <a:buAutoNum type="alphaLcParenR"/>
            </a:pPr>
            <a:r>
              <a:rPr lang="en-US" dirty="0" err="1" smtClean="0"/>
              <a:t>Muzika</a:t>
            </a:r>
            <a:r>
              <a:rPr lang="en-US" dirty="0" smtClean="0"/>
              <a:t>  </a:t>
            </a:r>
            <a:r>
              <a:rPr lang="en-US" i="1" dirty="0" err="1" smtClean="0"/>
              <a:t>Nisu</a:t>
            </a:r>
            <a:r>
              <a:rPr lang="en-US" i="1" dirty="0" smtClean="0"/>
              <a:t> </a:t>
            </a:r>
            <a:r>
              <a:rPr lang="en-US" i="1" dirty="0" err="1" smtClean="0"/>
              <a:t>zabilježeni</a:t>
            </a:r>
            <a:r>
              <a:rPr lang="en-US" i="1" dirty="0" smtClean="0"/>
              <a:t> </a:t>
            </a:r>
            <a:r>
              <a:rPr lang="en-US" i="1" dirty="0" err="1" smtClean="0"/>
              <a:t>primjeri</a:t>
            </a:r>
            <a:endParaRPr lang="en-US" i="1" dirty="0" smtClean="0"/>
          </a:p>
          <a:p>
            <a:pPr>
              <a:buAutoNum type="alphaLcParenR"/>
            </a:pPr>
            <a:r>
              <a:rPr lang="en-US" dirty="0" err="1" smtClean="0"/>
              <a:t>Novac</a:t>
            </a:r>
            <a:r>
              <a:rPr lang="en-US" dirty="0"/>
              <a:t>,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slično</a:t>
            </a:r>
            <a:r>
              <a:rPr lang="en-US" dirty="0"/>
              <a:t> </a:t>
            </a:r>
            <a:r>
              <a:rPr lang="en-US" i="1" dirty="0"/>
              <a:t>dinar</a:t>
            </a:r>
            <a:r>
              <a:rPr lang="en-US" dirty="0"/>
              <a:t>, </a:t>
            </a:r>
            <a:r>
              <a:rPr lang="en-US" i="1" dirty="0" err="1"/>
              <a:t>kesa</a:t>
            </a:r>
            <a:r>
              <a:rPr lang="en-US" dirty="0"/>
              <a:t>, </a:t>
            </a:r>
            <a:r>
              <a:rPr lang="en-US" i="1" dirty="0" err="1"/>
              <a:t>kila</a:t>
            </a:r>
            <a:r>
              <a:rPr lang="en-US" dirty="0"/>
              <a:t>, </a:t>
            </a:r>
            <a:r>
              <a:rPr lang="en-US" i="1" dirty="0"/>
              <a:t>para</a:t>
            </a:r>
            <a:r>
              <a:rPr lang="en-US" dirty="0"/>
              <a:t>, </a:t>
            </a:r>
            <a:r>
              <a:rPr lang="en-US" i="1" dirty="0"/>
              <a:t>sat</a:t>
            </a:r>
            <a:r>
              <a:rPr lang="en-US" dirty="0"/>
              <a:t> (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), </a:t>
            </a:r>
            <a:r>
              <a:rPr lang="en-US" i="1" dirty="0" err="1"/>
              <a:t>tabane</a:t>
            </a:r>
            <a:r>
              <a:rPr lang="en-US" dirty="0"/>
              <a:t> (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dužinu</a:t>
            </a:r>
            <a:r>
              <a:rPr lang="en-US" dirty="0"/>
              <a:t>), </a:t>
            </a:r>
            <a:r>
              <a:rPr lang="en-US" i="1" dirty="0" err="1"/>
              <a:t>vakat</a:t>
            </a:r>
            <a:r>
              <a:rPr lang="en-US" i="1" dirty="0"/>
              <a:t> </a:t>
            </a:r>
            <a:r>
              <a:rPr lang="en-US" i="1" dirty="0" smtClean="0"/>
              <a:t> </a:t>
            </a:r>
          </a:p>
          <a:p>
            <a:pPr>
              <a:buAutoNum type="alphaLcParenR"/>
            </a:pPr>
            <a:r>
              <a:rPr lang="en-US" dirty="0" err="1" smtClean="0"/>
              <a:t>Imena</a:t>
            </a:r>
            <a:r>
              <a:rPr lang="en-US" dirty="0" smtClean="0"/>
              <a:t> </a:t>
            </a:r>
            <a:r>
              <a:rPr lang="en-US" i="1" dirty="0" err="1"/>
              <a:t>Abdulah</a:t>
            </a:r>
            <a:r>
              <a:rPr lang="en-US" dirty="0"/>
              <a:t>, </a:t>
            </a:r>
            <a:r>
              <a:rPr lang="en-US" i="1" dirty="0" err="1"/>
              <a:t>Esma</a:t>
            </a:r>
            <a:r>
              <a:rPr lang="en-US" dirty="0"/>
              <a:t>, </a:t>
            </a:r>
            <a:r>
              <a:rPr lang="en-US" i="1" dirty="0" err="1"/>
              <a:t>Fehima</a:t>
            </a:r>
            <a:r>
              <a:rPr lang="en-US" dirty="0"/>
              <a:t>, </a:t>
            </a:r>
            <a:r>
              <a:rPr lang="en-US" i="1" dirty="0" err="1"/>
              <a:t>Huse</a:t>
            </a:r>
            <a:r>
              <a:rPr lang="en-US" dirty="0"/>
              <a:t>, </a:t>
            </a:r>
            <a:r>
              <a:rPr lang="en-US" i="1" dirty="0" err="1"/>
              <a:t>Ibro</a:t>
            </a:r>
            <a:r>
              <a:rPr lang="en-US" dirty="0"/>
              <a:t>, </a:t>
            </a:r>
            <a:r>
              <a:rPr lang="en-US" i="1" dirty="0" err="1"/>
              <a:t>Mehmed</a:t>
            </a:r>
            <a:r>
              <a:rPr lang="en-US" dirty="0"/>
              <a:t>, </a:t>
            </a:r>
            <a:r>
              <a:rPr lang="en-US" i="1" dirty="0" err="1"/>
              <a:t>Muho</a:t>
            </a:r>
            <a:r>
              <a:rPr lang="en-US" dirty="0"/>
              <a:t>, </a:t>
            </a:r>
            <a:r>
              <a:rPr lang="en-US" i="1" dirty="0" err="1"/>
              <a:t>Mujica</a:t>
            </a:r>
            <a:r>
              <a:rPr lang="en-US" dirty="0"/>
              <a:t>, </a:t>
            </a:r>
            <a:r>
              <a:rPr lang="en-US" i="1" dirty="0" err="1"/>
              <a:t>Mujo</a:t>
            </a:r>
            <a:r>
              <a:rPr lang="en-US" dirty="0"/>
              <a:t>, </a:t>
            </a:r>
            <a:r>
              <a:rPr lang="en-US" i="1" dirty="0"/>
              <a:t>Murat</a:t>
            </a:r>
            <a:r>
              <a:rPr lang="en-US" dirty="0"/>
              <a:t>, </a:t>
            </a:r>
            <a:r>
              <a:rPr lang="en-US" i="1" dirty="0"/>
              <a:t>Mustafa</a:t>
            </a:r>
            <a:r>
              <a:rPr lang="en-US" dirty="0"/>
              <a:t>, </a:t>
            </a:r>
            <a:r>
              <a:rPr lang="en-US" i="1" dirty="0"/>
              <a:t>Nail</a:t>
            </a:r>
            <a:r>
              <a:rPr lang="en-US" dirty="0"/>
              <a:t>, </a:t>
            </a:r>
            <a:r>
              <a:rPr lang="en-US" i="1" dirty="0"/>
              <a:t>Osman</a:t>
            </a:r>
            <a:r>
              <a:rPr lang="en-US" dirty="0"/>
              <a:t>, </a:t>
            </a:r>
            <a:r>
              <a:rPr lang="en-US" i="1" dirty="0" err="1"/>
              <a:t>Ragib</a:t>
            </a:r>
            <a:r>
              <a:rPr lang="en-US" dirty="0"/>
              <a:t>, </a:t>
            </a:r>
            <a:r>
              <a:rPr lang="en-US" i="1" dirty="0" err="1"/>
              <a:t>Redžep</a:t>
            </a:r>
            <a:r>
              <a:rPr lang="en-US" dirty="0"/>
              <a:t>, </a:t>
            </a:r>
            <a:r>
              <a:rPr lang="en-US" i="1" dirty="0" err="1"/>
              <a:t>Remzija</a:t>
            </a:r>
            <a:r>
              <a:rPr lang="en-US" dirty="0"/>
              <a:t>, </a:t>
            </a:r>
            <a:r>
              <a:rPr lang="en-US" i="1" dirty="0" err="1"/>
              <a:t>Salkan</a:t>
            </a:r>
            <a:r>
              <a:rPr lang="en-US" dirty="0"/>
              <a:t>, </a:t>
            </a:r>
            <a:r>
              <a:rPr lang="en-US" i="1" dirty="0"/>
              <a:t>Sarajevo</a:t>
            </a:r>
            <a:r>
              <a:rPr lang="en-US" dirty="0"/>
              <a:t>, </a:t>
            </a:r>
            <a:r>
              <a:rPr lang="en-US" i="1" dirty="0" err="1"/>
              <a:t>Selim</a:t>
            </a:r>
            <a:r>
              <a:rPr lang="en-US" dirty="0"/>
              <a:t>, </a:t>
            </a:r>
            <a:r>
              <a:rPr lang="en-US" i="1" dirty="0" err="1"/>
              <a:t>Smail</a:t>
            </a:r>
            <a:r>
              <a:rPr lang="en-US" dirty="0"/>
              <a:t>, </a:t>
            </a:r>
            <a:r>
              <a:rPr lang="en-US" i="1" dirty="0" err="1"/>
              <a:t>Sulejman</a:t>
            </a:r>
            <a:r>
              <a:rPr lang="en-US" dirty="0"/>
              <a:t>, </a:t>
            </a:r>
            <a:r>
              <a:rPr lang="en-US" i="1" dirty="0" err="1"/>
              <a:t>Zaim</a:t>
            </a:r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7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370</TotalTime>
  <Words>1755</Words>
  <Application>Microsoft Office PowerPoint</Application>
  <PresentationFormat>Widescreen</PresentationFormat>
  <Paragraphs>111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Wisp</vt:lpstr>
      <vt:lpstr>Orijentalizmi u romanu Prolom Branka Ćopića</vt:lpstr>
      <vt:lpstr>Diplomski rad rađen pod navedenom temom sastoji se iz šest dijelova:</vt:lpstr>
      <vt:lpstr>Uvod</vt:lpstr>
      <vt:lpstr>Leksičke pojave</vt:lpstr>
      <vt:lpstr>Pojmovna klasifikacija  </vt:lpstr>
      <vt:lpstr>Pojmovna klasifikacija</vt:lpstr>
      <vt:lpstr>Pojmovna klasifikacija</vt:lpstr>
      <vt:lpstr>Pojmovna klasifikacija</vt:lpstr>
      <vt:lpstr>Pojmovna klasifikacija</vt:lpstr>
      <vt:lpstr>Klasifikacija prema statusu zastupljenosti</vt:lpstr>
      <vt:lpstr>Frekvencija orijentalizama </vt:lpstr>
      <vt:lpstr>Frekvencija orijentalizama</vt:lpstr>
      <vt:lpstr>Frekvencija orijentalizama</vt:lpstr>
      <vt:lpstr>Razlikovanje orijentalizama prema funkciji i značaju koje imaju u jeziku</vt:lpstr>
      <vt:lpstr>Morfemsko-morfološke pojave</vt:lpstr>
      <vt:lpstr>Morfemsko-morfološke pojave</vt:lpstr>
      <vt:lpstr>Morfemsko-morfološke pojave</vt:lpstr>
      <vt:lpstr>Morfemsko-morfološke pojave</vt:lpstr>
      <vt:lpstr>Morfemsko-morfološke pojave</vt:lpstr>
      <vt:lpstr>Zaključak</vt:lpstr>
      <vt:lpstr>Hvala na pažnji!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Orijentalizmi u romanu Prolom Branka Ćopića</dc:title>
  <dc:creator>Selma Toromanovic</dc:creator>
  <cp:lastModifiedBy>Semela</cp:lastModifiedBy>
  <cp:revision>24</cp:revision>
  <dcterms:created xsi:type="dcterms:W3CDTF">2014-09-26T14:25:22Z</dcterms:created>
  <dcterms:modified xsi:type="dcterms:W3CDTF">2014-09-27T06:47:31Z</dcterms:modified>
</cp:coreProperties>
</file>