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84" r:id="rId4"/>
    <p:sldId id="289" r:id="rId5"/>
    <p:sldId id="288" r:id="rId6"/>
    <p:sldId id="287" r:id="rId7"/>
    <p:sldId id="270" r:id="rId8"/>
    <p:sldId id="271" r:id="rId9"/>
    <p:sldId id="274" r:id="rId10"/>
    <p:sldId id="277" r:id="rId11"/>
    <p:sldId id="262" r:id="rId12"/>
    <p:sldId id="282" r:id="rId13"/>
    <p:sldId id="290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523BB-15DA-454E-848F-E6614D72877B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D4B1-5FA1-4F77-BEE1-9364E13A5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60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841B-4DB9-49C5-A2E9-45BFA2E50769}" type="datetime1">
              <a:rPr lang="de-DE" smtClean="0"/>
              <a:t>25.04.2013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FD3-649F-4B51-844D-0DD505B8D7C7}" type="datetime1">
              <a:rPr lang="de-DE" smtClean="0"/>
              <a:t>25.04.2013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867B-DFF9-4820-9E52-4726DC38735F}" type="datetime1">
              <a:rPr lang="de-DE" smtClean="0"/>
              <a:t>25.04.2013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C80-FC1A-4886-9EFA-4D82B18B1D41}" type="datetime1">
              <a:rPr lang="de-DE" smtClean="0"/>
              <a:t>25.04.2013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CD89-EC57-4FE4-A263-A6AAD7D98BEE}" type="datetime1">
              <a:rPr lang="de-DE" smtClean="0"/>
              <a:t>25.04.2013</a:t>
            </a:fld>
            <a:endParaRPr lang="de-D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4A1B-76D8-4136-BE70-927BC9DF6CE6}" type="datetime1">
              <a:rPr lang="de-DE" smtClean="0"/>
              <a:t>25.04.2013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871E-4883-44F8-833B-1AA96335B5CB}" type="datetime1">
              <a:rPr lang="de-DE" smtClean="0"/>
              <a:t>25.04.2013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9393-7807-4F09-90E7-2B2ED4666135}" type="datetime1">
              <a:rPr lang="de-DE" smtClean="0"/>
              <a:t>25.04.2013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5F9F-1EE6-42F9-82FD-DCE39235F7B3}" type="datetime1">
              <a:rPr lang="de-DE" smtClean="0"/>
              <a:t>25.04.2013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A0DAB2-C2E7-4399-A028-5B4105C3B218}" type="datetime1">
              <a:rPr lang="de-DE" smtClean="0"/>
              <a:t>25.04.2013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75D-90E8-477F-AAC7-3EABCB495EA7}" type="datetime1">
              <a:rPr lang="de-DE" smtClean="0"/>
              <a:t>25.04.2013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7A8551C-8C85-45C5-80AE-14398E66C2B9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04F23A-E19B-4D61-A3CC-DDAFE59BFE1F}" type="datetime1">
              <a:rPr lang="de-DE" smtClean="0"/>
              <a:t>25.04.2013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3573016"/>
            <a:ext cx="7235981" cy="2035697"/>
          </a:xfrm>
        </p:spPr>
        <p:txBody>
          <a:bodyPr>
            <a:normAutofit fontScale="90000"/>
          </a:bodyPr>
          <a:lstStyle/>
          <a:p>
            <a:r>
              <a:rPr lang="de-AT" sz="4000" b="0" cap="all" dirty="0" smtClean="0">
                <a:solidFill>
                  <a:schemeClr val="tx1">
                    <a:lumMod val="50000"/>
                  </a:schemeClr>
                </a:solidFill>
                <a:effectLst/>
                <a:latin typeface="Gill Sans MT" pitchFamily="34" charset="0"/>
                <a:ea typeface="+mn-ea"/>
                <a:cs typeface="+mn-cs"/>
              </a:rPr>
              <a:t>Die</a:t>
            </a:r>
            <a:br>
              <a:rPr lang="de-AT" sz="4000" b="0" cap="all" dirty="0" smtClean="0">
                <a:solidFill>
                  <a:schemeClr val="tx1">
                    <a:lumMod val="50000"/>
                  </a:schemeClr>
                </a:solidFill>
                <a:effectLst/>
                <a:latin typeface="Gill Sans MT" pitchFamily="34" charset="0"/>
                <a:ea typeface="+mn-ea"/>
                <a:cs typeface="+mn-cs"/>
              </a:rPr>
            </a:br>
            <a:r>
              <a:rPr lang="de-AT" sz="4000" b="0" cap="all" dirty="0" smtClean="0">
                <a:solidFill>
                  <a:schemeClr val="tx1">
                    <a:lumMod val="50000"/>
                  </a:schemeClr>
                </a:solidFill>
                <a:effectLst/>
                <a:latin typeface="Gill Sans MT" pitchFamily="34" charset="0"/>
                <a:ea typeface="+mn-ea"/>
                <a:cs typeface="+mn-cs"/>
              </a:rPr>
              <a:t>Übersetzungsproduktion literarischer Werke ins </a:t>
            </a:r>
            <a:r>
              <a:rPr lang="de-AT" sz="4000" b="0" cap="all" dirty="0">
                <a:solidFill>
                  <a:schemeClr val="tx1">
                    <a:lumMod val="50000"/>
                  </a:schemeClr>
                </a:solidFill>
                <a:effectLst/>
                <a:latin typeface="Gill Sans MT" pitchFamily="34" charset="0"/>
                <a:ea typeface="+mn-ea"/>
                <a:cs typeface="+mn-cs"/>
              </a:rPr>
              <a:t>Bosnische </a:t>
            </a:r>
            <a:r>
              <a:rPr lang="de-AT" sz="4000" b="0" cap="all" dirty="0" smtClean="0">
                <a:solidFill>
                  <a:schemeClr val="tx1">
                    <a:lumMod val="50000"/>
                  </a:schemeClr>
                </a:solidFill>
                <a:effectLst/>
                <a:latin typeface="Gill Sans MT" pitchFamily="34" charset="0"/>
                <a:ea typeface="+mn-ea"/>
                <a:cs typeface="+mn-cs"/>
              </a:rPr>
              <a:t>1992–2012 </a:t>
            </a:r>
            <a:endParaRPr lang="de-DE" sz="4000" b="0" cap="all" dirty="0">
              <a:solidFill>
                <a:schemeClr val="tx1">
                  <a:lumMod val="50000"/>
                </a:schemeClr>
              </a:solidFill>
              <a:effectLst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19672" y="188640"/>
            <a:ext cx="5760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 smtClean="0">
                <a:solidFill>
                  <a:schemeClr val="tx1">
                    <a:lumMod val="50000"/>
                  </a:schemeClr>
                </a:solidFill>
              </a:rPr>
              <a:t>Masterarbeit</a:t>
            </a:r>
            <a:endParaRPr lang="de-DE" sz="2000" dirty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Fadila </a:t>
            </a:r>
            <a:r>
              <a:rPr lang="bs-Latn-BA" dirty="0">
                <a:solidFill>
                  <a:schemeClr val="tx1">
                    <a:lumMod val="50000"/>
                  </a:schemeClr>
                </a:solidFill>
              </a:rPr>
              <a:t>Tajić, BA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Karl-Franzens Universität Graz</a:t>
            </a:r>
          </a:p>
          <a:p>
            <a:pPr algn="r"/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Betreuer: </a:t>
            </a:r>
            <a:r>
              <a:rPr lang="de-DE" dirty="0" err="1">
                <a:solidFill>
                  <a:schemeClr val="tx1">
                    <a:lumMod val="50000"/>
                  </a:schemeClr>
                </a:solidFill>
              </a:rPr>
              <a:t>O.Univ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.-Prof. Mag. Dr. phil. Branko </a:t>
            </a:r>
            <a:r>
              <a:rPr lang="de-DE" dirty="0" err="1">
                <a:solidFill>
                  <a:schemeClr val="tx1">
                    <a:lumMod val="50000"/>
                  </a:schemeClr>
                </a:solidFill>
              </a:rPr>
              <a:t>Tošović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6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39000" cy="759932"/>
          </a:xfrm>
        </p:spPr>
        <p:txBody>
          <a:bodyPr/>
          <a:lstStyle/>
          <a:p>
            <a:pPr algn="ctr"/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Gesamtergebnisse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412776"/>
            <a:ext cx="7467600" cy="441960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Mangel an </a:t>
            </a:r>
            <a:r>
              <a:rPr lang="de-DE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ÜbersetzerInnen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für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bestimmte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Sprachen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Kommerzielle Faktoren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Priorität: Übersetzungen ins Bosnische 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Förderungen auf dem föderativen Niveau für Verlage und Bibliotheken</a:t>
            </a:r>
          </a:p>
          <a:p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Wichtig: Klassiker ins Bosnische veröffentlichen</a:t>
            </a:r>
          </a:p>
          <a:p>
            <a:pPr marL="0" lvl="0" indent="0">
              <a:buNone/>
            </a:pPr>
            <a:endParaRPr lang="de-AT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0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39000" cy="767284"/>
          </a:xfrm>
        </p:spPr>
        <p:txBody>
          <a:bodyPr>
            <a:normAutofit/>
          </a:bodyPr>
          <a:lstStyle/>
          <a:p>
            <a:pPr algn="ctr"/>
            <a:endParaRPr lang="de-DE" sz="24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484784"/>
            <a:ext cx="7467600" cy="4419600"/>
          </a:xfrm>
        </p:spPr>
        <p:txBody>
          <a:bodyPr>
            <a:normAutofit/>
          </a:bodyPr>
          <a:lstStyle/>
          <a:p>
            <a:pPr lvl="0"/>
            <a:r>
              <a:rPr lang="de-AT" dirty="0">
                <a:solidFill>
                  <a:srgbClr val="4D5B6B">
                    <a:lumMod val="50000"/>
                  </a:srgbClr>
                </a:solidFill>
              </a:rPr>
              <a:t>Preisdumping aus Kroatien und Serbien, </a:t>
            </a:r>
            <a:r>
              <a:rPr lang="de-AT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schnellere Herausgabe von Büchern</a:t>
            </a:r>
          </a:p>
          <a:p>
            <a:pPr lvl="0"/>
            <a:r>
              <a:rPr lang="de-DE" dirty="0" smtClean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Hyperproduktion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in Serbien, Serbien diktiert den Preis in der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Region.</a:t>
            </a:r>
            <a:endParaRPr lang="de-DE" dirty="0">
              <a:solidFill>
                <a:srgbClr val="4D5B6B">
                  <a:lumMod val="50000"/>
                </a:srgbClr>
              </a:solidFill>
              <a:cs typeface="Arial" pitchFamily="34" charset="0"/>
            </a:endParaRPr>
          </a:p>
          <a:p>
            <a:pPr lvl="0"/>
            <a:r>
              <a:rPr lang="de-AT" dirty="0" smtClean="0">
                <a:solidFill>
                  <a:srgbClr val="4D5B6B">
                    <a:lumMod val="50000"/>
                  </a:srgbClr>
                </a:solidFill>
              </a:rPr>
              <a:t>Keine </a:t>
            </a:r>
            <a:r>
              <a:rPr lang="de-AT" dirty="0">
                <a:solidFill>
                  <a:srgbClr val="4D5B6B">
                    <a:lumMod val="50000"/>
                  </a:srgbClr>
                </a:solidFill>
              </a:rPr>
              <a:t>gleichberechtigte Position</a:t>
            </a:r>
          </a:p>
          <a:p>
            <a:pPr lvl="0"/>
            <a:r>
              <a:rPr lang="de-AT" dirty="0">
                <a:solidFill>
                  <a:srgbClr val="4D5B6B">
                    <a:lumMod val="50000"/>
                  </a:srgbClr>
                </a:solidFill>
              </a:rPr>
              <a:t>„Kulturelle Kolonisierung“ von </a:t>
            </a:r>
            <a:r>
              <a:rPr lang="de-AT" dirty="0" smtClean="0">
                <a:solidFill>
                  <a:srgbClr val="4D5B6B">
                    <a:lumMod val="50000"/>
                  </a:srgbClr>
                </a:solidFill>
              </a:rPr>
              <a:t>Kroatien und </a:t>
            </a:r>
            <a:r>
              <a:rPr lang="de-AT" dirty="0" smtClean="0">
                <a:solidFill>
                  <a:srgbClr val="4D5B6B">
                    <a:lumMod val="50000"/>
                  </a:srgbClr>
                </a:solidFill>
              </a:rPr>
              <a:t>Serbien</a:t>
            </a:r>
            <a:endParaRPr lang="de-AT" dirty="0" smtClean="0">
              <a:solidFill>
                <a:srgbClr val="4D5B6B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de-AT" dirty="0">
              <a:solidFill>
                <a:srgbClr val="4D5B6B">
                  <a:lumMod val="50000"/>
                </a:srgbClr>
              </a:solidFill>
              <a:cs typeface="Arial" pitchFamily="34" charset="0"/>
            </a:endParaRPr>
          </a:p>
          <a:p>
            <a:endParaRPr lang="de-AT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5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39000" cy="686041"/>
          </a:xfrm>
        </p:spPr>
        <p:txBody>
          <a:bodyPr/>
          <a:lstStyle/>
          <a:p>
            <a:pPr algn="ct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484784"/>
            <a:ext cx="7467600" cy="4419600"/>
          </a:xfrm>
        </p:spPr>
        <p:txBody>
          <a:bodyPr>
            <a:normAutofit/>
          </a:bodyPr>
          <a:lstStyle/>
          <a:p>
            <a:pPr lvl="0"/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Eigenart der Sprachpolitik in Bosnien und Herzegowina, Probleme mit der Anerkennung</a:t>
            </a:r>
          </a:p>
          <a:p>
            <a:pPr lvl="0"/>
            <a:r>
              <a:rPr lang="de-AT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Die Übersetzungsproduktion  literarischer Werke weniger zufriedenstellend</a:t>
            </a:r>
          </a:p>
          <a:p>
            <a:pPr lvl="0"/>
            <a:r>
              <a:rPr lang="de-AT" dirty="0" smtClean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Die </a:t>
            </a:r>
            <a:r>
              <a:rPr lang="de-AT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Zahl der Übersetzungen von verschiedenen Textsorten ansteigend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1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39000" cy="1143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556792"/>
            <a:ext cx="7467600" cy="4419600"/>
          </a:xfrm>
        </p:spPr>
        <p:txBody>
          <a:bodyPr/>
          <a:lstStyle/>
          <a:p>
            <a:pPr lvl="0"/>
            <a:r>
              <a:rPr lang="de-AT" dirty="0" err="1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Translate</a:t>
            </a:r>
            <a:r>
              <a:rPr lang="de-AT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 ins Bosnische aus dem Arabischen und Türkischen mehr als in ganz Südosteuropa</a:t>
            </a:r>
          </a:p>
          <a:p>
            <a:pPr lvl="0"/>
            <a:r>
              <a:rPr lang="de-AT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Nach Krieg Machtzentren verschoben Großverlage existieren nicht mehr in Bosnien und Herzegowina</a:t>
            </a:r>
          </a:p>
          <a:p>
            <a:pPr lvl="0"/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Keine gesetzlichen Regelungen</a:t>
            </a:r>
          </a:p>
          <a:p>
            <a:pPr lvl="0"/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Lösung: Hybrid von Verlagen</a:t>
            </a:r>
            <a:endParaRPr lang="de-AT" dirty="0">
              <a:solidFill>
                <a:srgbClr val="4D5B6B">
                  <a:lumMod val="50000"/>
                </a:srgb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412776"/>
            <a:ext cx="7467600" cy="441960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Fragestellungen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Hypothese</a:t>
            </a:r>
            <a:endParaRPr lang="de-DE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Vorgehensweise</a:t>
            </a:r>
            <a:endParaRPr lang="de-DE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r>
              <a:rPr lang="bs-Latn-BA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Grundlagen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Übersetzungsproduktion</a:t>
            </a:r>
            <a:endParaRPr lang="bs-Latn-BA" dirty="0" smtClean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Gesamtergebnisse</a:t>
            </a:r>
            <a:endParaRPr lang="bs-Latn-BA" dirty="0" smtClean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1043608" y="260648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de-DE" sz="4400" b="0" cap="all" dirty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  <a:ea typeface="+mn-ea"/>
                <a:cs typeface="+mn-cs"/>
              </a:rPr>
              <a:t>I</a:t>
            </a:r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  <a:ea typeface="+mn-ea"/>
                <a:cs typeface="+mn-cs"/>
              </a:rPr>
              <a:t>nhalt</a:t>
            </a:r>
            <a:r>
              <a:rPr lang="de-DE" sz="4400" b="0" cap="all" dirty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  <a:ea typeface="+mn-ea"/>
                <a:cs typeface="+mn-cs"/>
              </a:rPr>
              <a:t/>
            </a:r>
            <a:br>
              <a:rPr lang="de-DE" sz="4400" b="0" cap="all" dirty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  <a:ea typeface="+mn-ea"/>
                <a:cs typeface="+mn-cs"/>
              </a:rPr>
            </a:br>
            <a:endParaRPr lang="de-DE" sz="4400" b="0" cap="all" dirty="0">
              <a:solidFill>
                <a:schemeClr val="tx1">
                  <a:lumMod val="50000"/>
                </a:schemeClr>
              </a:solidFill>
              <a:effectLst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6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239000" cy="1143000"/>
          </a:xfrm>
        </p:spPr>
        <p:txBody>
          <a:bodyPr/>
          <a:lstStyle/>
          <a:p>
            <a:pPr algn="ctr"/>
            <a:r>
              <a:rPr lang="de-DE" sz="4400" b="0" cap="all" dirty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F</a:t>
            </a:r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ragestellungen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72816"/>
            <a:ext cx="7467600" cy="4824536"/>
          </a:xfrm>
        </p:spPr>
        <p:txBody>
          <a:bodyPr>
            <a:normAutofit/>
          </a:bodyPr>
          <a:lstStyle/>
          <a:p>
            <a:pPr lvl="0"/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Welche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Position hat die Entwicklung der Übersetzungsproduktion literarischer Werke ins Bosnische heute unter der Einbeziehung von ökonomischen, praktischen, politischen und soziologischen Aspekten sowie unter der Berücksichtigung der Frage der Standardisierung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dieser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Sprache in Bezug auf die Translation?</a:t>
            </a:r>
          </a:p>
          <a:p>
            <a:endParaRPr lang="de-DE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de-DE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3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/>
          <a:p>
            <a:pPr algn="ct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467600" cy="4419600"/>
          </a:xfrm>
        </p:spPr>
        <p:txBody>
          <a:bodyPr/>
          <a:lstStyle/>
          <a:p>
            <a:pPr lvl="0"/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Welchen Status hat die Sprache Bosnisch in einem </a:t>
            </a:r>
            <a:r>
              <a:rPr lang="de-DE" dirty="0" err="1">
                <a:solidFill>
                  <a:srgbClr val="4D5B6B">
                    <a:lumMod val="50000"/>
                  </a:srgbClr>
                </a:solidFill>
              </a:rPr>
              <a:t>translatorischen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 und translationswissenschaftlichen Kontext in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Bosnien und Herzegowina?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8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39000" cy="1143000"/>
          </a:xfrm>
        </p:spPr>
        <p:txBody>
          <a:bodyPr/>
          <a:lstStyle/>
          <a:p>
            <a:pPr algn="ctr"/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Hypothese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67600" cy="4419600"/>
          </a:xfrm>
        </p:spPr>
        <p:txBody>
          <a:bodyPr>
            <a:normAutofit/>
          </a:bodyPr>
          <a:lstStyle/>
          <a:p>
            <a:pPr lvl="0"/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Ich gehe davon aus, dass trotz der Frage der Anerkennung und der momentanen Lage der Standardisierung der bosnischen Sprache und 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ungeachtet der sehr geringen Unterschiede zwischen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den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sprachlichen Varietäten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B/K/S, eine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Übersetzungsproduktion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literarischer Werke ins 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</a:rPr>
              <a:t>Bosnische ab 1992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</a:rPr>
              <a:t>zu verzeichnen ist.</a:t>
            </a:r>
          </a:p>
          <a:p>
            <a:pPr marL="0" lvl="0" indent="0">
              <a:buNone/>
            </a:pPr>
            <a:endParaRPr lang="de-DE" sz="2600" dirty="0">
              <a:solidFill>
                <a:srgbClr val="4D5B6B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0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/>
          <a:p>
            <a:pPr algn="ctr"/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  <a:ea typeface="+mn-ea"/>
                <a:cs typeface="+mn-cs"/>
              </a:rPr>
              <a:t>Vorgehensweise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556792"/>
            <a:ext cx="7467600" cy="441960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Ü</a:t>
            </a:r>
            <a:r>
              <a:rPr lang="bs-Latn-BA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bersetzungen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literarischer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Werke ins Bosnische ab 1992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finden</a:t>
            </a:r>
          </a:p>
          <a:p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Alle </a:t>
            </a:r>
            <a:r>
              <a:rPr lang="de-DE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Translate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in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einer Tabelle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zusammenfassen</a:t>
            </a:r>
          </a:p>
          <a:p>
            <a:pPr lvl="0"/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Position des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Bosnischen </a:t>
            </a:r>
            <a:r>
              <a:rPr lang="de-DE" dirty="0" smtClean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sowie die Entwicklung der Übersetzungsproduktion im </a:t>
            </a:r>
            <a:r>
              <a:rPr lang="de-DE" dirty="0" err="1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translatorischen</a:t>
            </a:r>
            <a:r>
              <a:rPr lang="de-DE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 Kontext unter Berücksichtigung der soziologischen Aspekte von Pierre Bourdieu untersuchen </a:t>
            </a:r>
          </a:p>
          <a:p>
            <a:pPr marL="342900" lvl="7" indent="-342900">
              <a:buClr>
                <a:srgbClr val="4D5B6B"/>
              </a:buClr>
              <a:buFont typeface="Arial" pitchFamily="34" charset="0"/>
              <a:buChar char="»"/>
            </a:pPr>
            <a:r>
              <a:rPr lang="de-DE" sz="2800" dirty="0" smtClean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Produktionsverläufe </a:t>
            </a:r>
            <a:r>
              <a:rPr lang="de-DE" sz="2800" dirty="0">
                <a:solidFill>
                  <a:srgbClr val="4D5B6B">
                    <a:lumMod val="50000"/>
                  </a:srgbClr>
                </a:solidFill>
                <a:cs typeface="Arial" pitchFamily="34" charset="0"/>
              </a:rPr>
              <a:t>darstellen</a:t>
            </a:r>
          </a:p>
          <a:p>
            <a:endParaRPr lang="de-DE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de-DE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de-DE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de-DE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FADILA TAJIĆ, BA | 29.04.2013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3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720080"/>
          </a:xfrm>
        </p:spPr>
        <p:txBody>
          <a:bodyPr/>
          <a:lstStyle/>
          <a:p>
            <a:pPr algn="ctr"/>
            <a:r>
              <a:rPr lang="de-DE" sz="4400" b="0" cap="all" dirty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Ü</a:t>
            </a:r>
            <a:r>
              <a:rPr lang="de-DE" sz="4400" b="0" cap="all" dirty="0" smtClean="0">
                <a:ln>
                  <a:noFill/>
                </a:ln>
                <a:solidFill>
                  <a:srgbClr val="4D5B6B">
                    <a:lumMod val="50000"/>
                  </a:srgbClr>
                </a:solidFill>
                <a:effectLst/>
                <a:latin typeface="Gill Sans MT" pitchFamily="34" charset="0"/>
              </a:rPr>
              <a:t>bersetzungsproduktion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5880" y="1484784"/>
            <a:ext cx="7467600" cy="1872208"/>
          </a:xfrm>
        </p:spPr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Übersetzungsproduktion </a:t>
            </a:r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literarischer Werke 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ins Bosnische</a:t>
            </a:r>
          </a:p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Produktionsverlauf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516" y="3212976"/>
            <a:ext cx="3571164" cy="258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4408" y="3212976"/>
            <a:ext cx="3550091" cy="258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0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782960"/>
          </a:xfrm>
        </p:spPr>
        <p:txBody>
          <a:bodyPr/>
          <a:lstStyle/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340768"/>
            <a:ext cx="7467600" cy="792088"/>
          </a:xfrm>
        </p:spPr>
        <p:txBody>
          <a:bodyPr/>
          <a:lstStyle/>
          <a:p>
            <a:r>
              <a:rPr lang="de-DE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Produktionsverläufe nach Ausgangssprachen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7531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0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10952"/>
          </a:xfrm>
        </p:spPr>
        <p:txBody>
          <a:bodyPr/>
          <a:lstStyle/>
          <a:p>
            <a:pPr algn="ct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268760"/>
            <a:ext cx="7467600" cy="1512168"/>
          </a:xfrm>
        </p:spPr>
        <p:txBody>
          <a:bodyPr>
            <a:normAutofit fontScale="85000" lnSpcReduction="20000"/>
          </a:bodyPr>
          <a:lstStyle/>
          <a:p>
            <a:r>
              <a:rPr lang="de-DE" sz="3000" dirty="0" smtClean="0">
                <a:solidFill>
                  <a:schemeClr val="tx1">
                    <a:lumMod val="50000"/>
                  </a:schemeClr>
                </a:solidFill>
              </a:rPr>
              <a:t>Vergleich: Übersetzungen verschiedener Textsorten inkl. </a:t>
            </a:r>
            <a:r>
              <a:rPr lang="de-DE" sz="3000" dirty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de-DE" sz="3000" dirty="0" smtClean="0">
                <a:solidFill>
                  <a:schemeClr val="tx1">
                    <a:lumMod val="50000"/>
                  </a:schemeClr>
                </a:solidFill>
              </a:rPr>
              <a:t>iterarische Werke aus bestimmten Sprachen</a:t>
            </a:r>
          </a:p>
          <a:p>
            <a:r>
              <a:rPr lang="de-DE" sz="30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Ab 1995 </a:t>
            </a:r>
            <a:r>
              <a:rPr lang="de-DE" sz="3000" i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„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the golden age of Arabic works in </a:t>
            </a:r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Bosnia and Herzegovina</a:t>
            </a:r>
            <a:r>
              <a:rPr lang="en-US" sz="3000" i="1" dirty="0" smtClean="0"/>
              <a:t>”</a:t>
            </a:r>
            <a:endParaRPr lang="en-US" sz="3000" i="1" dirty="0"/>
          </a:p>
          <a:p>
            <a:endParaRPr lang="de-DE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7"/>
            <a:ext cx="46101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de-DE" smtClean="0">
                <a:solidFill>
                  <a:srgbClr val="4D5B6B">
                    <a:lumMod val="50000"/>
                  </a:srgbClr>
                </a:solidFill>
                <a:latin typeface="Gill Sans MT" pitchFamily="34" charset="0"/>
              </a:rPr>
              <a:t>FADILA TAJIĆ, BA | 29.04.2013</a:t>
            </a:r>
            <a:endParaRPr lang="de-DE" dirty="0">
              <a:solidFill>
                <a:srgbClr val="4D5B6B">
                  <a:lumMod val="5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8551C-8C85-45C5-80AE-14398E66C2B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4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TC101859868[[fn=Temperiert]]</Template>
  <TotalTime>0</TotalTime>
  <Words>412</Words>
  <Application>Microsoft Office PowerPoint</Application>
  <PresentationFormat>Bildschirmpräsentation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Thermal</vt:lpstr>
      <vt:lpstr>Die Übersetzungsproduktion literarischer Werke ins Bosnische 1992–2012 </vt:lpstr>
      <vt:lpstr>Inhalt </vt:lpstr>
      <vt:lpstr>Fragestellungen</vt:lpstr>
      <vt:lpstr>PowerPoint-Präsentation</vt:lpstr>
      <vt:lpstr>Hypothese</vt:lpstr>
      <vt:lpstr>Vorgehensweise</vt:lpstr>
      <vt:lpstr>Übersetzungsproduktion</vt:lpstr>
      <vt:lpstr>PowerPoint-Präsentation</vt:lpstr>
      <vt:lpstr>PowerPoint-Präsentation</vt:lpstr>
      <vt:lpstr>Gesamtergebnisse</vt:lpstr>
      <vt:lpstr>PowerPoint-Präsentation</vt:lpstr>
      <vt:lpstr>PowerPoint-Präsentation</vt:lpstr>
      <vt:lpstr>PowerPoint-Präsentation</vt:lpstr>
    </vt:vector>
  </TitlesOfParts>
  <Company>Karl-Franzens-Universität Graz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Fadila Tajic</dc:creator>
  <cp:lastModifiedBy>Fadila</cp:lastModifiedBy>
  <cp:revision>83</cp:revision>
  <dcterms:created xsi:type="dcterms:W3CDTF">2013-02-28T11:40:28Z</dcterms:created>
  <dcterms:modified xsi:type="dcterms:W3CDTF">2013-04-25T07:34:18Z</dcterms:modified>
</cp:coreProperties>
</file>