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0080625" cy="7559675" type="screen4x3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259" y="-91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79" cy="5342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A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79" cy="5342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A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10157399"/>
            <a:ext cx="3280679" cy="5342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A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399"/>
            <a:ext cx="3280679" cy="5342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94CA6E62-4CD8-40CA-8D42-36E9D01591E9}" type="slidenum">
              <a:t>‹Nr.›</a:t>
            </a:fld>
            <a:endParaRPr lang="de-A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034813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1106999" y="812520"/>
            <a:ext cx="5345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19"/>
            <a:ext cx="6047639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de-AT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79" cy="534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de-A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79" cy="534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de-A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0" y="10157399"/>
            <a:ext cx="3280679" cy="534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de-A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399"/>
            <a:ext cx="3280679" cy="534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de-A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62A5120E-743F-4A40-82C8-83D70AB1E66E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761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de-AT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de-AT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de-AT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de-AT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de-AT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de-AT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de-AT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de-AT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de-AT" sz="2810">
              <a:latin typeface="Albany" pitchFamily="18"/>
              <a:cs typeface="Tahoma" pitchFamily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C04127D-AF78-4830-8689-48F6603589AC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49343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2C736F9-34CF-4A32-88A4-73F248B2528A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06282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18F4FF7-9DD0-4246-9A7C-29B2C5A6D1C7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0824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39AFB7-0AFB-45CE-8B0A-0FB090D08793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09828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EB44E70-E1DD-40C3-8F68-96C256DA28CE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042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BF8DBB8-57CB-4092-8840-89D7F1C7F351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24731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79613" y="1768475"/>
            <a:ext cx="3811587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943600" y="1768475"/>
            <a:ext cx="3811588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C377940-6D10-474A-BB8F-4CD7770DD430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88282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FC2B4E3-BD4F-4D40-BCE0-3AD855FD832B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05490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2BC2C1-3A06-4F3F-9BD0-4D9173C03CAC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12674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7C2AE4E-3FC5-49B4-98B3-ECEED8EE3933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32955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300383A-8D4C-4D22-8FD1-5E83952502B2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62920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64BC92A-A94F-4DC0-BCE5-6ED1198E08CC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07712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1BE870A-AEBE-4C40-8C54-83DA2D79FE43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176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EC84055-210A-49E1-8DC3-0C136B9087EC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4604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839075" y="301625"/>
            <a:ext cx="1952625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79613" y="301625"/>
            <a:ext cx="5707062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DCE517A-4D1D-4AF6-9F6A-5A8146AEF6EE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62664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2D3E54B-6DB6-41C2-965C-34676FA3633E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78183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3592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14913" y="1768475"/>
            <a:ext cx="43592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4CC53EE-48F7-4F60-AA88-AB3AB523DFC6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75193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C832009-6A5F-4E23-8295-2F15974232C7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29524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660E929-F920-4C03-93B6-94DAC12F898A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3898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FA0A54F-1EC3-4F70-BC5F-9FC54B34F942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44982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241FAAB-F826-463D-AC82-0A7496CB0002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20634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9A42CF-8CEF-40D3-AED2-C824025A9332}" type="slidenum"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89731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5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de-AT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503999" y="1769039"/>
            <a:ext cx="88700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de-A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de-AT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de-AT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de-AT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de-A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79" cy="521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de-A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de-A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79" cy="521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de-A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DBA90743-AC47-4AAE-8D12-7A76D353A912}" type="slidenum">
              <a:t>‹Nr.›</a:t>
            </a:fld>
            <a:endParaRPr lang="de-AT"/>
          </a:p>
        </p:txBody>
      </p:sp>
      <p:sp>
        <p:nvSpPr>
          <p:cNvPr id="7" name="Freihandform 6"/>
          <p:cNvSpPr/>
          <p:nvPr/>
        </p:nvSpPr>
        <p:spPr>
          <a:xfrm>
            <a:off x="9000000" y="503999"/>
            <a:ext cx="431999" cy="1059480"/>
          </a:xfrm>
          <a:custGeom>
            <a:avLst/>
            <a:gdLst>
              <a:gd name="f0" fmla="val w"/>
              <a:gd name="f1" fmla="val h"/>
              <a:gd name="f2" fmla="val 0"/>
              <a:gd name="f3" fmla="val 640"/>
              <a:gd name="f4" fmla="val 861"/>
              <a:gd name="f5" fmla="val 233"/>
              <a:gd name="f6" fmla="val 221"/>
              <a:gd name="f7" fmla="val 293"/>
              <a:gd name="f8" fmla="val 506"/>
              <a:gd name="f9" fmla="val 12"/>
              <a:gd name="f10" fmla="val 367"/>
              <a:gd name="f11" fmla="val 29"/>
              <a:gd name="f12" fmla="val 406"/>
              <a:gd name="f13" fmla="val 431"/>
              <a:gd name="f14" fmla="val 347"/>
              <a:gd name="f15" fmla="val 145"/>
              <a:gd name="f16" fmla="val 645"/>
              <a:gd name="f17" fmla="val 99"/>
              <a:gd name="f18" fmla="val 520"/>
              <a:gd name="f19" fmla="val 326"/>
              <a:gd name="f20" fmla="val 765"/>
              <a:gd name="f21" fmla="val 209"/>
              <a:gd name="f22" fmla="val 711"/>
              <a:gd name="f23" fmla="*/ f0 1 640"/>
              <a:gd name="f24" fmla="*/ f1 1 861"/>
              <a:gd name="f25" fmla="*/ 257 f23 1"/>
              <a:gd name="f26" fmla="*/ 414 f23 1"/>
              <a:gd name="f27" fmla="*/ 566 f24 1"/>
              <a:gd name="f28" fmla="*/ 295 f2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5" t="f28" r="f26" b="f27"/>
            <a:pathLst>
              <a:path w="640" h="861">
                <a:moveTo>
                  <a:pt x="f3" y="f5"/>
                </a:moveTo>
                <a:lnTo>
                  <a:pt x="f6" y="f7"/>
                </a:lnTo>
                <a:lnTo>
                  <a:pt x="f8" y="f9"/>
                </a:lnTo>
                <a:lnTo>
                  <a:pt x="f10" y="f2"/>
                </a:lnTo>
                <a:lnTo>
                  <a:pt x="f11" y="f12"/>
                </a:lnTo>
                <a:lnTo>
                  <a:pt x="f13" y="f14"/>
                </a:lnTo>
                <a:lnTo>
                  <a:pt x="f15" y="f16"/>
                </a:lnTo>
                <a:lnTo>
                  <a:pt x="f17" y="f18"/>
                </a:lnTo>
                <a:lnTo>
                  <a:pt x="f2" y="f4"/>
                </a:lnTo>
                <a:lnTo>
                  <a:pt x="f19" y="f20"/>
                </a:lnTo>
                <a:lnTo>
                  <a:pt x="f21" y="f22"/>
                </a:lnTo>
                <a:lnTo>
                  <a:pt x="f3" y="f5"/>
                </a:lnTo>
                <a:lnTo>
                  <a:pt x="f3" y="f5"/>
                </a:lnTo>
                <a:close/>
              </a:path>
            </a:pathLst>
          </a:custGeom>
          <a:gradFill>
            <a:gsLst>
              <a:gs pos="0">
                <a:srgbClr val="6B0094"/>
              </a:gs>
              <a:gs pos="100000">
                <a:srgbClr val="00FF00"/>
              </a:gs>
            </a:gsLst>
            <a:lin ang="4500000"/>
          </a:gradFill>
          <a:ln w="25400">
            <a:solidFill>
              <a:schemeClr val="accent1">
                <a:shade val="50000"/>
              </a:schemeClr>
            </a:solidFill>
            <a:prstDash val="solid"/>
          </a:ln>
        </p:spPr>
        <p:txBody>
          <a:bodyPr lIns="0" tIns="0" rIns="0" bIns="0" anchor="ctr" anchorCtr="0"/>
          <a:lstStyle/>
          <a:p>
            <a:pPr lvl="0" rtl="0" hangingPunct="0">
              <a:buNone/>
              <a:tabLst/>
            </a:pPr>
            <a:endParaRPr lang="de-AT" sz="2400" kern="1200">
              <a:latin typeface="Times New Roman" pitchFamily="18"/>
              <a:ea typeface="Lucida Sans Unicode" pitchFamily="2"/>
              <a:cs typeface="Tahoma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de-AT" sz="4400" b="0" i="0" u="none" strike="noStrike" kern="1200">
          <a:ln>
            <a:noFill/>
          </a:ln>
          <a:solidFill>
            <a:srgbClr val="6B4794"/>
          </a:solidFill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de-AT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 txBox="1">
            <a:spLocks noGrp="1"/>
          </p:cNvSpPr>
          <p:nvPr>
            <p:ph type="title"/>
          </p:nvPr>
        </p:nvSpPr>
        <p:spPr>
          <a:xfrm>
            <a:off x="3635999" y="301320"/>
            <a:ext cx="6155640" cy="126215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de-AT"/>
              <a:t>Click to edit the title text format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1980000" y="1769039"/>
            <a:ext cx="7775640" cy="43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de-AT" sz="32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de-AT" sz="32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de-AT" sz="28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de-AT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5pPr>
            <a:lvl6pPr marL="2591999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6pPr>
            <a:lvl7pPr marL="3023999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2"/>
          </p:nvPr>
        </p:nvSpPr>
        <p:spPr>
          <a:xfrm>
            <a:off x="1764000" y="6095160"/>
            <a:ext cx="2348279" cy="521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rtl="0" hangingPunct="0">
              <a:buNone/>
              <a:tabLst/>
              <a:defRPr lang="de-AT" sz="14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3"/>
          </p:nvPr>
        </p:nvSpPr>
        <p:spPr>
          <a:xfrm>
            <a:off x="4203360" y="6707160"/>
            <a:ext cx="3195000" cy="521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ctr" rtl="0" hangingPunct="0">
              <a:buNone/>
              <a:tabLst/>
              <a:defRPr lang="de-AT" sz="14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AT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4"/>
          </p:nvPr>
        </p:nvSpPr>
        <p:spPr>
          <a:xfrm>
            <a:off x="7515360" y="6707160"/>
            <a:ext cx="2348279" cy="521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r" rtl="0" hangingPunct="0">
              <a:buNone/>
              <a:tabLst/>
              <a:defRPr lang="de-AT" sz="14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236DD893-2233-4D5A-A43B-B884D5036D1F}" type="slidenum"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r" rtl="0" hangingPunct="0">
        <a:buNone/>
        <a:tabLst/>
        <a:defRPr lang="de-AT" sz="4400" b="1" i="1" u="none" strike="noStrike">
          <a:ln>
            <a:noFill/>
          </a:ln>
          <a:solidFill>
            <a:srgbClr val="800000"/>
          </a:solidFill>
          <a:latin typeface="Albany" pitchFamily="18"/>
          <a:ea typeface="Andale Sans UI" pitchFamily="2"/>
          <a:cs typeface="Tahoma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7"/>
        </a:spcAft>
        <a:tabLst/>
        <a:defRPr lang="de-AT" sz="3200" b="0" i="0" u="none" strike="noStrike">
          <a:ln>
            <a:noFill/>
          </a:ln>
          <a:latin typeface="Albany" pitchFamily="18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610667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de-AT" sz="6600">
                <a:solidFill>
                  <a:srgbClr val="6B4794"/>
                </a:solidFill>
              </a:rPr>
              <a:t>Bachelorarbeit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6480000" y="5471999"/>
            <a:ext cx="2966039" cy="503999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de-AT" sz="32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de-AT" sz="32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de-AT" sz="28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de-AT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5pPr>
            <a:lvl6pPr marL="2591999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6pPr>
            <a:lvl7pPr marL="3023999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lvl="0">
              <a:buNone/>
            </a:pPr>
            <a:r>
              <a:rPr lang="de-AT"/>
              <a:t>Paulina Beljo</a:t>
            </a: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de-AT"/>
              <a:t>Jat - Refleks</a:t>
            </a:r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4294967295"/>
          </p:nvPr>
        </p:nvSpPr>
        <p:spPr/>
        <p:txBody>
          <a:bodyPr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-216000" algn="ctr">
              <a:buNone/>
            </a:pPr>
            <a:r>
              <a:rPr lang="de-AT"/>
              <a:t>Jat Refleks</a:t>
            </a:r>
          </a:p>
          <a:p>
            <a:pPr marL="0" lvl="0" indent="-216000" algn="ctr">
              <a:buNone/>
            </a:pPr>
            <a:r>
              <a:rPr lang="de-AT"/>
              <a:t>In den  </a:t>
            </a:r>
          </a:p>
          <a:p>
            <a:pPr marL="0" lvl="0" indent="-216000" algn="ctr">
              <a:buNone/>
            </a:pPr>
            <a:r>
              <a:rPr lang="de-AT"/>
              <a:t>B / K / S / M</a:t>
            </a:r>
          </a:p>
          <a:p>
            <a:pPr marL="0" lvl="0" indent="-216000" algn="ctr">
              <a:buNone/>
            </a:pPr>
            <a:r>
              <a:rPr lang="de-AT"/>
              <a:t>Sprachen</a:t>
            </a: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661067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de-AT"/>
              <a:t>Der Jat in seiner Entwicklung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9374040" y="6153479"/>
            <a:ext cx="129960" cy="3852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de-AT" sz="32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de-AT" sz="32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de-AT" sz="28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de-AT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5pPr>
            <a:lvl6pPr marL="2591999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6pPr>
            <a:lvl7pPr marL="3023999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marL="0" indent="0"/>
            <a:endParaRPr lang="de-AT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648000" y="1007999"/>
            <a:ext cx="9071640" cy="460800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de-AT"/>
              <a:t>Vergleich der Sprachen: Kroatisch, Bosnisch, Serbisch und Mazedonisch mit dem Blick auf den Jat - Refleks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9374040" y="6153479"/>
            <a:ext cx="129960" cy="3852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de-AT" sz="32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de-AT" sz="32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de-AT" sz="28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de-AT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5pPr>
            <a:lvl6pPr marL="2591999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6pPr>
            <a:lvl7pPr marL="3023999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marL="0" indent="0"/>
            <a:endParaRPr lang="de-AT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503999" y="-5040"/>
            <a:ext cx="9071640" cy="670104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de-AT"/>
              <a:t>Resultate: Zusammenhänge und Verschiedenheiten in den Büchern der Grammatik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9374040" y="6153479"/>
            <a:ext cx="360" cy="36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de-AT" sz="32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de-AT" sz="32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de-AT" sz="28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de-AT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5pPr>
            <a:lvl6pPr marL="2591999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6pPr>
            <a:lvl7pPr marL="3023999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marL="0" indent="0"/>
            <a:endParaRPr lang="de-AT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661067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de-AT"/>
              <a:t>Die Dialekte in der Kroatischen Sprache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9288000" y="6048000"/>
            <a:ext cx="86040" cy="10548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de-AT" sz="32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de-AT" sz="32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de-AT" sz="28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de-AT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5pPr>
            <a:lvl6pPr marL="2591999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6pPr>
            <a:lvl7pPr marL="3023999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marL="0" indent="0"/>
            <a:endParaRPr lang="de-AT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668267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de-AT"/>
              <a:t>Dialekt der Ikavica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9374040" y="6153479"/>
            <a:ext cx="57960" cy="11052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de-AT" sz="32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de-AT" sz="32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de-AT" sz="28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de-AT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5pPr>
            <a:lvl6pPr marL="2591999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6pPr>
            <a:lvl7pPr marL="3023999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marL="0" indent="0"/>
            <a:endParaRPr lang="de-AT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1640" cy="625067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de-AT"/>
              <a:t>Danke für Ihre Aufmerksamkeit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9374040" y="6153479"/>
            <a:ext cx="360" cy="36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de-AT" sz="32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de-AT" sz="32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de-AT" sz="28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de-AT" sz="24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5pPr>
            <a:lvl6pPr marL="2591999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6pPr>
            <a:lvl7pPr marL="3023999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AT" sz="2000" b="0" i="0" u="none" strike="noStrike">
                <a:ln>
                  <a:noFill/>
                </a:ln>
                <a:latin typeface="Albany" pitchFamily="18"/>
                <a:ea typeface="Andale Sans UI" pitchFamily="2"/>
                <a:cs typeface="Tahoma" pitchFamily="2"/>
              </a:defRPr>
            </a:lvl9pPr>
          </a:lstStyle>
          <a:p>
            <a:pPr marL="0" indent="0"/>
            <a:endParaRPr lang="de-AT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yt-rededges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Bildschirmpräsentation (4:3)</PresentationFormat>
  <Paragraphs>13</Paragraphs>
  <Slides>8</Slides>
  <Notes>8</Notes>
  <HiddenSlides>1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8</vt:i4>
      </vt:variant>
    </vt:vector>
  </HeadingPairs>
  <TitlesOfParts>
    <vt:vector size="10" baseType="lpstr">
      <vt:lpstr>Standard</vt:lpstr>
      <vt:lpstr>lyt-rededges</vt:lpstr>
      <vt:lpstr>Bachelorarbeit</vt:lpstr>
      <vt:lpstr>Jat - Refleks</vt:lpstr>
      <vt:lpstr>Der Jat in seiner Entwicklung</vt:lpstr>
      <vt:lpstr>Vergleich der Sprachen: Kroatisch, Bosnisch, Serbisch und Mazedonisch mit dem Blick auf den Jat - Refleks</vt:lpstr>
      <vt:lpstr>Resultate: Zusammenhänge und Verschiedenheiten in den Büchern der Grammatik</vt:lpstr>
      <vt:lpstr>Die Dialekte in der Kroatischen Sprache</vt:lpstr>
      <vt:lpstr>Dialekt der Ikavica</vt:lpstr>
      <vt:lpstr>Danke für Ihre Aufmerksamkeit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Bachelorarbeit</dc:title>
  <dc:creator>tata</dc:creator>
  <cp:lastModifiedBy>tata</cp:lastModifiedBy>
  <cp:revision>2</cp:revision>
  <dcterms:created xsi:type="dcterms:W3CDTF">2012-12-17T14:57:37Z</dcterms:created>
  <dcterms:modified xsi:type="dcterms:W3CDTF">2012-12-17T22:12:57Z</dcterms:modified>
</cp:coreProperties>
</file>