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36"/>
  </p:notesMasterIdLst>
  <p:sldIdLst>
    <p:sldId id="258" r:id="rId2"/>
    <p:sldId id="296" r:id="rId3"/>
    <p:sldId id="261" r:id="rId4"/>
    <p:sldId id="263" r:id="rId5"/>
    <p:sldId id="264" r:id="rId6"/>
    <p:sldId id="265" r:id="rId7"/>
    <p:sldId id="266" r:id="rId8"/>
    <p:sldId id="290" r:id="rId9"/>
    <p:sldId id="267" r:id="rId10"/>
    <p:sldId id="269" r:id="rId11"/>
    <p:sldId id="270" r:id="rId12"/>
    <p:sldId id="272" r:id="rId13"/>
    <p:sldId id="276" r:id="rId14"/>
    <p:sldId id="271" r:id="rId15"/>
    <p:sldId id="273" r:id="rId16"/>
    <p:sldId id="275" r:id="rId17"/>
    <p:sldId id="284" r:id="rId18"/>
    <p:sldId id="283" r:id="rId19"/>
    <p:sldId id="282" r:id="rId20"/>
    <p:sldId id="281" r:id="rId21"/>
    <p:sldId id="280" r:id="rId22"/>
    <p:sldId id="279" r:id="rId23"/>
    <p:sldId id="278" r:id="rId24"/>
    <p:sldId id="277" r:id="rId25"/>
    <p:sldId id="274" r:id="rId26"/>
    <p:sldId id="289" r:id="rId27"/>
    <p:sldId id="288" r:id="rId28"/>
    <p:sldId id="287" r:id="rId29"/>
    <p:sldId id="297" r:id="rId30"/>
    <p:sldId id="286" r:id="rId31"/>
    <p:sldId id="298" r:id="rId32"/>
    <p:sldId id="285" r:id="rId33"/>
    <p:sldId id="293" r:id="rId34"/>
    <p:sldId id="262" r:id="rId3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60B3-508F-4E40-BA52-0EF0F912ED70}" type="datetimeFigureOut">
              <a:rPr lang="de-DE" smtClean="0"/>
              <a:pPr/>
              <a:t>23.09.2014</a:t>
            </a:fld>
            <a:endParaRPr lang="de-DE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de-DE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23927-672B-40F6-9844-F4B0837F42D9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лавие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7" name="Подзаглавие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30" name="Контейнер за 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E7E30-8B42-4DD1-A122-10E65860A729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19" name="Контейнер за долния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C73A-0960-4626-992D-182DAFFE4EF8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E115D-FED7-48A2-90E0-F4F0D41FF93A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9C48-FDD9-4F06-B988-B32DBB23F43E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5E87-F8D7-42E5-A1E6-B517811CFE84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FE0E-1257-4711-808E-4C0F168D3CF8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82A3-B950-4D9D-B5B8-C77BD4219E46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2FE1-AAA8-4C64-BF44-30A3055FCC66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40F3-44CD-49D1-8E90-556D4CA3F647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BE3B-45F3-49DA-B4A2-CB3A8078B1A0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ъгълник с един скосен и заоблен ъгъл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ен триъгъл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C620-9DD7-4DFC-B967-030779F96CCE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10" name="Свободна форма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Свободна форма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ободна форма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Свободна форма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Контейнер за заглавие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0" name="Текстов контейне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0" name="Контейнер за 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5B9544-8836-476E-8E1C-EDD06976F4CB}" type="datetime1">
              <a:rPr lang="bg-BG" smtClean="0"/>
              <a:pPr/>
              <a:t>23.9.2014 г.</a:t>
            </a:fld>
            <a:endParaRPr lang="bg-BG"/>
          </a:p>
        </p:txBody>
      </p:sp>
      <p:sp>
        <p:nvSpPr>
          <p:cNvPr id="22" name="Контейнер за долния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grpSp>
        <p:nvGrpSpPr>
          <p:cNvPr id="2" name="Групиране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Свободна форма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Свободна форма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7207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Petya Rogić</a:t>
            </a:r>
            <a:endParaRPr lang="de-AT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124744"/>
            <a:ext cx="8713787" cy="4537075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sr-Latn-RS" sz="4400" b="1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Orientalismen in der bulgarischen, mazedonischen und serbischen Version des Romans </a:t>
            </a:r>
            <a:r>
              <a:rPr lang="sr-Latn-RS" sz="4400" b="1" cap="small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Die Br</a:t>
            </a:r>
            <a:r>
              <a:rPr lang="de-AT" sz="4400" b="1" cap="small" dirty="0" err="1" smtClean="0">
                <a:solidFill>
                  <a:srgbClr val="FFC000"/>
                </a:solidFill>
                <a:latin typeface="+mj-lt"/>
                <a:cs typeface="Arial" pitchFamily="34" charset="0"/>
              </a:rPr>
              <a:t>ücke</a:t>
            </a:r>
            <a:r>
              <a:rPr lang="de-AT" sz="4400" b="1" cap="small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 über Drina </a:t>
            </a:r>
            <a:r>
              <a:rPr lang="de-AT" sz="4400" b="1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von Ivo </a:t>
            </a:r>
            <a:r>
              <a:rPr lang="de-AT" sz="4400" b="1" dirty="0" err="1" smtClean="0">
                <a:solidFill>
                  <a:srgbClr val="FFC000"/>
                </a:solidFill>
                <a:latin typeface="+mj-lt"/>
                <a:cs typeface="Arial" pitchFamily="34" charset="0"/>
              </a:rPr>
              <a:t>Andri</a:t>
            </a:r>
            <a:r>
              <a:rPr lang="sr-Latn-RS" sz="4400" b="1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ć</a:t>
            </a:r>
            <a:endParaRPr lang="de-AT" sz="4400" dirty="0" smtClean="0">
              <a:solidFill>
                <a:srgbClr val="FFC000"/>
              </a:solidFill>
              <a:latin typeface="+mj-lt"/>
              <a:cs typeface="Arial" pitchFamily="34" charset="0"/>
            </a:endParaRPr>
          </a:p>
          <a:p>
            <a:pPr>
              <a:defRPr/>
            </a:pPr>
            <a:endParaRPr lang="de-AT" sz="900" b="1" dirty="0" smtClean="0">
              <a:effectLst/>
              <a:latin typeface="+mj-lt"/>
              <a:cs typeface="Arial" pitchFamily="34" charset="0"/>
            </a:endParaRPr>
          </a:p>
          <a:p>
            <a:pPr>
              <a:defRPr/>
            </a:pPr>
            <a:endParaRPr lang="de-AT" altLang="zh-CN" sz="900" b="1" dirty="0" smtClean="0">
              <a:effectLst/>
              <a:latin typeface="+mj-lt"/>
              <a:ea typeface="宋体" pitchFamily="2" charset="-122"/>
              <a:cs typeface="Arial" pitchFamily="34" charset="0"/>
            </a:endParaRPr>
          </a:p>
          <a:p>
            <a:pPr algn="ctr">
              <a:defRPr/>
            </a:pPr>
            <a:r>
              <a:rPr lang="de-AT" altLang="zh-CN" sz="2200" b="1" dirty="0" smtClean="0">
                <a:effectLst/>
                <a:latin typeface="+mj-lt"/>
                <a:ea typeface="宋体" pitchFamily="2" charset="-122"/>
                <a:cs typeface="Arial" pitchFamily="34" charset="0"/>
              </a:rPr>
              <a:t>Dissertation zur Erlangung des Doktorgrades</a:t>
            </a:r>
            <a:endParaRPr lang="sr-Latn-CS" altLang="zh-CN" sz="2200" b="1" dirty="0" smtClean="0">
              <a:effectLst/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de-AT" altLang="zh-CN" sz="2200" b="1" dirty="0" smtClean="0">
                <a:effectLst/>
                <a:latin typeface="+mj-lt"/>
                <a:ea typeface="宋体" pitchFamily="2" charset="-122"/>
                <a:cs typeface="Arial" pitchFamily="34" charset="0"/>
              </a:rPr>
              <a:t>an der Karl-Franzens-Universität Graz</a:t>
            </a:r>
            <a:endParaRPr lang="de-AT" sz="2200" b="1" dirty="0" smtClean="0">
              <a:effectLst/>
              <a:latin typeface="+mj-lt"/>
              <a:cs typeface="Arial" pitchFamily="34" charset="0"/>
            </a:endParaRPr>
          </a:p>
          <a:p>
            <a:pPr>
              <a:defRPr/>
            </a:pPr>
            <a:endParaRPr lang="de-AT" sz="2400" b="1" dirty="0" smtClean="0">
              <a:effectLst/>
              <a:latin typeface="+mj-lt"/>
              <a:cs typeface="Arial" pitchFamily="34" charset="0"/>
            </a:endParaRPr>
          </a:p>
          <a:p>
            <a:pPr eaLnBrk="1" hangingPunct="1">
              <a:defRPr/>
            </a:pPr>
            <a:endParaRPr lang="hr-HR" sz="4400" b="1" dirty="0" smtClean="0">
              <a:solidFill>
                <a:schemeClr val="hlink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979712" y="5373216"/>
            <a:ext cx="5040313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2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Graz, </a:t>
            </a:r>
            <a:r>
              <a:rPr lang="de-AT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sr-Latn-RS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de-AT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sr-Latn-RS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</a:t>
            </a:r>
            <a:r>
              <a:rPr lang="de-AT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.201</a:t>
            </a:r>
            <a:r>
              <a:rPr lang="sr-Latn-RS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de-AT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AT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petya.dimitrova@edu.uni-graz.at</a:t>
            </a:r>
            <a:endParaRPr lang="de-AT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6904" cy="576064"/>
          </a:xfrm>
        </p:spPr>
        <p:txBody>
          <a:bodyPr>
            <a:normAutofit/>
          </a:bodyPr>
          <a:lstStyle/>
          <a:p>
            <a:pPr algn="ctr"/>
            <a:r>
              <a:rPr lang="bg-BG" sz="3200" dirty="0" smtClean="0">
                <a:solidFill>
                  <a:srgbClr val="FFC000"/>
                </a:solidFill>
              </a:rPr>
              <a:t>15 тематични групи</a:t>
            </a:r>
            <a:r>
              <a:rPr lang="de-AT" sz="3200" dirty="0" smtClean="0">
                <a:solidFill>
                  <a:srgbClr val="FFC000"/>
                </a:solidFill>
              </a:rPr>
              <a:t>:</a:t>
            </a:r>
            <a:endParaRPr lang="de-DE" sz="3200" dirty="0">
              <a:solidFill>
                <a:srgbClr val="FFC000"/>
              </a:solidFill>
            </a:endParaRPr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143056" cy="5184576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bg-BG" sz="2800" b="1" dirty="0" smtClean="0">
                <a:latin typeface="+mj-lt"/>
              </a:rPr>
              <a:t>Лексеми, свързани с жилището, градежа и архитектурата</a:t>
            </a:r>
            <a:r>
              <a:rPr lang="de-AT" sz="2800" b="1" dirty="0" smtClean="0">
                <a:latin typeface="+mj-lt"/>
              </a:rPr>
              <a:t> (Dom)</a:t>
            </a:r>
            <a:endParaRPr lang="bg-BG" sz="2800" b="1" dirty="0" smtClean="0">
              <a:latin typeface="+mj-lt"/>
            </a:endParaRPr>
          </a:p>
          <a:p>
            <a:pPr marL="514350" indent="-514350" algn="l"/>
            <a:endParaRPr lang="bg-BG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en-US" sz="2400" i="1" dirty="0" err="1" smtClean="0">
                <a:solidFill>
                  <a:srgbClr val="FFC000"/>
                </a:solidFill>
                <a:latin typeface="+mj-lt"/>
              </a:rPr>
              <a:t>alvat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алват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алват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česma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‒ чешма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чешма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ćilim </a:t>
            </a:r>
            <a:r>
              <a:rPr lang="bg-BG" sz="2400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килим </a:t>
            </a:r>
            <a:r>
              <a:rPr lang="bg-BG" sz="2400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килим</a:t>
            </a:r>
            <a:endParaRPr lang="bg-BG" sz="2400" i="1" dirty="0" smtClean="0">
              <a:solidFill>
                <a:srgbClr val="FFC000"/>
              </a:solidFill>
              <a:latin typeface="+mj-lt"/>
            </a:endParaRPr>
          </a:p>
          <a:p>
            <a:pPr marL="514350" indent="-514350" algn="l"/>
            <a:endParaRPr lang="de-DE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10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Dom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50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2"/>
            </a:pPr>
            <a:r>
              <a:rPr lang="bg-BG" sz="2800" b="1" dirty="0" smtClean="0">
                <a:latin typeface="+mj-lt"/>
              </a:rPr>
              <a:t>Лексеми, свързани с човека, личността и обществото</a:t>
            </a:r>
            <a:r>
              <a:rPr lang="de-AT" sz="2800" b="1" dirty="0" smtClean="0">
                <a:latin typeface="+mj-lt"/>
              </a:rPr>
              <a:t> (</a:t>
            </a:r>
            <a:r>
              <a:rPr lang="de-AT" sz="2800" b="1" dirty="0" err="1" smtClean="0">
                <a:latin typeface="+mj-lt"/>
              </a:rPr>
              <a:t>Pc</a:t>
            </a:r>
            <a:r>
              <a:rPr lang="de-AT" sz="2800" b="1" dirty="0" smtClean="0">
                <a:latin typeface="+mj-lt"/>
              </a:rPr>
              <a:t>)</a:t>
            </a:r>
            <a:endParaRPr lang="bg-BG" sz="2800" b="1" dirty="0" smtClean="0">
              <a:latin typeface="+mj-lt"/>
            </a:endParaRPr>
          </a:p>
          <a:p>
            <a:pPr marL="514350" indent="-514350" algn="l"/>
            <a:endParaRPr lang="sr-Latn-RS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bekrija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бекрия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бекри</a:t>
            </a:r>
            <a:r>
              <a:rPr lang="sr-Cyrl-RS" sz="2400" i="1" dirty="0" smtClean="0">
                <a:solidFill>
                  <a:srgbClr val="FFC000"/>
                </a:solidFill>
                <a:latin typeface="+mj-lt"/>
              </a:rPr>
              <a:t>ја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raja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рая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Cyrl-RS" sz="2400" i="1" dirty="0" smtClean="0">
                <a:solidFill>
                  <a:srgbClr val="FFC000"/>
                </a:solidFill>
                <a:latin typeface="+mj-lt"/>
              </a:rPr>
              <a:t>раја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dustaban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дюстабанлия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sr-Cyrl-RS" sz="2400" i="1" dirty="0" smtClean="0">
                <a:solidFill>
                  <a:srgbClr val="FFC000"/>
                </a:solidFill>
                <a:latin typeface="+mj-lt"/>
              </a:rPr>
              <a:t>дустабанлија</a:t>
            </a:r>
            <a:endParaRPr lang="bg-BG" sz="2400" i="1" dirty="0" smtClean="0">
              <a:solidFill>
                <a:srgbClr val="FFC000"/>
              </a:solidFill>
              <a:latin typeface="+mj-lt"/>
            </a:endParaRPr>
          </a:p>
          <a:p>
            <a:pPr marL="514350" indent="-514350" algn="l"/>
            <a:endParaRPr lang="bg-BG" b="1" dirty="0" smtClean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11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Pc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de-DE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2,7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2,5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3"/>
            </a:pPr>
            <a:r>
              <a:rPr lang="bg-BG" sz="2800" b="1" dirty="0" smtClean="0">
                <a:latin typeface="+mj-lt"/>
              </a:rPr>
              <a:t>Названия на професии, звания, титли, занаяти, занимания и социален статус</a:t>
            </a:r>
            <a:r>
              <a:rPr lang="de-AT" sz="2800" b="1" dirty="0" smtClean="0">
                <a:latin typeface="+mj-lt"/>
              </a:rPr>
              <a:t> (A)</a:t>
            </a:r>
            <a:endParaRPr lang="bg-BG" sz="2800" b="1" dirty="0" smtClean="0">
              <a:latin typeface="+mj-lt"/>
            </a:endParaRPr>
          </a:p>
          <a:p>
            <a:pPr marL="514350" indent="-514350" algn="l"/>
            <a:endParaRPr lang="bg-BG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abadžija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абаджия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аба</a:t>
            </a:r>
            <a:r>
              <a:rPr lang="sr-Cyrl-RS" sz="2400" i="1" dirty="0" smtClean="0">
                <a:solidFill>
                  <a:srgbClr val="FFC000"/>
                </a:solidFill>
                <a:latin typeface="+mj-lt"/>
              </a:rPr>
              <a:t>џија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AT" sz="2400" i="1" dirty="0" err="1" smtClean="0">
                <a:solidFill>
                  <a:srgbClr val="FFC000"/>
                </a:solidFill>
                <a:latin typeface="+mj-lt"/>
              </a:rPr>
              <a:t>beg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бей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бег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AT" sz="2400" i="1" dirty="0" err="1" smtClean="0">
                <a:solidFill>
                  <a:srgbClr val="FFC000"/>
                </a:solidFill>
                <a:latin typeface="+mj-lt"/>
              </a:rPr>
              <a:t>muderis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мюдерис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мудерис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12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A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de-DE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1,3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3,1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4"/>
            </a:pPr>
            <a:r>
              <a:rPr lang="bg-BG" sz="2800" b="1" dirty="0" smtClean="0">
                <a:latin typeface="+mj-lt"/>
              </a:rPr>
              <a:t>Сакрална лексика ‒ лексеми, свързани с религията, религиозните ритуали и църквата</a:t>
            </a:r>
            <a:r>
              <a:rPr lang="de-AT" sz="2800" b="1" dirty="0" smtClean="0">
                <a:latin typeface="+mj-lt"/>
              </a:rPr>
              <a:t> (</a:t>
            </a:r>
            <a:r>
              <a:rPr lang="de-AT" sz="2800" b="1" dirty="0" err="1" smtClean="0">
                <a:latin typeface="+mj-lt"/>
              </a:rPr>
              <a:t>Sac</a:t>
            </a:r>
            <a:r>
              <a:rPr lang="de-AT" sz="2800" b="1" dirty="0" smtClean="0">
                <a:latin typeface="+mj-lt"/>
              </a:rPr>
              <a:t>)</a:t>
            </a:r>
            <a:endParaRPr lang="sr-Latn-RS" sz="2800" b="1" dirty="0" smtClean="0">
              <a:latin typeface="+mj-lt"/>
            </a:endParaRPr>
          </a:p>
          <a:p>
            <a:pPr marL="514350" indent="-514350" algn="l"/>
            <a:endParaRPr lang="bg-BG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Alah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Аллах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Алах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derviš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дервиш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дервиш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džamija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джамия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sr-Cyrl-RS" sz="2400" i="1" dirty="0" smtClean="0">
                <a:solidFill>
                  <a:srgbClr val="FFC000"/>
                </a:solidFill>
                <a:latin typeface="+mj-lt"/>
              </a:rPr>
              <a:t> џамија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13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Sac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50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de-DE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,8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,7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5"/>
            </a:pPr>
            <a:r>
              <a:rPr lang="bg-BG" sz="2800" b="1" dirty="0" smtClean="0">
                <a:latin typeface="+mj-lt"/>
              </a:rPr>
              <a:t>Абстрактни понятия ‒ чувства, време (като продължителност), идеи, духовни и нематериални неща</a:t>
            </a:r>
            <a:r>
              <a:rPr lang="de-AT" sz="2800" b="1" dirty="0" smtClean="0">
                <a:latin typeface="+mj-lt"/>
              </a:rPr>
              <a:t> (Ab)</a:t>
            </a:r>
          </a:p>
          <a:p>
            <a:pPr marL="514350" indent="-514350" algn="l"/>
            <a:endParaRPr lang="sr-Latn-RS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berićet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берекет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бериќет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AT" sz="2400" i="1" dirty="0" err="1" smtClean="0">
                <a:solidFill>
                  <a:srgbClr val="FFC000"/>
                </a:solidFill>
                <a:latin typeface="+mj-lt"/>
              </a:rPr>
              <a:t>sevap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себап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себап</a:t>
            </a:r>
            <a:endParaRPr lang="de-AT" sz="2400" i="1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AT" sz="2400" i="1" dirty="0" err="1" smtClean="0">
                <a:solidFill>
                  <a:srgbClr val="FFC000"/>
                </a:solidFill>
                <a:latin typeface="+mj-lt"/>
              </a:rPr>
              <a:t>inat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de-AT" sz="2400" i="1" dirty="0" smtClean="0">
                <a:solidFill>
                  <a:srgbClr val="FFC000"/>
                </a:solidFill>
                <a:latin typeface="Calibri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Calibri"/>
              </a:rPr>
              <a:t>инат ‒ </a:t>
            </a:r>
            <a:r>
              <a:rPr lang="bg-BG" sz="2400" i="1" dirty="0" err="1" smtClean="0">
                <a:solidFill>
                  <a:srgbClr val="FFC000"/>
                </a:solidFill>
                <a:latin typeface="Calibri"/>
              </a:rPr>
              <a:t>инает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14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Ab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30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7,6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6,5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6"/>
            </a:pPr>
            <a:r>
              <a:rPr lang="bg-BG" sz="2800" b="1" dirty="0" smtClean="0">
                <a:latin typeface="+mj-lt"/>
              </a:rPr>
              <a:t>Лексеми, назоваващи облекло, обувки, накити, шапки, платове за дрехи </a:t>
            </a:r>
            <a:r>
              <a:rPr lang="de-AT" sz="2800" b="1" dirty="0" smtClean="0">
                <a:latin typeface="+mj-lt"/>
              </a:rPr>
              <a:t>(</a:t>
            </a:r>
            <a:r>
              <a:rPr lang="de-AT" sz="2800" b="1" dirty="0" err="1" smtClean="0">
                <a:latin typeface="+mj-lt"/>
              </a:rPr>
              <a:t>Td</a:t>
            </a:r>
            <a:r>
              <a:rPr lang="de-AT" sz="2800" b="1" dirty="0" smtClean="0">
                <a:latin typeface="+mj-lt"/>
              </a:rPr>
              <a:t>)</a:t>
            </a:r>
            <a:endParaRPr lang="bg-BG" sz="2800" b="1" dirty="0" smtClean="0">
              <a:latin typeface="+mj-lt"/>
            </a:endParaRPr>
          </a:p>
          <a:p>
            <a:pPr marL="514350" indent="-514350" algn="l"/>
            <a:endParaRPr lang="de-AT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AT" sz="2400" i="1" dirty="0" err="1" smtClean="0">
                <a:solidFill>
                  <a:srgbClr val="FFC000"/>
                </a:solidFill>
                <a:latin typeface="+mj-lt"/>
              </a:rPr>
              <a:t>atlasli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атлазен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атлас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džep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джоб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џеб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đerdan 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гердан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ѓердан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15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483768" y="4509120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Td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7,3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10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7,5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7"/>
            </a:pPr>
            <a:r>
              <a:rPr lang="bg-BG" sz="2800" b="1" dirty="0" smtClean="0">
                <a:latin typeface="+mj-lt"/>
              </a:rPr>
              <a:t>Военно дело ‒ лексеми, свързани с войската, войната, оръжието и под.</a:t>
            </a:r>
            <a:r>
              <a:rPr lang="de-AT" sz="2800" b="1" dirty="0" smtClean="0">
                <a:latin typeface="+mj-lt"/>
              </a:rPr>
              <a:t> (B)</a:t>
            </a:r>
            <a:endParaRPr lang="sr-Latn-RS" sz="2800" b="1" dirty="0" smtClean="0">
              <a:latin typeface="+mj-lt"/>
            </a:endParaRPr>
          </a:p>
          <a:p>
            <a:pPr marL="514350" indent="-514350" algn="l"/>
            <a:endParaRPr lang="bg-BG" sz="1400" dirty="0" smtClean="0">
              <a:latin typeface="+mj-lt"/>
            </a:endParaRPr>
          </a:p>
          <a:p>
            <a:pPr marL="514350" algn="l"/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bašibozuk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башибозук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башибозук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514350" algn="l"/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nizam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низам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низам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514350" algn="l"/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serdar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сердар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сердар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16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B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5,5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6,7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8"/>
            </a:pPr>
            <a:r>
              <a:rPr lang="bg-BG" sz="2800" b="1" dirty="0" smtClean="0">
                <a:latin typeface="+mj-lt"/>
              </a:rPr>
              <a:t>Лексеми, свързани с индустрията, търговията, промишлеността и производството</a:t>
            </a:r>
            <a:r>
              <a:rPr lang="de-AT" sz="2800" b="1" dirty="0" smtClean="0">
                <a:latin typeface="+mj-lt"/>
              </a:rPr>
              <a:t> (C)</a:t>
            </a:r>
            <a:endParaRPr lang="bg-BG" sz="2800" b="1" dirty="0" smtClean="0">
              <a:latin typeface="+mj-lt"/>
            </a:endParaRPr>
          </a:p>
          <a:p>
            <a:pPr marL="514350" indent="-514350" algn="l"/>
            <a:endParaRPr lang="sr-Latn-RS" sz="1400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veresija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вересия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вересија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dućan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дюкян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дуќан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pazar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пазар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пазар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17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C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18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3,5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4,4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4,3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9"/>
            </a:pPr>
            <a:r>
              <a:rPr lang="bg-BG" sz="2800" b="1" dirty="0" smtClean="0">
                <a:latin typeface="+mj-lt"/>
              </a:rPr>
              <a:t>Административни термини </a:t>
            </a:r>
            <a:r>
              <a:rPr lang="bg-BG" sz="2800" b="1" dirty="0" smtClean="0">
                <a:latin typeface="Calibri"/>
              </a:rPr>
              <a:t>‒ </a:t>
            </a:r>
            <a:r>
              <a:rPr lang="bg-BG" sz="2800" b="1" dirty="0" smtClean="0">
                <a:latin typeface="+mj-lt"/>
              </a:rPr>
              <a:t>лексеми, свързани с държавата, законодателството, институциите и административното делене</a:t>
            </a:r>
            <a:r>
              <a:rPr lang="de-AT" sz="2800" b="1" dirty="0" smtClean="0">
                <a:latin typeface="+mj-lt"/>
              </a:rPr>
              <a:t> (</a:t>
            </a:r>
            <a:r>
              <a:rPr lang="de-AT" sz="2800" b="1" dirty="0" err="1" smtClean="0">
                <a:latin typeface="+mj-lt"/>
              </a:rPr>
              <a:t>Fd</a:t>
            </a:r>
            <a:r>
              <a:rPr lang="de-AT" sz="2800" b="1" dirty="0" smtClean="0">
                <a:latin typeface="+mj-lt"/>
              </a:rPr>
              <a:t>)</a:t>
            </a:r>
            <a:endParaRPr lang="bg-BG" sz="2800" b="1" dirty="0" smtClean="0">
              <a:latin typeface="+mj-lt"/>
            </a:endParaRPr>
          </a:p>
          <a:p>
            <a:pPr marL="514350" indent="-514350" algn="l"/>
            <a:endParaRPr lang="bg-BG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čaršija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‒ чаршия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чаршија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AT" sz="2400" i="1" dirty="0" err="1" smtClean="0">
                <a:solidFill>
                  <a:srgbClr val="FFC000"/>
                </a:solidFill>
                <a:latin typeface="+mj-lt"/>
              </a:rPr>
              <a:t>kasaba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‒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касаба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касаба</a:t>
            </a:r>
            <a:endParaRPr lang="bg-BG" sz="2400" i="1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AT" sz="2400" i="1" dirty="0" err="1" smtClean="0">
                <a:solidFill>
                  <a:srgbClr val="FFC000"/>
                </a:solidFill>
                <a:latin typeface="+mj-lt"/>
              </a:rPr>
              <a:t>vakuf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de-AT" sz="2400" i="1" dirty="0" smtClean="0">
                <a:solidFill>
                  <a:srgbClr val="FFC000"/>
                </a:solidFill>
                <a:latin typeface="Calibri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Calibri"/>
              </a:rPr>
              <a:t>вакъф</a:t>
            </a:r>
            <a:r>
              <a:rPr lang="bg-BG" sz="2400" i="1" dirty="0" smtClean="0">
                <a:solidFill>
                  <a:srgbClr val="FFC000"/>
                </a:solidFill>
                <a:latin typeface="Calibri"/>
              </a:rPr>
              <a:t> ‒ </a:t>
            </a:r>
            <a:r>
              <a:rPr lang="bg-BG" sz="2400" i="1" dirty="0" err="1" smtClean="0">
                <a:solidFill>
                  <a:srgbClr val="FFC000"/>
                </a:solidFill>
                <a:latin typeface="Calibri"/>
              </a:rPr>
              <a:t>вакуф</a:t>
            </a:r>
            <a:endParaRPr lang="de-DE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18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Fd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18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17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3,2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3,7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10"/>
            </a:pPr>
            <a:r>
              <a:rPr lang="bg-BG" sz="2800" b="1" dirty="0" smtClean="0">
                <a:latin typeface="+mj-lt"/>
              </a:rPr>
              <a:t>Лексеми, свързани с живата и нежива </a:t>
            </a:r>
            <a:endParaRPr lang="de-AT" sz="2800" b="1" dirty="0" smtClean="0">
              <a:latin typeface="+mj-lt"/>
            </a:endParaRPr>
          </a:p>
          <a:p>
            <a:pPr marL="514350" indent="-514350" algn="l"/>
            <a:r>
              <a:rPr lang="de-AT" sz="2800" b="1" dirty="0" smtClean="0">
                <a:latin typeface="+mj-lt"/>
              </a:rPr>
              <a:t>	</a:t>
            </a:r>
            <a:r>
              <a:rPr lang="bg-BG" sz="2800" b="1" dirty="0" smtClean="0">
                <a:latin typeface="+mj-lt"/>
              </a:rPr>
              <a:t>природа</a:t>
            </a:r>
            <a:r>
              <a:rPr lang="de-AT" sz="2800" b="1" dirty="0" smtClean="0">
                <a:latin typeface="+mj-lt"/>
              </a:rPr>
              <a:t> (N)</a:t>
            </a:r>
            <a:endParaRPr lang="sr-Latn-RS" sz="2800" b="1" dirty="0" smtClean="0">
              <a:latin typeface="+mj-lt"/>
            </a:endParaRPr>
          </a:p>
          <a:p>
            <a:pPr marL="514350" indent="-514350" algn="l"/>
            <a:endParaRPr lang="bg-BG" sz="2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bostan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бостан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бостан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duvan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тютюн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тутун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čelik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челик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челик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19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N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17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3,2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720725"/>
          </a:xfrm>
        </p:spPr>
        <p:txBody>
          <a:bodyPr/>
          <a:lstStyle/>
          <a:p>
            <a:pPr algn="ctr" eaLnBrk="1" hangingPunct="1">
              <a:defRPr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Петя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err="1" smtClean="0">
                <a:latin typeface="Arial" pitchFamily="34" charset="0"/>
                <a:cs typeface="Arial" pitchFamily="34" charset="0"/>
              </a:rPr>
              <a:t>Рогич</a:t>
            </a:r>
            <a:endParaRPr lang="de-AT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124744"/>
            <a:ext cx="8713787" cy="4537075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bg-BG" sz="4400" b="1" dirty="0" err="1" smtClean="0">
                <a:solidFill>
                  <a:srgbClr val="FFC000"/>
                </a:solidFill>
                <a:latin typeface="+mj-lt"/>
                <a:cs typeface="Arial" pitchFamily="34" charset="0"/>
              </a:rPr>
              <a:t>Ориентализмите</a:t>
            </a:r>
            <a:r>
              <a:rPr lang="bg-BG" sz="4400" b="1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 в българската</a:t>
            </a:r>
            <a:r>
              <a:rPr lang="sr-Latn-RS" sz="4400" b="1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, </a:t>
            </a:r>
            <a:r>
              <a:rPr lang="bg-BG" sz="4400" b="1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македонската и сръбската версия на романа </a:t>
            </a:r>
            <a:r>
              <a:rPr lang="bg-BG" sz="4400" b="1" cap="small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Мостът на Дрина </a:t>
            </a:r>
            <a:r>
              <a:rPr lang="bg-BG" sz="4400" b="1" dirty="0" smtClean="0">
                <a:solidFill>
                  <a:srgbClr val="FFC000"/>
                </a:solidFill>
                <a:latin typeface="+mj-lt"/>
                <a:cs typeface="Arial" pitchFamily="34" charset="0"/>
              </a:rPr>
              <a:t>от Иво Андрич</a:t>
            </a:r>
            <a:endParaRPr lang="de-AT" sz="4400" dirty="0" smtClean="0">
              <a:solidFill>
                <a:srgbClr val="FFC000"/>
              </a:solidFill>
              <a:latin typeface="+mj-lt"/>
              <a:cs typeface="Arial" pitchFamily="34" charset="0"/>
            </a:endParaRPr>
          </a:p>
          <a:p>
            <a:pPr>
              <a:defRPr/>
            </a:pPr>
            <a:endParaRPr lang="de-AT" sz="900" b="1" dirty="0" smtClean="0">
              <a:effectLst/>
              <a:latin typeface="+mj-lt"/>
              <a:cs typeface="Arial" pitchFamily="34" charset="0"/>
            </a:endParaRPr>
          </a:p>
          <a:p>
            <a:pPr>
              <a:defRPr/>
            </a:pPr>
            <a:endParaRPr lang="de-AT" altLang="zh-CN" sz="900" b="1" dirty="0" smtClean="0">
              <a:effectLst/>
              <a:latin typeface="+mj-lt"/>
              <a:ea typeface="宋体" pitchFamily="2" charset="-122"/>
              <a:cs typeface="Arial" pitchFamily="34" charset="0"/>
            </a:endParaRPr>
          </a:p>
          <a:p>
            <a:pPr algn="ctr">
              <a:defRPr/>
            </a:pPr>
            <a:r>
              <a:rPr lang="bg-BG" altLang="zh-CN" sz="2200" b="1" dirty="0" smtClean="0">
                <a:effectLst/>
                <a:latin typeface="+mj-lt"/>
                <a:ea typeface="宋体" pitchFamily="2" charset="-122"/>
                <a:cs typeface="Arial" pitchFamily="34" charset="0"/>
              </a:rPr>
              <a:t>Дисертация за присъждане на образователната и научна степен </a:t>
            </a:r>
            <a:endParaRPr lang="de-AT" altLang="zh-CN" sz="2200" b="1" dirty="0" smtClean="0">
              <a:effectLst/>
              <a:latin typeface="+mj-lt"/>
              <a:ea typeface="宋体" pitchFamily="2" charset="-122"/>
              <a:cs typeface="Arial" pitchFamily="34" charset="0"/>
            </a:endParaRPr>
          </a:p>
          <a:p>
            <a:pPr algn="ctr">
              <a:defRPr/>
            </a:pPr>
            <a:r>
              <a:rPr lang="de-AT" altLang="zh-CN" sz="2200" b="1" dirty="0" smtClean="0">
                <a:latin typeface="+mj-lt"/>
                <a:ea typeface="宋体" pitchFamily="2" charset="-122"/>
                <a:cs typeface="Arial" pitchFamily="34" charset="0"/>
              </a:rPr>
              <a:t>„</a:t>
            </a:r>
            <a:r>
              <a:rPr lang="bg-BG" altLang="zh-CN" sz="2200" b="1" dirty="0" smtClean="0">
                <a:latin typeface="+mj-lt"/>
                <a:ea typeface="宋体" pitchFamily="2" charset="-122"/>
                <a:cs typeface="Arial" pitchFamily="34" charset="0"/>
              </a:rPr>
              <a:t>доктор</a:t>
            </a:r>
            <a:r>
              <a:rPr lang="de-AT" altLang="zh-CN" sz="2200" b="1" dirty="0" smtClean="0">
                <a:latin typeface="+mj-lt"/>
                <a:ea typeface="宋体" pitchFamily="2" charset="-122"/>
                <a:cs typeface="Arial" pitchFamily="34" charset="0"/>
              </a:rPr>
              <a:t>“</a:t>
            </a:r>
            <a:r>
              <a:rPr lang="bg-BG" altLang="zh-CN" sz="2200" b="1" dirty="0" smtClean="0">
                <a:latin typeface="+mj-lt"/>
                <a:ea typeface="宋体" pitchFamily="2" charset="-122"/>
                <a:cs typeface="Arial" pitchFamily="34" charset="0"/>
              </a:rPr>
              <a:t> към университета </a:t>
            </a:r>
            <a:r>
              <a:rPr lang="de-AT" altLang="zh-CN" sz="2200" b="1" dirty="0" smtClean="0">
                <a:latin typeface="+mj-lt"/>
                <a:ea typeface="宋体" pitchFamily="2" charset="-122"/>
                <a:cs typeface="Arial" pitchFamily="34" charset="0"/>
              </a:rPr>
              <a:t>„</a:t>
            </a:r>
            <a:r>
              <a:rPr lang="bg-BG" altLang="zh-CN" sz="2200" b="1" dirty="0" smtClean="0">
                <a:latin typeface="+mj-lt"/>
                <a:ea typeface="宋体" pitchFamily="2" charset="-122"/>
                <a:cs typeface="Arial" pitchFamily="34" charset="0"/>
              </a:rPr>
              <a:t>Карл </a:t>
            </a:r>
            <a:r>
              <a:rPr lang="bg-BG" altLang="zh-CN" sz="2200" b="1" dirty="0" err="1" smtClean="0">
                <a:latin typeface="+mj-lt"/>
                <a:ea typeface="宋体" pitchFamily="2" charset="-122"/>
                <a:cs typeface="Arial" pitchFamily="34" charset="0"/>
              </a:rPr>
              <a:t>Франценс</a:t>
            </a:r>
            <a:r>
              <a:rPr lang="de-AT" altLang="zh-CN" sz="2200" b="1" dirty="0" smtClean="0">
                <a:latin typeface="+mj-lt"/>
                <a:ea typeface="宋体" pitchFamily="2" charset="-122"/>
                <a:cs typeface="Arial" pitchFamily="34" charset="0"/>
              </a:rPr>
              <a:t>“</a:t>
            </a:r>
            <a:r>
              <a:rPr lang="bg-BG" altLang="zh-CN" sz="2200" b="1" dirty="0" smtClean="0">
                <a:latin typeface="+mj-lt"/>
                <a:ea typeface="宋体" pitchFamily="2" charset="-122"/>
                <a:cs typeface="Arial" pitchFamily="34" charset="0"/>
              </a:rPr>
              <a:t> </a:t>
            </a:r>
            <a:r>
              <a:rPr lang="bg-BG" altLang="zh-CN" sz="2200" b="1" dirty="0" smtClean="0">
                <a:latin typeface="Calibri"/>
                <a:ea typeface="宋体" pitchFamily="2" charset="-122"/>
                <a:cs typeface="Arial" pitchFamily="34" charset="0"/>
              </a:rPr>
              <a:t>‒ Грац</a:t>
            </a:r>
            <a:endParaRPr lang="de-AT" sz="2200" b="1" dirty="0" smtClean="0">
              <a:effectLst/>
              <a:latin typeface="+mj-lt"/>
              <a:cs typeface="Arial" pitchFamily="34" charset="0"/>
            </a:endParaRPr>
          </a:p>
          <a:p>
            <a:pPr>
              <a:defRPr/>
            </a:pPr>
            <a:endParaRPr lang="de-AT" sz="2400" b="1" dirty="0" smtClean="0">
              <a:effectLst/>
              <a:latin typeface="+mj-lt"/>
              <a:cs typeface="Arial" pitchFamily="34" charset="0"/>
            </a:endParaRPr>
          </a:p>
          <a:p>
            <a:pPr eaLnBrk="1" hangingPunct="1">
              <a:defRPr/>
            </a:pPr>
            <a:endParaRPr lang="hr-HR" sz="4400" b="1" dirty="0" smtClean="0">
              <a:solidFill>
                <a:schemeClr val="hlink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979712" y="5373216"/>
            <a:ext cx="5040313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bg-BG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Грац</a:t>
            </a:r>
            <a:r>
              <a:rPr lang="de-AT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2</a:t>
            </a:r>
            <a:r>
              <a:rPr lang="sr-Latn-RS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de-AT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sr-Latn-RS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</a:t>
            </a:r>
            <a:r>
              <a:rPr lang="de-AT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.201</a:t>
            </a:r>
            <a:r>
              <a:rPr lang="sr-Latn-RS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de-AT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AT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petya.dimitrova@edu.uni-graz.at</a:t>
            </a:r>
            <a:endParaRPr lang="de-AT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11"/>
            </a:pPr>
            <a:r>
              <a:rPr lang="bg-BG" sz="2800" b="1" dirty="0" smtClean="0">
                <a:latin typeface="+mj-lt"/>
              </a:rPr>
              <a:t>Поздрави, обръщения, пожелания, клетви, модални думи и частици</a:t>
            </a:r>
            <a:r>
              <a:rPr lang="de-AT" sz="2800" b="1" dirty="0" smtClean="0">
                <a:latin typeface="+mj-lt"/>
              </a:rPr>
              <a:t> (Sa)</a:t>
            </a:r>
            <a:endParaRPr lang="bg-BG" sz="2800" b="1" dirty="0" smtClean="0">
              <a:latin typeface="+mj-lt"/>
            </a:endParaRPr>
          </a:p>
          <a:p>
            <a:pPr marL="514350" indent="-514350" algn="l"/>
            <a:endParaRPr lang="sr-Latn-RS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aferim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Calibri"/>
              </a:rPr>
              <a:t>‒</a:t>
            </a:r>
            <a:r>
              <a:rPr lang="bg-BG" sz="2400" i="1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аферим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Calibri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аферим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merhaba </a:t>
            </a:r>
            <a:r>
              <a:rPr lang="sr-Latn-RS" sz="2400" i="1" dirty="0" smtClean="0">
                <a:solidFill>
                  <a:srgbClr val="FFC000"/>
                </a:solidFill>
                <a:latin typeface="Calibri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мерхаба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Calibri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мераба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sikter </a:t>
            </a:r>
            <a:r>
              <a:rPr lang="sr-Latn-RS" sz="2400" i="1" dirty="0" smtClean="0">
                <a:solidFill>
                  <a:srgbClr val="FFC000"/>
                </a:solidFill>
                <a:latin typeface="Calibri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сиктир </a:t>
            </a:r>
            <a:r>
              <a:rPr lang="sr-Latn-RS" sz="2400" i="1" dirty="0" smtClean="0">
                <a:solidFill>
                  <a:srgbClr val="FFC000"/>
                </a:solidFill>
                <a:latin typeface="Calibri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сиктер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20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Sa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10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2,8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12"/>
            </a:pPr>
            <a:r>
              <a:rPr lang="bg-BG" sz="2800" b="1" dirty="0" smtClean="0">
                <a:latin typeface="+mj-lt"/>
              </a:rPr>
              <a:t>Лексеми, назоваващи пари, мерни единици, термини, свързани с банковото дело, данъци, мащаби, тежести и календари</a:t>
            </a:r>
            <a:r>
              <a:rPr lang="de-AT" sz="2800" b="1" dirty="0" smtClean="0">
                <a:latin typeface="+mj-lt"/>
              </a:rPr>
              <a:t> (M)</a:t>
            </a:r>
            <a:endParaRPr lang="sr-Latn-RS" sz="2800" b="1" dirty="0" smtClean="0">
              <a:latin typeface="+mj-lt"/>
            </a:endParaRPr>
          </a:p>
          <a:p>
            <a:pPr marL="514350" indent="-514350" algn="l"/>
            <a:endParaRPr lang="bg-BG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aršin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аршин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аршин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kantar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кантар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кантар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oka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ока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ока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21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93096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M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9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2,3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13"/>
            </a:pPr>
            <a:r>
              <a:rPr lang="bg-BG" sz="2800" b="1" dirty="0" smtClean="0">
                <a:latin typeface="+mj-lt"/>
              </a:rPr>
              <a:t>Лексеми, назоваващи храни и напитки, ястия, техните съставки и подправки</a:t>
            </a:r>
            <a:r>
              <a:rPr lang="de-AT" sz="2800" b="1" dirty="0" smtClean="0">
                <a:latin typeface="+mj-lt"/>
              </a:rPr>
              <a:t> (E)</a:t>
            </a:r>
            <a:endParaRPr lang="bg-BG" sz="2800" b="1" dirty="0" smtClean="0">
              <a:latin typeface="+mj-lt"/>
            </a:endParaRPr>
          </a:p>
          <a:p>
            <a:pPr marL="514350" indent="-514350" algn="l"/>
            <a:endParaRPr lang="sr-Latn-RS" sz="14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DE" sz="2400" i="1" dirty="0" err="1" smtClean="0">
                <a:solidFill>
                  <a:srgbClr val="FFC000"/>
                </a:solidFill>
                <a:latin typeface="+mj-lt"/>
              </a:rPr>
              <a:t>halva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‒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халва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алва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rakija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ракия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раки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j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а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kafa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кафе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кафе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22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93096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33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E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10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14"/>
            </a:pPr>
            <a:r>
              <a:rPr lang="bg-BG" sz="2800" b="1" dirty="0" smtClean="0">
                <a:latin typeface="+mj-lt"/>
              </a:rPr>
              <a:t>Лексеми, свързани с изкуството, езика, писмеността, литературата, живописта, музиката и танца</a:t>
            </a:r>
            <a:r>
              <a:rPr lang="de-AT" sz="2800" b="1" dirty="0" smtClean="0">
                <a:latin typeface="+mj-lt"/>
              </a:rPr>
              <a:t> (Art)</a:t>
            </a:r>
            <a:endParaRPr lang="sr-Latn-RS" sz="2800" b="1" dirty="0" smtClean="0">
              <a:latin typeface="+mj-lt"/>
            </a:endParaRPr>
          </a:p>
          <a:p>
            <a:pPr marL="514350" indent="-514350" algn="l"/>
            <a:endParaRPr lang="bg-BG" sz="1000" b="1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tarih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тарих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тарих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zurla ‒ </a:t>
            </a:r>
            <a:r>
              <a:rPr lang="ru-RU" sz="2400" i="1" dirty="0" err="1" smtClean="0">
                <a:solidFill>
                  <a:srgbClr val="FFC000"/>
                </a:solidFill>
                <a:latin typeface="+mj-lt"/>
              </a:rPr>
              <a:t>зурла</a:t>
            </a:r>
            <a:r>
              <a:rPr lang="ru-RU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ѕурла</a:t>
            </a:r>
            <a:endParaRPr lang="bg-BG" sz="2400" i="1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de-AT" sz="2400" i="1" dirty="0" err="1" smtClean="0">
                <a:solidFill>
                  <a:srgbClr val="FFC000"/>
                </a:solidFill>
                <a:latin typeface="+mj-lt"/>
              </a:rPr>
              <a:t>borija</a:t>
            </a:r>
            <a:r>
              <a:rPr lang="de-AT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de-AT" sz="2400" i="1" dirty="0" smtClean="0">
                <a:solidFill>
                  <a:srgbClr val="FFC000"/>
                </a:solidFill>
                <a:latin typeface="Calibri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Calibri"/>
              </a:rPr>
              <a:t>бурия ‒ бори</a:t>
            </a:r>
            <a:r>
              <a:rPr lang="en-US" sz="2400" i="1" dirty="0" smtClean="0">
                <a:solidFill>
                  <a:srgbClr val="FFC000"/>
                </a:solidFill>
                <a:latin typeface="Calibri"/>
              </a:rPr>
              <a:t>j</a:t>
            </a:r>
            <a:r>
              <a:rPr lang="bg-BG" sz="2400" i="1" dirty="0" smtClean="0">
                <a:solidFill>
                  <a:srgbClr val="FFC000"/>
                </a:solidFill>
                <a:latin typeface="Calibri"/>
              </a:rPr>
              <a:t>а</a:t>
            </a:r>
            <a:endParaRPr lang="de-DE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23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Art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0,9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8143056" cy="525658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15"/>
            </a:pPr>
            <a:r>
              <a:rPr lang="bg-BG" sz="2800" b="1" dirty="0" smtClean="0">
                <a:latin typeface="+mj-lt"/>
              </a:rPr>
              <a:t>Други: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Съществителни имена</a:t>
            </a:r>
            <a:r>
              <a:rPr lang="de-AT" sz="2800" dirty="0" smtClean="0">
                <a:latin typeface="+mj-lt"/>
              </a:rPr>
              <a:t> (DS)</a:t>
            </a:r>
            <a:endParaRPr lang="sr-Latn-RS" sz="2800" dirty="0" smtClean="0">
              <a:latin typeface="+mj-lt"/>
            </a:endParaRPr>
          </a:p>
          <a:p>
            <a:pPr marL="514350" indent="-514350" algn="l"/>
            <a:endParaRPr lang="sr-Latn-RS" sz="1400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kutija</a:t>
            </a:r>
            <a:r>
              <a:rPr lang="bg-BG" sz="2400" dirty="0" smtClean="0">
                <a:solidFill>
                  <a:srgbClr val="FFC000"/>
                </a:solidFill>
                <a:latin typeface="+mj-lt"/>
              </a:rPr>
              <a:t> ‒</a:t>
            </a:r>
            <a:r>
              <a:rPr lang="sr-Latn-RS" sz="2400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кутия </a:t>
            </a:r>
            <a:r>
              <a:rPr lang="bg-BG" sz="2400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кутија</a:t>
            </a:r>
            <a:endParaRPr lang="de-AT" sz="2400" i="1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parče </a:t>
            </a:r>
            <a:r>
              <a:rPr lang="bg-BG" sz="2400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парче</a:t>
            </a:r>
            <a:r>
              <a:rPr lang="sr-Latn-RS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парче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tefter </a:t>
            </a:r>
            <a:r>
              <a:rPr lang="bg-BG" sz="2400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тефтер</a:t>
            </a:r>
            <a:r>
              <a:rPr lang="sr-Latn-RS" sz="2400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bg-BG" sz="2400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тефтер</a:t>
            </a:r>
            <a:endParaRPr lang="de-DE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24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422108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DS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49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47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10,8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12,1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10,1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556792"/>
            <a:ext cx="8143056" cy="489654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Глаголи</a:t>
            </a:r>
            <a:r>
              <a:rPr lang="de-AT" sz="2800" dirty="0" smtClean="0">
                <a:latin typeface="+mj-lt"/>
              </a:rPr>
              <a:t> (DV)</a:t>
            </a:r>
            <a:endParaRPr lang="sr-Latn-RS" sz="2800" dirty="0" smtClean="0">
              <a:latin typeface="+mj-lt"/>
            </a:endParaRPr>
          </a:p>
          <a:p>
            <a:pPr algn="l"/>
            <a:endParaRPr lang="sr-Latn-RS" sz="1400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hapsiti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хесапя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есапи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poarčiti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похарча </a:t>
            </a: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поарчи</a:t>
            </a:r>
            <a:endParaRPr lang="de-DE" sz="2400" i="1" dirty="0" smtClean="0">
              <a:solidFill>
                <a:srgbClr val="FFC000"/>
              </a:solidFill>
              <a:latin typeface="+mj-lt"/>
            </a:endParaRPr>
          </a:p>
          <a:p>
            <a:pPr algn="l"/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25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3717032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DV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18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3,2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1,3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268760"/>
            <a:ext cx="8143056" cy="518457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de-AT" sz="2800" dirty="0" smtClean="0">
                <a:latin typeface="+mj-lt"/>
              </a:rPr>
              <a:t> </a:t>
            </a:r>
            <a:r>
              <a:rPr lang="bg-BG" sz="2800" dirty="0" smtClean="0">
                <a:latin typeface="+mj-lt"/>
              </a:rPr>
              <a:t>Прилагателни имена</a:t>
            </a:r>
            <a:r>
              <a:rPr lang="de-AT" sz="2800" dirty="0" smtClean="0">
                <a:latin typeface="+mj-lt"/>
              </a:rPr>
              <a:t> (DA)</a:t>
            </a:r>
            <a:endParaRPr lang="sr-Latn-RS" sz="2800" dirty="0" smtClean="0">
              <a:latin typeface="+mj-lt"/>
            </a:endParaRPr>
          </a:p>
          <a:p>
            <a:pPr algn="l"/>
            <a:endParaRPr lang="sr-Latn-RS" sz="1400" dirty="0" smtClean="0"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ćilibarski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кехлибарен </a:t>
            </a: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килибарски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kadifast 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кадифен </a:t>
            </a: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кадифен</a:t>
            </a:r>
            <a:endParaRPr lang="de-AT" sz="2400" dirty="0" smtClean="0">
              <a:solidFill>
                <a:srgbClr val="FFC000"/>
              </a:solidFill>
              <a:latin typeface="+mj-lt"/>
            </a:endParaRPr>
          </a:p>
          <a:p>
            <a:pPr marL="360000" algn="l">
              <a:spcBef>
                <a:spcPts val="600"/>
              </a:spcBef>
            </a:pP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sevatli ‒ </a:t>
            </a:r>
            <a:r>
              <a:rPr lang="bg-BG" sz="2400" i="1" dirty="0" err="1" smtClean="0">
                <a:solidFill>
                  <a:srgbClr val="FFC000"/>
                </a:solidFill>
                <a:latin typeface="+mj-lt"/>
              </a:rPr>
              <a:t>саватлия</a:t>
            </a:r>
            <a:r>
              <a:rPr lang="bg-BG" sz="2400" i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sr-Latn-CS" sz="2400" i="1" dirty="0" smtClean="0">
                <a:solidFill>
                  <a:srgbClr val="FFC000"/>
                </a:solidFill>
                <a:latin typeface="+mj-lt"/>
              </a:rPr>
              <a:t>‒ </a:t>
            </a:r>
            <a:r>
              <a:rPr lang="ru-RU" sz="2400" i="1" dirty="0" err="1" smtClean="0">
                <a:solidFill>
                  <a:srgbClr val="FFC000"/>
                </a:solidFill>
                <a:latin typeface="+mj-lt"/>
              </a:rPr>
              <a:t>саватли</a:t>
            </a:r>
            <a:endParaRPr lang="de-DE" sz="2400" i="1" dirty="0" smtClean="0">
              <a:solidFill>
                <a:srgbClr val="FFC000"/>
              </a:solidFill>
              <a:latin typeface="+mj-lt"/>
            </a:endParaRPr>
          </a:p>
          <a:p>
            <a:pPr algn="l"/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26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3861048"/>
          <a:ext cx="3960440" cy="1402080"/>
        </p:xfrm>
        <a:graphic>
          <a:graphicData uri="http://schemas.openxmlformats.org/drawingml/2006/table">
            <a:tbl>
              <a:tblPr/>
              <a:tblGrid>
                <a:gridCol w="1800200"/>
                <a:gridCol w="720080"/>
                <a:gridCol w="720080"/>
                <a:gridCol w="720080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n-US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A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ru-RU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465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2,5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1,2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1,7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6904" cy="64807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IV. </a:t>
            </a:r>
            <a:r>
              <a:rPr lang="bg-BG" sz="3200" dirty="0" err="1" smtClean="0">
                <a:solidFill>
                  <a:srgbClr val="FFC000"/>
                </a:solidFill>
              </a:rPr>
              <a:t>Ориентализмите</a:t>
            </a:r>
            <a:r>
              <a:rPr lang="bg-BG" sz="3200" dirty="0" smtClean="0">
                <a:solidFill>
                  <a:srgbClr val="FFC000"/>
                </a:solidFill>
              </a:rPr>
              <a:t> на стилистично равнище</a:t>
            </a:r>
            <a:endParaRPr lang="de-DE" sz="3200" dirty="0">
              <a:solidFill>
                <a:srgbClr val="FFC000"/>
              </a:solidFill>
            </a:endParaRPr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143056" cy="4536504"/>
          </a:xfrm>
        </p:spPr>
        <p:txBody>
          <a:bodyPr>
            <a:normAutofit/>
          </a:bodyPr>
          <a:lstStyle/>
          <a:p>
            <a:pPr algn="l"/>
            <a:endParaRPr lang="bg-BG" sz="28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de-AT" sz="2800" dirty="0" smtClean="0">
                <a:latin typeface="+mj-lt"/>
              </a:rPr>
              <a:t> </a:t>
            </a:r>
            <a:r>
              <a:rPr lang="bg-BG" sz="2800" dirty="0" smtClean="0">
                <a:latin typeface="+mj-lt"/>
              </a:rPr>
              <a:t>като речникови единици </a:t>
            </a:r>
            <a:r>
              <a:rPr lang="bg-BG" sz="2800" dirty="0" smtClean="0">
                <a:latin typeface="Calibri"/>
              </a:rPr>
              <a:t>‒ </a:t>
            </a:r>
            <a:r>
              <a:rPr lang="bg-BG" sz="2800" dirty="0" smtClean="0">
                <a:latin typeface="+mj-lt"/>
              </a:rPr>
              <a:t>отличават се с висока степен на маркираност</a:t>
            </a:r>
          </a:p>
          <a:p>
            <a:pPr algn="l"/>
            <a:endParaRPr lang="bg-BG" sz="28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de-AT" sz="2800" dirty="0" smtClean="0">
                <a:latin typeface="+mj-lt"/>
              </a:rPr>
              <a:t> </a:t>
            </a:r>
            <a:r>
              <a:rPr lang="bg-BG" sz="2800" dirty="0" smtClean="0">
                <a:latin typeface="+mj-lt"/>
              </a:rPr>
              <a:t>от гледна точка на контекста на романа </a:t>
            </a:r>
            <a:r>
              <a:rPr lang="bg-BG" sz="2800" cap="small" dirty="0" smtClean="0">
                <a:latin typeface="+mj-lt"/>
              </a:rPr>
              <a:t>Мостът на Дрина </a:t>
            </a:r>
            <a:r>
              <a:rPr lang="bg-BG" sz="2800" cap="small" dirty="0" smtClean="0">
                <a:latin typeface="Calibri"/>
              </a:rPr>
              <a:t>‒ </a:t>
            </a:r>
            <a:r>
              <a:rPr lang="bg-BG" sz="2800" dirty="0" smtClean="0">
                <a:latin typeface="+mj-lt"/>
              </a:rPr>
              <a:t>по-голямата част от тях имат неутрална употреба</a:t>
            </a:r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27</a:t>
            </a:fld>
            <a:endParaRPr lang="bg-BG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620688"/>
            <a:ext cx="8143056" cy="5832648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j-lt"/>
              </a:rPr>
              <a:t>Съотношение между неутрални и експресивни </a:t>
            </a:r>
            <a:r>
              <a:rPr lang="bg-BG" sz="2800" b="1" dirty="0" err="1" smtClean="0">
                <a:latin typeface="+mj-lt"/>
              </a:rPr>
              <a:t>ориентализми</a:t>
            </a:r>
            <a:endParaRPr lang="bg-BG" sz="2800" b="1" dirty="0" smtClean="0">
              <a:latin typeface="+mj-lt"/>
            </a:endParaRPr>
          </a:p>
          <a:p>
            <a:pPr algn="l"/>
            <a:endParaRPr lang="bg-BG" sz="1600" dirty="0" smtClean="0">
              <a:solidFill>
                <a:srgbClr val="FFC000"/>
              </a:solidFill>
              <a:latin typeface="+mj-lt"/>
            </a:endParaRPr>
          </a:p>
          <a:p>
            <a:pPr algn="l"/>
            <a:endParaRPr lang="bg-BG" sz="2800" dirty="0" smtClean="0">
              <a:solidFill>
                <a:srgbClr val="FFC000"/>
              </a:solidFill>
              <a:latin typeface="+mj-lt"/>
            </a:endParaRPr>
          </a:p>
          <a:p>
            <a:pPr algn="l"/>
            <a:endParaRPr lang="bg-BG" sz="2800" dirty="0" smtClean="0">
              <a:solidFill>
                <a:srgbClr val="FFC000"/>
              </a:solidFill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 сръбски език</a:t>
            </a:r>
          </a:p>
          <a:p>
            <a:pPr algn="l">
              <a:buFont typeface="Arial" pitchFamily="34" charset="0"/>
              <a:buChar char="•"/>
            </a:pPr>
            <a:endParaRPr lang="bg-BG" sz="2800" dirty="0" smtClean="0">
              <a:solidFill>
                <a:srgbClr val="FFC000"/>
              </a:solidFill>
              <a:latin typeface="+mj-lt"/>
            </a:endParaRPr>
          </a:p>
          <a:p>
            <a:pPr algn="l"/>
            <a:endParaRPr lang="bg-BG" sz="2800" dirty="0" smtClean="0">
              <a:solidFill>
                <a:srgbClr val="FFC000"/>
              </a:solidFill>
              <a:latin typeface="+mj-lt"/>
            </a:endParaRPr>
          </a:p>
          <a:p>
            <a:pPr algn="l"/>
            <a:r>
              <a:rPr lang="bg-BG" sz="1800" dirty="0" smtClean="0">
                <a:solidFill>
                  <a:srgbClr val="FFC000"/>
                </a:solidFill>
                <a:latin typeface="+mj-lt"/>
              </a:rPr>
              <a:t>______________________________________________________________________</a:t>
            </a:r>
          </a:p>
          <a:p>
            <a:pPr algn="l">
              <a:spcBef>
                <a:spcPts val="0"/>
              </a:spcBef>
            </a:pPr>
            <a:r>
              <a:rPr lang="de-AT" sz="1800" b="1" dirty="0" smtClean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+</a:t>
            </a:r>
            <a:r>
              <a:rPr lang="bg-BG" sz="1800" b="1" smtClean="0">
                <a:latin typeface="+mj-lt"/>
                <a:ea typeface="Calibri"/>
                <a:cs typeface="Times New Roman"/>
              </a:rPr>
              <a:t>   експресивна </a:t>
            </a:r>
            <a:r>
              <a:rPr lang="bg-BG" sz="1800" b="1" dirty="0" smtClean="0">
                <a:latin typeface="+mj-lt"/>
                <a:ea typeface="Calibri"/>
                <a:cs typeface="Times New Roman"/>
              </a:rPr>
              <a:t>речникова единица</a:t>
            </a:r>
          </a:p>
          <a:p>
            <a:pPr algn="l">
              <a:spcBef>
                <a:spcPts val="0"/>
              </a:spcBef>
            </a:pPr>
            <a:r>
              <a:rPr lang="bg-BG" sz="1800" b="1" dirty="0" smtClean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‒</a:t>
            </a:r>
            <a:r>
              <a:rPr lang="bg-BG" sz="1800" b="1" dirty="0" smtClean="0">
                <a:latin typeface="+mj-lt"/>
                <a:ea typeface="Calibri"/>
                <a:cs typeface="Times New Roman"/>
              </a:rPr>
              <a:t>   неутрална речникова единица</a:t>
            </a:r>
            <a:endParaRPr lang="de-DE" sz="1800" dirty="0" smtClean="0">
              <a:latin typeface="+mj-lt"/>
              <a:ea typeface="Calibri"/>
              <a:cs typeface="Times New Roman"/>
            </a:endParaRPr>
          </a:p>
          <a:p>
            <a:pPr algn="l">
              <a:spcBef>
                <a:spcPts val="0"/>
              </a:spcBef>
            </a:pPr>
            <a:r>
              <a:rPr lang="de-AT" sz="1800" b="1" dirty="0" smtClean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e</a:t>
            </a:r>
            <a:r>
              <a:rPr lang="bg-BG" sz="1800" b="1" dirty="0" smtClean="0">
                <a:latin typeface="+mj-lt"/>
                <a:ea typeface="Calibri"/>
                <a:cs typeface="Times New Roman"/>
              </a:rPr>
              <a:t>   експресивна употреба в романа</a:t>
            </a:r>
          </a:p>
          <a:p>
            <a:pPr algn="l">
              <a:spcBef>
                <a:spcPts val="0"/>
              </a:spcBef>
            </a:pPr>
            <a:r>
              <a:rPr lang="de-AT" sz="1800" b="1" dirty="0" smtClean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p</a:t>
            </a:r>
            <a:r>
              <a:rPr lang="bg-BG" sz="1800" b="1" dirty="0" smtClean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   </a:t>
            </a:r>
            <a:r>
              <a:rPr lang="bg-BG" sz="1800" b="1" dirty="0" smtClean="0">
                <a:latin typeface="+mj-lt"/>
                <a:ea typeface="Calibri"/>
                <a:cs typeface="Times New Roman"/>
              </a:rPr>
              <a:t>неутрална употреба в романа</a:t>
            </a:r>
            <a:endParaRPr lang="de-DE" sz="1800" dirty="0" smtClean="0">
              <a:latin typeface="+mj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28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427984" y="2780928"/>
          <a:ext cx="3185260" cy="1051560"/>
        </p:xfrm>
        <a:graphic>
          <a:graphicData uri="http://schemas.openxmlformats.org/drawingml/2006/table">
            <a:tbl>
              <a:tblPr/>
              <a:tblGrid>
                <a:gridCol w="592971"/>
                <a:gridCol w="1224136"/>
                <a:gridCol w="136815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SR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Речник %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Контекст 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 dirty="0"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de-AT" sz="2000" b="1" dirty="0">
                          <a:latin typeface="+mj-lt"/>
                          <a:ea typeface="Calibri"/>
                          <a:cs typeface="Times New Roman"/>
                        </a:rPr>
                        <a:t>e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j-lt"/>
                          <a:ea typeface="Calibri"/>
                          <a:cs typeface="Times New Roman"/>
                        </a:rPr>
                        <a:t>61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j-lt"/>
                          <a:ea typeface="Calibri"/>
                          <a:cs typeface="Times New Roman"/>
                        </a:rPr>
                        <a:t>24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‒/</a:t>
                      </a:r>
                      <a:r>
                        <a:rPr lang="de-AT" sz="2000" b="1" dirty="0">
                          <a:latin typeface="+mj-lt"/>
                          <a:ea typeface="Calibri"/>
                          <a:cs typeface="Times New Roman"/>
                        </a:rPr>
                        <a:t>p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latin typeface="+mj-lt"/>
                          <a:ea typeface="Calibri"/>
                          <a:cs typeface="Times New Roman"/>
                        </a:rPr>
                        <a:t>39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latin typeface="+mj-lt"/>
                          <a:ea typeface="Calibri"/>
                          <a:cs typeface="Times New Roman"/>
                        </a:rPr>
                        <a:t>76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620688"/>
            <a:ext cx="8143056" cy="5832648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j-lt"/>
              </a:rPr>
              <a:t>Съотношение между неутрални и експресивни </a:t>
            </a:r>
            <a:r>
              <a:rPr lang="bg-BG" sz="2800" b="1" dirty="0" err="1" smtClean="0">
                <a:latin typeface="+mj-lt"/>
              </a:rPr>
              <a:t>ориентализми</a:t>
            </a:r>
            <a:endParaRPr lang="bg-BG" sz="2800" b="1" dirty="0" smtClean="0">
              <a:latin typeface="+mj-lt"/>
            </a:endParaRPr>
          </a:p>
          <a:p>
            <a:pPr algn="l"/>
            <a:endParaRPr lang="de-AT" sz="1600" dirty="0" smtClean="0">
              <a:solidFill>
                <a:srgbClr val="FFC000"/>
              </a:solidFill>
              <a:latin typeface="+mj-lt"/>
            </a:endParaRPr>
          </a:p>
          <a:p>
            <a:pPr algn="l"/>
            <a:endParaRPr lang="bg-BG" sz="2800" dirty="0" smtClean="0">
              <a:solidFill>
                <a:srgbClr val="FFC000"/>
              </a:solidFill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 български език</a:t>
            </a:r>
          </a:p>
          <a:p>
            <a:pPr algn="l">
              <a:buFont typeface="Arial" pitchFamily="34" charset="0"/>
              <a:buChar char="•"/>
            </a:pPr>
            <a:endParaRPr lang="bg-BG" sz="2800" dirty="0" smtClean="0">
              <a:solidFill>
                <a:srgbClr val="FFC000"/>
              </a:solidFill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endParaRPr lang="de-AT" sz="2800" dirty="0" smtClean="0">
              <a:solidFill>
                <a:srgbClr val="FFC000"/>
              </a:solidFill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endParaRPr lang="bg-BG" sz="2800" dirty="0" smtClean="0">
              <a:solidFill>
                <a:srgbClr val="FFC000"/>
              </a:solidFill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 македонски език</a:t>
            </a:r>
            <a:endParaRPr lang="de-DE" sz="28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29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427984" y="2348880"/>
          <a:ext cx="3185260" cy="1051560"/>
        </p:xfrm>
        <a:graphic>
          <a:graphicData uri="http://schemas.openxmlformats.org/drawingml/2006/table">
            <a:tbl>
              <a:tblPr/>
              <a:tblGrid>
                <a:gridCol w="592971"/>
                <a:gridCol w="1224136"/>
                <a:gridCol w="136815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j-lt"/>
                          <a:ea typeface="Calibri"/>
                          <a:cs typeface="Times New Roman"/>
                        </a:rPr>
                        <a:t>BG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Речник %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Контекст %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de-AT" sz="2000" b="1">
                          <a:latin typeface="+mj-lt"/>
                          <a:ea typeface="Calibri"/>
                          <a:cs typeface="Times New Roman"/>
                        </a:rPr>
                        <a:t>e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j-lt"/>
                          <a:ea typeface="Calibri"/>
                          <a:cs typeface="Times New Roman"/>
                        </a:rPr>
                        <a:t>58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j-lt"/>
                          <a:ea typeface="Calibri"/>
                          <a:cs typeface="Times New Roman"/>
                        </a:rPr>
                        <a:t>19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‒/</a:t>
                      </a:r>
                      <a:r>
                        <a:rPr lang="de-AT" sz="2000" b="1">
                          <a:latin typeface="+mj-lt"/>
                          <a:ea typeface="Calibri"/>
                          <a:cs typeface="Times New Roman"/>
                        </a:rPr>
                        <a:t>p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 smtClean="0">
                          <a:latin typeface="+mj-lt"/>
                          <a:ea typeface="Calibri"/>
                          <a:cs typeface="Times New Roman"/>
                        </a:rPr>
                        <a:t>42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 smtClean="0">
                          <a:latin typeface="+mj-lt"/>
                          <a:ea typeface="Calibri"/>
                          <a:cs typeface="Times New Roman"/>
                        </a:rPr>
                        <a:t>81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427984" y="4509120"/>
          <a:ext cx="3185260" cy="1051560"/>
        </p:xfrm>
        <a:graphic>
          <a:graphicData uri="http://schemas.openxmlformats.org/drawingml/2006/table">
            <a:tbl>
              <a:tblPr/>
              <a:tblGrid>
                <a:gridCol w="592971"/>
                <a:gridCol w="1224136"/>
                <a:gridCol w="136815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j-lt"/>
                          <a:ea typeface="Calibri"/>
                          <a:cs typeface="Times New Roman"/>
                        </a:rPr>
                        <a:t>MK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Речник %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Контекст 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AT" sz="2000" b="1"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de-AT" sz="2000" b="1">
                          <a:latin typeface="+mj-lt"/>
                          <a:ea typeface="Calibri"/>
                          <a:cs typeface="Times New Roman"/>
                        </a:rPr>
                        <a:t>e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j-lt"/>
                          <a:ea typeface="Calibri"/>
                          <a:cs typeface="Times New Roman"/>
                        </a:rPr>
                        <a:t>56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j-lt"/>
                          <a:ea typeface="Calibri"/>
                          <a:cs typeface="Times New Roman"/>
                        </a:rPr>
                        <a:t>21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‒/</a:t>
                      </a:r>
                      <a:r>
                        <a:rPr lang="de-AT" sz="2000" b="1">
                          <a:latin typeface="+mj-lt"/>
                          <a:ea typeface="Calibri"/>
                          <a:cs typeface="Times New Roman"/>
                        </a:rPr>
                        <a:t>p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 smtClean="0">
                          <a:latin typeface="+mj-lt"/>
                          <a:ea typeface="Calibri"/>
                          <a:cs typeface="Times New Roman"/>
                        </a:rPr>
                        <a:t>44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 smtClean="0">
                          <a:latin typeface="+mj-lt"/>
                          <a:ea typeface="Calibri"/>
                          <a:cs typeface="Times New Roman"/>
                        </a:rPr>
                        <a:t>79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851648" cy="504056"/>
          </a:xfrm>
        </p:spPr>
        <p:txBody>
          <a:bodyPr/>
          <a:lstStyle/>
          <a:p>
            <a:pPr marL="360000" indent="-360000" algn="ctr">
              <a:spcBef>
                <a:spcPts val="600"/>
              </a:spcBef>
            </a:pPr>
            <a:r>
              <a:rPr lang="bg-BG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Съдържание</a:t>
            </a:r>
            <a:endParaRPr lang="de-DE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215064" cy="4752528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600"/>
              </a:spcBef>
              <a:buAutoNum type="romanUcPeriod"/>
            </a:pPr>
            <a:r>
              <a:rPr lang="bg-BG" sz="2800" dirty="0" smtClean="0">
                <a:latin typeface="+mj-lt"/>
              </a:rPr>
              <a:t>Български, македонски и сръбски език</a:t>
            </a:r>
            <a:endParaRPr lang="de-AT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AutoNum type="romanUcPeriod"/>
            </a:pPr>
            <a:r>
              <a:rPr lang="bg-BG" sz="2800" dirty="0" smtClean="0">
                <a:latin typeface="+mj-lt"/>
              </a:rPr>
              <a:t>Турският език и култура и тяхното влияние на Балканите</a:t>
            </a:r>
            <a:endParaRPr lang="de-AT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AutoNum type="romanUcPeriod"/>
            </a:pPr>
            <a:r>
              <a:rPr lang="bg-BG" sz="2800" dirty="0" smtClean="0">
                <a:latin typeface="+mj-lt"/>
              </a:rPr>
              <a:t>Източници и методика на изследването</a:t>
            </a:r>
            <a:endParaRPr lang="de-AT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AutoNum type="romanUcPeriod"/>
            </a:pPr>
            <a:r>
              <a:rPr lang="bg-BG" sz="2800" dirty="0" err="1" smtClean="0">
                <a:latin typeface="+mj-lt"/>
              </a:rPr>
              <a:t>Ориентализмите</a:t>
            </a:r>
            <a:r>
              <a:rPr lang="de-AT" sz="2800" dirty="0" smtClean="0">
                <a:latin typeface="+mj-lt"/>
              </a:rPr>
              <a:t>:</a:t>
            </a:r>
            <a:r>
              <a:rPr lang="bg-BG" sz="2800" dirty="0" smtClean="0">
                <a:latin typeface="+mj-lt"/>
              </a:rPr>
              <a:t> </a:t>
            </a:r>
            <a:endParaRPr lang="de-AT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на </a:t>
            </a:r>
            <a:r>
              <a:rPr lang="bg-BG" sz="2800" dirty="0" err="1" smtClean="0">
                <a:latin typeface="+mj-lt"/>
              </a:rPr>
              <a:t>лексикалносемантично</a:t>
            </a:r>
            <a:r>
              <a:rPr lang="bg-BG" sz="2800" dirty="0" smtClean="0">
                <a:latin typeface="+mj-lt"/>
              </a:rPr>
              <a:t> равнище</a:t>
            </a:r>
            <a:endParaRPr lang="de-AT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на стилистично равнище</a:t>
            </a:r>
            <a:endParaRPr lang="de-AT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от словообразувателна гледна точка</a:t>
            </a:r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3</a:t>
            </a:fld>
            <a:endParaRPr lang="bg-BG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548680"/>
            <a:ext cx="8143056" cy="5904656"/>
          </a:xfrm>
        </p:spPr>
        <p:txBody>
          <a:bodyPr>
            <a:normAutofit/>
          </a:bodyPr>
          <a:lstStyle/>
          <a:p>
            <a:pPr algn="l"/>
            <a:r>
              <a:rPr lang="bg-BG" sz="2800" dirty="0" smtClean="0">
                <a:latin typeface="+mj-lt"/>
              </a:rPr>
              <a:t> </a:t>
            </a:r>
          </a:p>
          <a:p>
            <a:pPr algn="l"/>
            <a:endParaRPr lang="bg-BG" sz="28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</a:t>
            </a:r>
            <a:r>
              <a:rPr lang="bg-BG" sz="2800" dirty="0" err="1" smtClean="0">
                <a:latin typeface="+mj-lt"/>
              </a:rPr>
              <a:t>Ориентализми</a:t>
            </a:r>
            <a:r>
              <a:rPr lang="bg-BG" sz="2800" dirty="0" smtClean="0">
                <a:latin typeface="+mj-lt"/>
              </a:rPr>
              <a:t> 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без</a:t>
            </a:r>
            <a:r>
              <a:rPr lang="bg-BG" sz="2800" dirty="0" smtClean="0">
                <a:latin typeface="+mj-lt"/>
              </a:rPr>
              <a:t> синонимни съответствия</a:t>
            </a:r>
          </a:p>
          <a:p>
            <a:pPr algn="l"/>
            <a:endParaRPr lang="bg-BG" sz="3200" dirty="0" smtClean="0">
              <a:latin typeface="+mj-lt"/>
            </a:endParaRPr>
          </a:p>
          <a:p>
            <a:pPr algn="l"/>
            <a:endParaRPr lang="bg-BG" sz="2800" dirty="0" smtClean="0">
              <a:latin typeface="+mj-lt"/>
            </a:endParaRPr>
          </a:p>
          <a:p>
            <a:pPr algn="l"/>
            <a:endParaRPr lang="bg-BG" sz="3200" dirty="0" smtClean="0">
              <a:latin typeface="+mj-lt"/>
            </a:endParaRPr>
          </a:p>
          <a:p>
            <a:pPr algn="l"/>
            <a:endParaRPr lang="bg-BG" sz="2800" dirty="0" smtClean="0">
              <a:latin typeface="+mj-lt"/>
            </a:endParaRPr>
          </a:p>
          <a:p>
            <a:pPr algn="l"/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30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39752" y="2924944"/>
          <a:ext cx="4248472" cy="1402080"/>
        </p:xfrm>
        <a:graphic>
          <a:graphicData uri="http://schemas.openxmlformats.org/drawingml/2006/table">
            <a:tbl>
              <a:tblPr/>
              <a:tblGrid>
                <a:gridCol w="2160240"/>
                <a:gridCol w="720080"/>
                <a:gridCol w="720080"/>
                <a:gridCol w="648072"/>
              </a:tblGrid>
              <a:tr h="213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SR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BG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MK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Ориентализми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bg-BG" sz="2000">
                          <a:latin typeface="+mj-lt"/>
                          <a:ea typeface="Calibri"/>
                          <a:cs typeface="Times New Roman"/>
                        </a:rPr>
                        <a:t>65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+mj-lt"/>
                          <a:ea typeface="Calibri"/>
                          <a:cs typeface="Times New Roman"/>
                        </a:rPr>
                        <a:t>406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+mj-lt"/>
                          <a:ea typeface="Calibri"/>
                          <a:cs typeface="Times New Roman"/>
                        </a:rPr>
                        <a:t>465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Без синоними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+mj-lt"/>
                          <a:ea typeface="Calibri"/>
                          <a:cs typeface="Times New Roman"/>
                        </a:rPr>
                        <a:t>278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+mj-lt"/>
                          <a:ea typeface="Calibri"/>
                          <a:cs typeface="Times New Roman"/>
                        </a:rPr>
                        <a:t>245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+mj-lt"/>
                          <a:ea typeface="Calibri"/>
                          <a:cs typeface="Times New Roman"/>
                        </a:rPr>
                        <a:t>205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49,2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60</a:t>
                      </a:r>
                      <a:r>
                        <a:rPr lang="de-AT" sz="2000" b="1">
                          <a:latin typeface="+mj-lt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bg-BG" sz="2000" b="1"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+mj-lt"/>
                          <a:ea typeface="Calibri"/>
                          <a:cs typeface="Times New Roman"/>
                        </a:rPr>
                        <a:t>50,6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548680"/>
            <a:ext cx="8143056" cy="5904656"/>
          </a:xfrm>
        </p:spPr>
        <p:txBody>
          <a:bodyPr>
            <a:normAutofit/>
          </a:bodyPr>
          <a:lstStyle/>
          <a:p>
            <a:pPr algn="l"/>
            <a:endParaRPr lang="bg-BG" sz="2800" dirty="0" smtClean="0">
              <a:latin typeface="+mj-lt"/>
            </a:endParaRPr>
          </a:p>
          <a:p>
            <a:pPr algn="l"/>
            <a:endParaRPr lang="bg-BG" sz="28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</a:t>
            </a:r>
            <a:r>
              <a:rPr lang="bg-BG" sz="2800" dirty="0" err="1" smtClean="0">
                <a:latin typeface="+mj-lt"/>
              </a:rPr>
              <a:t>Ориентализми</a:t>
            </a:r>
            <a:r>
              <a:rPr lang="bg-BG" sz="2800" dirty="0" smtClean="0">
                <a:latin typeface="+mj-lt"/>
              </a:rPr>
              <a:t> 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със</a:t>
            </a:r>
            <a:r>
              <a:rPr lang="bg-BG" sz="2800" dirty="0" smtClean="0">
                <a:latin typeface="+mj-lt"/>
              </a:rPr>
              <a:t> синонимни съответствия</a:t>
            </a:r>
            <a:endParaRPr lang="bg-BG" sz="3200" dirty="0" smtClean="0">
              <a:latin typeface="+mj-lt"/>
            </a:endParaRPr>
          </a:p>
          <a:p>
            <a:pPr algn="l"/>
            <a:endParaRPr lang="bg-BG" sz="2800" dirty="0" smtClean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31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536" y="3140968"/>
          <a:ext cx="8352936" cy="2103120"/>
        </p:xfrm>
        <a:graphic>
          <a:graphicData uri="http://schemas.openxmlformats.org/drawingml/2006/table">
            <a:tbl>
              <a:tblPr/>
              <a:tblGrid>
                <a:gridCol w="696078"/>
                <a:gridCol w="696078"/>
                <a:gridCol w="696078"/>
                <a:gridCol w="696078"/>
                <a:gridCol w="696078"/>
                <a:gridCol w="696078"/>
                <a:gridCol w="696078"/>
                <a:gridCol w="696078"/>
                <a:gridCol w="696078"/>
                <a:gridCol w="696078"/>
                <a:gridCol w="696078"/>
                <a:gridCol w="696078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dirty="0">
                          <a:latin typeface="+mj-lt"/>
                          <a:ea typeface="Times New Roman"/>
                          <a:cs typeface="Times New Roman"/>
                        </a:rPr>
                        <a:t>SR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>
                          <a:latin typeface="+mj-lt"/>
                          <a:ea typeface="Times New Roman"/>
                          <a:cs typeface="Times New Roman"/>
                        </a:rPr>
                        <a:t>BG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>
                          <a:latin typeface="+mj-lt"/>
                          <a:ea typeface="Times New Roman"/>
                          <a:cs typeface="Times New Roman"/>
                        </a:rPr>
                        <a:t>MK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287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50,8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161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39,7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200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49,4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+mj-lt"/>
                          <a:ea typeface="Times New Roman"/>
                          <a:cs typeface="Times New Roman"/>
                        </a:rPr>
                        <a:t>Неутр</a:t>
                      </a:r>
                      <a:r>
                        <a:rPr lang="ru-RU" sz="2000" b="1" dirty="0" smtClean="0">
                          <a:latin typeface="+mj-lt"/>
                          <a:ea typeface="Times New Roman"/>
                          <a:cs typeface="Times New Roman"/>
                        </a:rPr>
                        <a:t>.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Стилист</a:t>
                      </a:r>
                      <a:r>
                        <a:rPr lang="ru-RU" sz="2000" b="1" dirty="0" smtClean="0">
                          <a:latin typeface="+mj-lt"/>
                          <a:ea typeface="Times New Roman"/>
                          <a:cs typeface="Times New Roman"/>
                        </a:rPr>
                        <a:t>.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+mj-lt"/>
                          <a:ea typeface="Times New Roman"/>
                          <a:cs typeface="Times New Roman"/>
                        </a:rPr>
                        <a:t>Неутр</a:t>
                      </a:r>
                      <a:r>
                        <a:rPr lang="ru-RU" sz="2000" b="1" dirty="0" smtClean="0">
                          <a:latin typeface="+mj-lt"/>
                          <a:ea typeface="Times New Roman"/>
                          <a:cs typeface="Times New Roman"/>
                        </a:rPr>
                        <a:t>.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j-lt"/>
                          <a:ea typeface="Times New Roman"/>
                          <a:cs typeface="Times New Roman"/>
                        </a:rPr>
                        <a:t>Стилист.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+mj-lt"/>
                          <a:ea typeface="Times New Roman"/>
                          <a:cs typeface="Times New Roman"/>
                        </a:rPr>
                        <a:t>Неутр</a:t>
                      </a:r>
                      <a:r>
                        <a:rPr lang="ru-RU" sz="2000" b="1" dirty="0" smtClean="0">
                          <a:latin typeface="+mj-lt"/>
                          <a:ea typeface="Times New Roman"/>
                          <a:cs typeface="Times New Roman"/>
                        </a:rPr>
                        <a:t>.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j-lt"/>
                          <a:ea typeface="Times New Roman"/>
                          <a:cs typeface="Times New Roman"/>
                        </a:rPr>
                        <a:t>Стилист.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+mj-lt"/>
                          <a:ea typeface="Times New Roman"/>
                          <a:cs typeface="Times New Roman"/>
                        </a:rPr>
                        <a:t>Брой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93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32,4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194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67,6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44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27,3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117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72,7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73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36,5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  <a:cs typeface="Times New Roman"/>
                        </a:rPr>
                        <a:t>127</a:t>
                      </a:r>
                      <a:endParaRPr lang="de-DE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63,5</a:t>
                      </a:r>
                      <a:endParaRPr lang="de-DE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136904" cy="1008112"/>
          </a:xfrm>
        </p:spPr>
        <p:txBody>
          <a:bodyPr>
            <a:normAutofit/>
          </a:bodyPr>
          <a:lstStyle/>
          <a:p>
            <a:pPr algn="ctr"/>
            <a:r>
              <a:rPr lang="de-AT" sz="3200" dirty="0" smtClean="0">
                <a:solidFill>
                  <a:srgbClr val="FFC000"/>
                </a:solidFill>
              </a:rPr>
              <a:t>IV. </a:t>
            </a:r>
            <a:r>
              <a:rPr lang="bg-BG" sz="3200" dirty="0" err="1" smtClean="0">
                <a:solidFill>
                  <a:srgbClr val="FFC000"/>
                </a:solidFill>
              </a:rPr>
              <a:t>Ориентализмите</a:t>
            </a:r>
            <a:r>
              <a:rPr lang="bg-BG" sz="3200" dirty="0" smtClean="0">
                <a:solidFill>
                  <a:srgbClr val="FFC000"/>
                </a:solidFill>
              </a:rPr>
              <a:t> от словообразувателна гледна точка</a:t>
            </a:r>
            <a:endParaRPr lang="de-DE" sz="3200" dirty="0">
              <a:solidFill>
                <a:srgbClr val="FFC000"/>
              </a:solidFill>
            </a:endParaRPr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988840"/>
            <a:ext cx="8143056" cy="4536504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Цели думи, заети от турски, арабски или персийски или посредством тях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Хибридни думи, състоящи се от домашна основа и суфикс(и) с ориенталски произход</a:t>
            </a:r>
          </a:p>
          <a:p>
            <a:pPr marL="514350" indent="-514350" algn="l">
              <a:buFont typeface="Arial" pitchFamily="34" charset="0"/>
              <a:buChar char="•"/>
            </a:pPr>
            <a:endParaRPr lang="bg-BG" sz="1600" dirty="0" smtClean="0">
              <a:latin typeface="+mj-lt"/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džij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a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)/-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джий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а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)/-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џиј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а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)</a:t>
            </a:r>
          </a:p>
          <a:p>
            <a:pPr marL="514350" indent="-514350" algn="l">
              <a:buFont typeface="+mj-lt"/>
              <a:buAutoNum type="arabicParenR"/>
            </a:pP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lij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a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)/-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лий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а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)/-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лиj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а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)</a:t>
            </a:r>
          </a:p>
          <a:p>
            <a:pPr marL="514350" indent="-514350" algn="l">
              <a:buFont typeface="+mj-lt"/>
              <a:buAutoNum type="arabicParenR"/>
            </a:pP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luk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/-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лък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/-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лак</a:t>
            </a:r>
          </a:p>
          <a:p>
            <a:pPr marL="514350" indent="-514350" algn="l">
              <a:buFont typeface="+mj-lt"/>
              <a:buAutoNum type="arabicParenR"/>
            </a:pP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an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а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)/</a:t>
            </a:r>
            <a:r>
              <a:rPr lang="bg-BG" sz="2800" dirty="0" smtClean="0">
                <a:solidFill>
                  <a:srgbClr val="FFC000"/>
                </a:solidFill>
                <a:latin typeface="Calibri"/>
              </a:rPr>
              <a:t>‒</a:t>
            </a:r>
            <a:r>
              <a:rPr lang="de-AT" sz="2800" dirty="0" smtClean="0">
                <a:solidFill>
                  <a:srgbClr val="FFC000"/>
                </a:solidFill>
                <a:latin typeface="+mj-lt"/>
              </a:rPr>
              <a:t>/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-</a:t>
            </a:r>
            <a:r>
              <a:rPr lang="bg-BG" sz="2800" b="1" dirty="0" err="1" smtClean="0">
                <a:solidFill>
                  <a:srgbClr val="FFC000"/>
                </a:solidFill>
                <a:latin typeface="+mj-lt"/>
              </a:rPr>
              <a:t>ан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+mj-lt"/>
              </a:rPr>
              <a:t>а</a:t>
            </a:r>
            <a:r>
              <a:rPr lang="bg-BG" sz="2800" dirty="0" smtClean="0">
                <a:solidFill>
                  <a:srgbClr val="FFC000"/>
                </a:solidFill>
                <a:latin typeface="+mj-lt"/>
              </a:rPr>
              <a:t>)</a:t>
            </a:r>
            <a:endParaRPr lang="de-DE" sz="28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32</a:t>
            </a:fld>
            <a:endParaRPr lang="bg-BG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548680"/>
            <a:ext cx="8143056" cy="5904656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j-lt"/>
              </a:rPr>
              <a:t>Части на речта</a:t>
            </a:r>
          </a:p>
          <a:p>
            <a:pPr algn="ctr"/>
            <a:endParaRPr lang="de-DE" sz="2800" b="1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33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339752" y="1484784"/>
          <a:ext cx="4392488" cy="4556760"/>
        </p:xfrm>
        <a:graphic>
          <a:graphicData uri="http://schemas.openxmlformats.org/drawingml/2006/table">
            <a:tbl>
              <a:tblPr/>
              <a:tblGrid>
                <a:gridCol w="1996586"/>
                <a:gridCol w="798634"/>
                <a:gridCol w="798634"/>
                <a:gridCol w="798634"/>
              </a:tblGrid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2000" b="0" baseline="0" dirty="0" smtClean="0">
                          <a:solidFill>
                            <a:srgbClr val="FFC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Съществителни</a:t>
                      </a:r>
                      <a:endParaRPr lang="de-DE" sz="2000" b="0" baseline="0" dirty="0">
                        <a:solidFill>
                          <a:srgbClr val="FFC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433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333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372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76,64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82,02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80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2000" b="0" baseline="0" dirty="0" smtClean="0">
                          <a:solidFill>
                            <a:srgbClr val="FFC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Прилагателни</a:t>
                      </a:r>
                      <a:endParaRPr lang="de-DE" sz="2000" b="0" baseline="0" dirty="0">
                        <a:solidFill>
                          <a:srgbClr val="FFC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82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50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61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14,51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12,32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13,12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2000" b="0" baseline="0" dirty="0" smtClean="0">
                          <a:solidFill>
                            <a:srgbClr val="FFC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Глаголи</a:t>
                      </a:r>
                      <a:endParaRPr lang="de-DE" sz="2000" b="0" baseline="0" dirty="0">
                        <a:solidFill>
                          <a:srgbClr val="FFC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31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10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16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5,49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2,46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3,44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2000" b="0" baseline="0" dirty="0" smtClean="0">
                          <a:solidFill>
                            <a:srgbClr val="FFC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Междуметия</a:t>
                      </a:r>
                      <a:endParaRPr lang="de-DE" sz="2000" b="0" baseline="0" dirty="0">
                        <a:solidFill>
                          <a:srgbClr val="FFC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7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1,42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1,72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1,08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2000" b="0" baseline="0" dirty="0" smtClean="0">
                          <a:solidFill>
                            <a:srgbClr val="FFC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Частици</a:t>
                      </a:r>
                      <a:endParaRPr lang="de-DE" sz="2000" b="0" baseline="0" dirty="0">
                        <a:solidFill>
                          <a:srgbClr val="FFC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7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1,24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0,74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1,72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solidFill>
                            <a:srgbClr val="FFC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Наречия</a:t>
                      </a:r>
                      <a:endParaRPr lang="de-DE" sz="2000" b="0" baseline="0" dirty="0">
                        <a:solidFill>
                          <a:srgbClr val="FFC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de-DE" sz="2000" b="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0,</a:t>
                      </a: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71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0,49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0,</a:t>
                      </a:r>
                      <a:r>
                        <a:rPr lang="bg-BG" sz="2000" b="1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de-DE" sz="2000" b="1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лавие 4"/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536504"/>
          </a:xfrm>
        </p:spPr>
        <p:txBody>
          <a:bodyPr>
            <a:normAutofit/>
          </a:bodyPr>
          <a:lstStyle/>
          <a:p>
            <a:pPr marL="360000" indent="-360000" algn="ctr">
              <a:spcBef>
                <a:spcPts val="600"/>
              </a:spcBef>
            </a:pPr>
            <a:endParaRPr lang="bg-BG" sz="3200" b="1" dirty="0" smtClean="0">
              <a:solidFill>
                <a:srgbClr val="FFC000"/>
              </a:solidFill>
              <a:latin typeface="+mj-lt"/>
            </a:endParaRPr>
          </a:p>
          <a:p>
            <a:pPr marL="360000" indent="-360000" algn="ctr">
              <a:spcBef>
                <a:spcPts val="600"/>
              </a:spcBef>
            </a:pPr>
            <a:r>
              <a:rPr lang="de-AT" sz="3200" b="1" dirty="0" smtClean="0">
                <a:solidFill>
                  <a:srgbClr val="FFC000"/>
                </a:solidFill>
                <a:latin typeface="+mj-lt"/>
              </a:rPr>
              <a:t>Vielen Dank für Ihre Aufmerksamkeit!</a:t>
            </a:r>
            <a:endParaRPr lang="bg-BG" sz="3200" b="1" dirty="0" smtClean="0">
              <a:solidFill>
                <a:srgbClr val="FFC000"/>
              </a:solidFill>
              <a:latin typeface="+mj-lt"/>
            </a:endParaRPr>
          </a:p>
          <a:p>
            <a:pPr marL="360000" indent="-360000" algn="ctr">
              <a:spcBef>
                <a:spcPts val="600"/>
              </a:spcBef>
            </a:pPr>
            <a:endParaRPr lang="de-AT" sz="3200" b="1" dirty="0" smtClean="0">
              <a:latin typeface="+mj-lt"/>
            </a:endParaRPr>
          </a:p>
          <a:p>
            <a:pPr marL="360000" indent="-360000" algn="ctr">
              <a:spcBef>
                <a:spcPts val="600"/>
              </a:spcBef>
            </a:pPr>
            <a:r>
              <a:rPr lang="bg-BG" sz="3200" b="1" dirty="0" smtClean="0">
                <a:latin typeface="+mj-lt"/>
              </a:rPr>
              <a:t>Благодаря за вниманието</a:t>
            </a:r>
            <a:r>
              <a:rPr lang="sr-Cyrl-CS" sz="3200" b="1" dirty="0" smtClean="0">
                <a:latin typeface="+mj-lt"/>
              </a:rPr>
              <a:t>!</a:t>
            </a:r>
            <a:endParaRPr lang="de-AT" sz="3200" b="1" dirty="0" smtClean="0">
              <a:latin typeface="+mj-lt"/>
            </a:endParaRPr>
          </a:p>
          <a:p>
            <a:pPr marL="360000" indent="-360000" algn="ctr">
              <a:spcBef>
                <a:spcPts val="600"/>
              </a:spcBef>
            </a:pPr>
            <a:endParaRPr lang="bg-BG" sz="3200" b="1" dirty="0" smtClean="0">
              <a:latin typeface="+mj-lt"/>
            </a:endParaRPr>
          </a:p>
          <a:p>
            <a:pPr marL="360000" indent="-360000" algn="ctr">
              <a:spcBef>
                <a:spcPts val="600"/>
              </a:spcBef>
            </a:pPr>
            <a:r>
              <a:rPr lang="de-AT" sz="3200" b="1" dirty="0" err="1" smtClean="0">
                <a:solidFill>
                  <a:srgbClr val="FFC000"/>
                </a:solidFill>
                <a:latin typeface="+mj-lt"/>
              </a:rPr>
              <a:t>Hvala</a:t>
            </a:r>
            <a:r>
              <a:rPr lang="de-AT" sz="3200" b="1" dirty="0" smtClean="0">
                <a:solidFill>
                  <a:srgbClr val="FFC000"/>
                </a:solidFill>
                <a:latin typeface="+mj-lt"/>
              </a:rPr>
              <a:t> na </a:t>
            </a:r>
            <a:r>
              <a:rPr lang="de-AT" sz="3200" b="1" dirty="0" err="1" smtClean="0">
                <a:solidFill>
                  <a:srgbClr val="FFC000"/>
                </a:solidFill>
                <a:latin typeface="+mj-lt"/>
              </a:rPr>
              <a:t>pa</a:t>
            </a:r>
            <a:r>
              <a:rPr lang="hr-HR" sz="3200" b="1" dirty="0" smtClean="0">
                <a:solidFill>
                  <a:srgbClr val="FFC000"/>
                </a:solidFill>
                <a:latin typeface="+mj-lt"/>
              </a:rPr>
              <a:t>žnji!</a:t>
            </a:r>
            <a:endParaRPr lang="bg-BG" sz="3200" b="1" dirty="0" smtClean="0">
              <a:solidFill>
                <a:srgbClr val="FFC000"/>
              </a:solidFill>
              <a:latin typeface="+mj-lt"/>
            </a:endParaRPr>
          </a:p>
          <a:p>
            <a:pPr marL="360000" indent="-360000" algn="ctr">
              <a:spcBef>
                <a:spcPts val="600"/>
              </a:spcBef>
            </a:pPr>
            <a:endParaRPr lang="hr-HR" sz="3200" b="1" dirty="0" smtClean="0">
              <a:latin typeface="+mj-lt"/>
            </a:endParaRPr>
          </a:p>
          <a:p>
            <a:pPr marL="360000" indent="-360000" algn="ctr">
              <a:spcBef>
                <a:spcPts val="600"/>
              </a:spcBef>
            </a:pPr>
            <a:endParaRPr lang="bg-BG" sz="3200" b="1" dirty="0" smtClean="0">
              <a:solidFill>
                <a:srgbClr val="FFC000"/>
              </a:solidFill>
              <a:latin typeface="+mj-lt"/>
            </a:endParaRPr>
          </a:p>
          <a:p>
            <a:pPr marL="360000" indent="-360000">
              <a:spcBef>
                <a:spcPts val="600"/>
              </a:spcBef>
            </a:pPr>
            <a:endParaRPr lang="de-DE" sz="3200" dirty="0">
              <a:latin typeface="+mj-lt"/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34</a:t>
            </a:fld>
            <a:endParaRPr lang="bg-BG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6904" cy="1080120"/>
          </a:xfrm>
        </p:spPr>
        <p:txBody>
          <a:bodyPr>
            <a:normAutofit/>
          </a:bodyPr>
          <a:lstStyle/>
          <a:p>
            <a:pPr marL="360000" indent="-360000" algn="ctr">
              <a:spcBef>
                <a:spcPts val="600"/>
              </a:spcBef>
            </a:pP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I. </a:t>
            </a:r>
            <a:r>
              <a:rPr lang="bg-BG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Български, македонски и сръбски ‒ прилики и разлики</a:t>
            </a:r>
            <a:endParaRPr lang="de-DE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143056" cy="4536504"/>
          </a:xfrm>
        </p:spPr>
        <p:txBody>
          <a:bodyPr>
            <a:normAutofit/>
          </a:bodyPr>
          <a:lstStyle/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Южнославянски езици</a:t>
            </a:r>
          </a:p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Разлика по отношение на утвърждаването на книжовните норми</a:t>
            </a:r>
          </a:p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Сходства и различия в граматичния строй</a:t>
            </a:r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4</a:t>
            </a:fld>
            <a:endParaRPr lang="bg-BG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6904" cy="1080120"/>
          </a:xfrm>
        </p:spPr>
        <p:txBody>
          <a:bodyPr>
            <a:noAutofit/>
          </a:bodyPr>
          <a:lstStyle/>
          <a:p>
            <a:pPr marL="360000" indent="-360000" algn="ctr">
              <a:spcBef>
                <a:spcPts val="600"/>
              </a:spcBef>
            </a:pPr>
            <a:r>
              <a:rPr lang="en-US" sz="3200" dirty="0" smtClean="0">
                <a:solidFill>
                  <a:srgbClr val="FFC000"/>
                </a:solidFill>
              </a:rPr>
              <a:t>II. </a:t>
            </a:r>
            <a:r>
              <a:rPr lang="bg-BG" sz="3200" dirty="0" smtClean="0">
                <a:solidFill>
                  <a:srgbClr val="FFC000"/>
                </a:solidFill>
              </a:rPr>
              <a:t>Турският език и култура и тяхното влияние на Балканите</a:t>
            </a:r>
            <a:endParaRPr lang="de-DE" sz="3200" dirty="0">
              <a:solidFill>
                <a:srgbClr val="FFC000"/>
              </a:solidFill>
            </a:endParaRPr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143056" cy="4536504"/>
          </a:xfrm>
        </p:spPr>
        <p:txBody>
          <a:bodyPr>
            <a:normAutofit/>
          </a:bodyPr>
          <a:lstStyle/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Съвместно съжителство</a:t>
            </a:r>
          </a:p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Билингвизъм</a:t>
            </a:r>
          </a:p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Официален държавен език</a:t>
            </a:r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5</a:t>
            </a:fld>
            <a:endParaRPr lang="bg-BG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6904" cy="648072"/>
          </a:xfrm>
        </p:spPr>
        <p:txBody>
          <a:bodyPr>
            <a:normAutofit/>
          </a:bodyPr>
          <a:lstStyle/>
          <a:p>
            <a:pPr marL="360000" indent="-360000" algn="ctr">
              <a:spcBef>
                <a:spcPts val="600"/>
              </a:spcBef>
            </a:pPr>
            <a:r>
              <a:rPr lang="en-US" sz="3200" dirty="0" smtClean="0">
                <a:solidFill>
                  <a:srgbClr val="FFC000"/>
                </a:solidFill>
              </a:rPr>
              <a:t>III. </a:t>
            </a:r>
            <a:r>
              <a:rPr lang="bg-BG" sz="3200" dirty="0" smtClean="0">
                <a:solidFill>
                  <a:srgbClr val="FFC000"/>
                </a:solidFill>
              </a:rPr>
              <a:t>Източници и методика на изследването</a:t>
            </a:r>
            <a:endParaRPr lang="de-DE" sz="3200" dirty="0">
              <a:solidFill>
                <a:srgbClr val="FFC000"/>
              </a:solidFill>
            </a:endParaRPr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143056" cy="4536504"/>
          </a:xfrm>
        </p:spPr>
        <p:txBody>
          <a:bodyPr>
            <a:normAutofit/>
          </a:bodyPr>
          <a:lstStyle/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Сканиране</a:t>
            </a:r>
          </a:p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Сегментация и съпоставяне</a:t>
            </a:r>
          </a:p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de-DE" sz="2800" dirty="0" err="1" smtClean="0">
                <a:latin typeface="+mj-lt"/>
              </a:rPr>
              <a:t>Andri</a:t>
            </a:r>
            <a:r>
              <a:rPr lang="bg-BG" sz="2800" dirty="0" smtClean="0">
                <a:latin typeface="+mj-lt"/>
              </a:rPr>
              <a:t>ć-</a:t>
            </a:r>
            <a:r>
              <a:rPr lang="de-DE" sz="2800" dirty="0" smtClean="0">
                <a:latin typeface="+mj-lt"/>
              </a:rPr>
              <a:t>Korpus</a:t>
            </a:r>
            <a:r>
              <a:rPr lang="bg-BG" sz="2800" dirty="0" smtClean="0">
                <a:latin typeface="+mj-lt"/>
              </a:rPr>
              <a:t>: 1942‒1945 </a:t>
            </a:r>
          </a:p>
          <a:p>
            <a:pPr marL="360000" indent="-360000" algn="l">
              <a:spcBef>
                <a:spcPts val="600"/>
              </a:spcBef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smtClean="0">
                <a:latin typeface="+mj-lt"/>
              </a:rPr>
              <a:t>Представяне в </a:t>
            </a:r>
            <a:r>
              <a:rPr lang="bg-BG" sz="2800" dirty="0" smtClean="0">
                <a:latin typeface="+mj-lt"/>
              </a:rPr>
              <a:t>табличен  вид</a:t>
            </a:r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6</a:t>
            </a:fld>
            <a:endParaRPr lang="bg-BG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6904" cy="108012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143056" cy="4536504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7</a:t>
            </a:fld>
            <a:endParaRPr lang="bg-BG" sz="1400" dirty="0">
              <a:latin typeface="+mj-lt"/>
            </a:endParaRPr>
          </a:p>
        </p:txBody>
      </p:sp>
      <p:pic>
        <p:nvPicPr>
          <p:cNvPr id="8" name="Картина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13690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052736"/>
            <a:ext cx="7854696" cy="5256584"/>
          </a:xfrm>
        </p:spPr>
        <p:txBody>
          <a:bodyPr/>
          <a:lstStyle/>
          <a:p>
            <a:pPr algn="l"/>
            <a:endParaRPr lang="bg-BG" dirty="0" smtClean="0"/>
          </a:p>
          <a:p>
            <a:pPr algn="l"/>
            <a:endParaRPr lang="bg-BG" dirty="0" smtClean="0"/>
          </a:p>
          <a:p>
            <a:pPr algn="l"/>
            <a:endParaRPr lang="bg-BG" dirty="0" smtClean="0"/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Различна терминология по отношение на </a:t>
            </a:r>
            <a:r>
              <a:rPr lang="bg-BG" sz="2800" dirty="0" smtClean="0">
                <a:latin typeface="+mj-lt"/>
              </a:rPr>
              <a:t>ориенталските </a:t>
            </a:r>
            <a:r>
              <a:rPr lang="bg-BG" sz="2800" dirty="0" smtClean="0">
                <a:latin typeface="+mj-lt"/>
              </a:rPr>
              <a:t>заемки</a:t>
            </a:r>
            <a:endParaRPr lang="bg-BG" sz="2800" dirty="0" smtClean="0">
              <a:latin typeface="+mj-lt"/>
            </a:endParaRPr>
          </a:p>
          <a:p>
            <a:pPr marL="360000" indent="-457200" algn="l">
              <a:spcBef>
                <a:spcPts val="600"/>
              </a:spcBef>
              <a:buFont typeface="Arial" pitchFamily="34" charset="0"/>
              <a:buChar char="•"/>
            </a:pPr>
            <a:endParaRPr lang="bg-BG" sz="2800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smtClean="0">
                <a:latin typeface="+mj-lt"/>
              </a:rPr>
              <a:t> </a:t>
            </a:r>
            <a:r>
              <a:rPr lang="bg-BG" sz="2800" dirty="0" err="1" smtClean="0">
                <a:solidFill>
                  <a:srgbClr val="FFC000"/>
                </a:solidFill>
                <a:latin typeface="+mj-lt"/>
              </a:rPr>
              <a:t>Ориентализми</a:t>
            </a:r>
            <a:r>
              <a:rPr lang="bg-BG" sz="2800" dirty="0" smtClean="0">
                <a:latin typeface="+mj-lt"/>
              </a:rPr>
              <a:t> ‒ думи, заети от турски, арабски и персийски език или посредством тях</a:t>
            </a:r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539551" y="620687"/>
            <a:ext cx="8169847" cy="1152129"/>
          </a:xfrm>
        </p:spPr>
        <p:txBody>
          <a:bodyPr>
            <a:normAutofit/>
          </a:bodyPr>
          <a:lstStyle/>
          <a:p>
            <a:pPr algn="ctr"/>
            <a:r>
              <a:rPr lang="de-AT" sz="3200" dirty="0" smtClean="0">
                <a:solidFill>
                  <a:srgbClr val="FFC000"/>
                </a:solidFill>
              </a:rPr>
              <a:t>IV. </a:t>
            </a:r>
            <a:r>
              <a:rPr lang="bg-BG" sz="3200" dirty="0" err="1" smtClean="0">
                <a:solidFill>
                  <a:srgbClr val="FFC000"/>
                </a:solidFill>
              </a:rPr>
              <a:t>Ориентализмите</a:t>
            </a:r>
            <a:r>
              <a:rPr lang="bg-BG" sz="3200" dirty="0" smtClean="0">
                <a:solidFill>
                  <a:srgbClr val="FFC000"/>
                </a:solidFill>
              </a:rPr>
              <a:t> на </a:t>
            </a:r>
            <a:r>
              <a:rPr lang="bg-BG" sz="3200" dirty="0" err="1" smtClean="0">
                <a:solidFill>
                  <a:srgbClr val="FFC000"/>
                </a:solidFill>
              </a:rPr>
              <a:t>лексикалносемантично</a:t>
            </a:r>
            <a:r>
              <a:rPr lang="bg-BG" sz="3200" dirty="0" smtClean="0">
                <a:solidFill>
                  <a:srgbClr val="FFC000"/>
                </a:solidFill>
              </a:rPr>
              <a:t> равнище</a:t>
            </a:r>
            <a:endParaRPr lang="de-DE" sz="3200" dirty="0"/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533400" y="1916831"/>
            <a:ext cx="8176024" cy="4464497"/>
          </a:xfrm>
        </p:spPr>
        <p:txBody>
          <a:bodyPr/>
          <a:lstStyle/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endParaRPr lang="bg-BG" dirty="0" smtClean="0">
              <a:latin typeface="+mj-lt"/>
            </a:endParaRPr>
          </a:p>
          <a:p>
            <a:pPr marL="360000" indent="-360000" algn="l">
              <a:spcBef>
                <a:spcPts val="600"/>
              </a:spcBef>
              <a:buFont typeface="Arial" pitchFamily="34" charset="0"/>
              <a:buChar char="•"/>
            </a:pPr>
            <a:r>
              <a:rPr lang="bg-BG" sz="2800" dirty="0" err="1" smtClean="0">
                <a:latin typeface="+mj-lt"/>
              </a:rPr>
              <a:t>Ориентализми</a:t>
            </a:r>
            <a:r>
              <a:rPr lang="bg-BG" sz="2800" dirty="0" smtClean="0">
                <a:latin typeface="+mj-lt"/>
              </a:rPr>
              <a:t> в романа </a:t>
            </a:r>
            <a:r>
              <a:rPr lang="bg-BG" sz="2800" cap="small" dirty="0" smtClean="0">
                <a:latin typeface="+mj-lt"/>
              </a:rPr>
              <a:t>Мостът на Дрина  </a:t>
            </a:r>
            <a:r>
              <a:rPr lang="bg-BG" sz="2800" dirty="0" smtClean="0">
                <a:latin typeface="+mj-lt"/>
              </a:rPr>
              <a:t>на български, македонски и сръбски език</a:t>
            </a:r>
            <a:endParaRPr lang="de-DE" sz="2800" dirty="0">
              <a:latin typeface="+mj-lt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7956376" y="6237312"/>
            <a:ext cx="765085" cy="437549"/>
          </a:xfrm>
        </p:spPr>
        <p:txBody>
          <a:bodyPr/>
          <a:lstStyle/>
          <a:p>
            <a:fld id="{6BF4BC6A-F2F2-4189-84A7-90C3E52F200B}" type="slidenum">
              <a:rPr lang="bg-BG" sz="1400" smtClean="0">
                <a:latin typeface="+mj-lt"/>
              </a:rPr>
              <a:pPr/>
              <a:t>9</a:t>
            </a:fld>
            <a:endParaRPr lang="bg-BG" sz="14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267744" y="3717032"/>
          <a:ext cx="4536504" cy="1402080"/>
        </p:xfrm>
        <a:graphic>
          <a:graphicData uri="http://schemas.openxmlformats.org/drawingml/2006/table">
            <a:tbl>
              <a:tblPr/>
              <a:tblGrid>
                <a:gridCol w="1440160"/>
                <a:gridCol w="1008112"/>
                <a:gridCol w="1008112"/>
                <a:gridCol w="1080120"/>
              </a:tblGrid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Език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SR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BG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MK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2000" b="1" baseline="0">
                          <a:latin typeface="Calibri" pitchFamily="34" charset="0"/>
                          <a:ea typeface="Calibri"/>
                          <a:cs typeface="Times New Roman"/>
                        </a:rPr>
                        <a:t>Брой думи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115.131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115.</a:t>
                      </a:r>
                      <a:r>
                        <a:rPr lang="de-AT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47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121.704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Употреби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3.000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2.1</a:t>
                      </a:r>
                      <a:r>
                        <a:rPr lang="de-AT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aseline="0">
                          <a:latin typeface="Calibri" pitchFamily="34" charset="0"/>
                          <a:ea typeface="Calibri"/>
                          <a:cs typeface="Times New Roman"/>
                        </a:rPr>
                        <a:t>2.714</a:t>
                      </a:r>
                      <a:endParaRPr lang="de-DE" sz="2000" baseline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%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2,6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1,9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2,</a:t>
                      </a:r>
                      <a:r>
                        <a:rPr lang="en-US" sz="2000" b="1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de-DE" sz="2000" baseline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1438</Words>
  <Application>Microsoft Office PowerPoint</Application>
  <PresentationFormat>Презентация на цял екран (4:3)</PresentationFormat>
  <Paragraphs>654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34</vt:i4>
      </vt:variant>
    </vt:vector>
  </HeadingPairs>
  <TitlesOfParts>
    <vt:vector size="35" baseType="lpstr">
      <vt:lpstr>Поток</vt:lpstr>
      <vt:lpstr>Petya Rogić</vt:lpstr>
      <vt:lpstr>Петя Рогич</vt:lpstr>
      <vt:lpstr>Съдържание</vt:lpstr>
      <vt:lpstr>I. Български, македонски и сръбски ‒ прилики и разлики</vt:lpstr>
      <vt:lpstr>II. Турският език и култура и тяхното влияние на Балканите</vt:lpstr>
      <vt:lpstr>III. Източници и методика на изследването</vt:lpstr>
      <vt:lpstr>Слайд 7</vt:lpstr>
      <vt:lpstr>Слайд 8</vt:lpstr>
      <vt:lpstr>IV. Ориентализмите на лексикалносемантично равнище</vt:lpstr>
      <vt:lpstr>15 тематични групи: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IV. Ориентализмите на стилистично равнище</vt:lpstr>
      <vt:lpstr>Слайд 28</vt:lpstr>
      <vt:lpstr>Слайд 29</vt:lpstr>
      <vt:lpstr>Слайд 30</vt:lpstr>
      <vt:lpstr>Слайд 31</vt:lpstr>
      <vt:lpstr>IV. Ориентализмите от словообразувателна гледна точка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jgdjyfygjgnhyh</dc:title>
  <dc:creator>Petja</dc:creator>
  <cp:lastModifiedBy>Petja</cp:lastModifiedBy>
  <cp:revision>186</cp:revision>
  <dcterms:created xsi:type="dcterms:W3CDTF">2014-08-11T10:18:36Z</dcterms:created>
  <dcterms:modified xsi:type="dcterms:W3CDTF">2014-09-23T09:07:36Z</dcterms:modified>
</cp:coreProperties>
</file>