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0"/>
  </p:notesMasterIdLst>
  <p:sldIdLst>
    <p:sldId id="258" r:id="rId2"/>
    <p:sldId id="267" r:id="rId3"/>
    <p:sldId id="256" r:id="rId4"/>
    <p:sldId id="266" r:id="rId5"/>
    <p:sldId id="261" r:id="rId6"/>
    <p:sldId id="268" r:id="rId7"/>
    <p:sldId id="260" r:id="rId8"/>
    <p:sldId id="269" r:id="rId9"/>
    <p:sldId id="262" r:id="rId10"/>
    <p:sldId id="270" r:id="rId11"/>
    <p:sldId id="265" r:id="rId12"/>
    <p:sldId id="259" r:id="rId13"/>
    <p:sldId id="271" r:id="rId14"/>
    <p:sldId id="263" r:id="rId15"/>
    <p:sldId id="264" r:id="rId16"/>
    <p:sldId id="273" r:id="rId17"/>
    <p:sldId id="272" r:id="rId18"/>
    <p:sldId id="274" r:id="rId19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Tabelle6!$B$9:$B$17</c:f>
              <c:strCache>
                <c:ptCount val="9"/>
                <c:pt idx="0">
                  <c:v>Substantiv</c:v>
                </c:pt>
                <c:pt idx="1">
                  <c:v>Verb</c:v>
                </c:pt>
                <c:pt idx="2">
                  <c:v>Adjektiv</c:v>
                </c:pt>
                <c:pt idx="3">
                  <c:v>zweiteilige Begriffe</c:v>
                </c:pt>
                <c:pt idx="4">
                  <c:v>Präfix</c:v>
                </c:pt>
                <c:pt idx="5">
                  <c:v>Adverb</c:v>
                </c:pt>
                <c:pt idx="6">
                  <c:v>Interjektion</c:v>
                </c:pt>
                <c:pt idx="7">
                  <c:v>Suffix</c:v>
                </c:pt>
                <c:pt idx="8">
                  <c:v>Redewendung</c:v>
                </c:pt>
              </c:strCache>
            </c:strRef>
          </c:cat>
          <c:val>
            <c:numRef>
              <c:f>Tabelle6!$C$9:$C$17</c:f>
              <c:numCache>
                <c:formatCode>General</c:formatCode>
                <c:ptCount val="9"/>
                <c:pt idx="0">
                  <c:v>2419</c:v>
                </c:pt>
                <c:pt idx="1">
                  <c:v>179</c:v>
                </c:pt>
                <c:pt idx="2">
                  <c:v>79</c:v>
                </c:pt>
                <c:pt idx="3">
                  <c:v>24</c:v>
                </c:pt>
                <c:pt idx="4">
                  <c:v>6</c:v>
                </c:pt>
                <c:pt idx="5">
                  <c:v>4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275248"/>
        <c:axId val="166334056"/>
      </c:barChart>
      <c:catAx>
        <c:axId val="8275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66334056"/>
        <c:crosses val="autoZero"/>
        <c:auto val="1"/>
        <c:lblAlgn val="ctr"/>
        <c:lblOffset val="100"/>
        <c:noMultiLvlLbl val="0"/>
      </c:catAx>
      <c:valAx>
        <c:axId val="166334056"/>
        <c:scaling>
          <c:orientation val="minMax"/>
          <c:max val="2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8275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Tabelle6!$F$9:$F$25</c:f>
              <c:strCache>
                <c:ptCount val="17"/>
                <c:pt idx="0">
                  <c:v>Naturwissenschaften</c:v>
                </c:pt>
                <c:pt idx="1">
                  <c:v>Politik &amp;  Recht</c:v>
                </c:pt>
                <c:pt idx="2">
                  <c:v>Technik</c:v>
                </c:pt>
                <c:pt idx="3">
                  <c:v>Militär</c:v>
                </c:pt>
                <c:pt idx="4">
                  <c:v>Textil &amp; Äußeres</c:v>
                </c:pt>
                <c:pt idx="5">
                  <c:v>Kunst &amp; Kultur</c:v>
                </c:pt>
                <c:pt idx="6">
                  <c:v>Sonst. </c:v>
                </c:pt>
                <c:pt idx="7">
                  <c:v>Seewesen</c:v>
                </c:pt>
                <c:pt idx="8">
                  <c:v>Handel &amp; Wirtschaft</c:v>
                </c:pt>
                <c:pt idx="9">
                  <c:v>Gastronomie</c:v>
                </c:pt>
                <c:pt idx="10">
                  <c:v>Charakter</c:v>
                </c:pt>
                <c:pt idx="11">
                  <c:v>Medizin</c:v>
                </c:pt>
                <c:pt idx="12">
                  <c:v>Religion</c:v>
                </c:pt>
                <c:pt idx="13">
                  <c:v>Haushalt</c:v>
                </c:pt>
                <c:pt idx="14">
                  <c:v>Landwirtschaft</c:v>
                </c:pt>
                <c:pt idx="15">
                  <c:v>Maße &amp; Gewichte</c:v>
                </c:pt>
                <c:pt idx="16">
                  <c:v>Sport &amp; Freizeit</c:v>
                </c:pt>
              </c:strCache>
            </c:strRef>
          </c:cat>
          <c:val>
            <c:numRef>
              <c:f>Tabelle6!$G$9:$G$25</c:f>
              <c:numCache>
                <c:formatCode>General</c:formatCode>
                <c:ptCount val="17"/>
                <c:pt idx="0">
                  <c:v>519</c:v>
                </c:pt>
                <c:pt idx="1">
                  <c:v>330</c:v>
                </c:pt>
                <c:pt idx="2">
                  <c:v>311</c:v>
                </c:pt>
                <c:pt idx="3">
                  <c:v>242</c:v>
                </c:pt>
                <c:pt idx="4">
                  <c:v>201</c:v>
                </c:pt>
                <c:pt idx="5">
                  <c:v>181</c:v>
                </c:pt>
                <c:pt idx="6">
                  <c:v>176</c:v>
                </c:pt>
                <c:pt idx="7">
                  <c:v>170</c:v>
                </c:pt>
                <c:pt idx="8">
                  <c:v>112</c:v>
                </c:pt>
                <c:pt idx="9">
                  <c:v>95</c:v>
                </c:pt>
                <c:pt idx="10">
                  <c:v>92</c:v>
                </c:pt>
                <c:pt idx="11">
                  <c:v>87</c:v>
                </c:pt>
                <c:pt idx="12">
                  <c:v>81</c:v>
                </c:pt>
                <c:pt idx="13">
                  <c:v>73</c:v>
                </c:pt>
                <c:pt idx="14">
                  <c:v>57</c:v>
                </c:pt>
                <c:pt idx="15">
                  <c:v>48</c:v>
                </c:pt>
                <c:pt idx="16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869592"/>
        <c:axId val="130728928"/>
      </c:barChart>
      <c:catAx>
        <c:axId val="13086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0728928"/>
        <c:crosses val="autoZero"/>
        <c:auto val="1"/>
        <c:lblAlgn val="ctr"/>
        <c:lblOffset val="100"/>
        <c:noMultiLvlLbl val="0"/>
      </c:catAx>
      <c:valAx>
        <c:axId val="130728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0869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6FF3F-F586-4C99-9E75-46FDA01733AF}" type="datetimeFigureOut">
              <a:rPr lang="de-AT" smtClean="0"/>
              <a:t>28.09.2014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E0E7F-20CB-4333-A557-3812C9A0E36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623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E0E7F-20CB-4333-A557-3812C9A0E36B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91844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E0E7F-20CB-4333-A557-3812C9A0E36B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538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A9B0-2BBB-439A-ABAD-CF5F2ACCD686}" type="datetime1">
              <a:rPr lang="de-AT" smtClean="0"/>
              <a:t>28.09.2014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143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8AF98-A825-4CC8-9C32-3F450CF9FB57}" type="datetime1">
              <a:rPr lang="de-AT" smtClean="0"/>
              <a:t>28.09.2014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622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555BE-3BC1-4B94-96EC-91D27CE13FED}" type="datetime1">
              <a:rPr lang="de-AT" smtClean="0"/>
              <a:t>28.09.2014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665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18FF9-0CAE-4D5F-85B7-6A32E9784A88}" type="datetime1">
              <a:rPr lang="de-AT" smtClean="0"/>
              <a:t>28.09.2014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448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B3D63-A1E5-4B9C-93CE-734C65799078}" type="datetime1">
              <a:rPr lang="de-AT" smtClean="0"/>
              <a:t>28.09.2014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4454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E7A4D-6208-415F-9E28-A5BE2D3747D1}" type="datetime1">
              <a:rPr lang="de-AT" smtClean="0"/>
              <a:t>28.09.2014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668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87C37-A6AD-42C2-A6F6-577B8674FCDA}" type="datetime1">
              <a:rPr lang="de-AT" smtClean="0"/>
              <a:t>28.09.2014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2698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8895E-6126-48FA-8EB7-5FA1AC5C4693}" type="datetime1">
              <a:rPr lang="de-AT" smtClean="0"/>
              <a:t>28.09.2014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536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5DD31-0042-4B51-BA09-8FC992A35990}" type="datetime1">
              <a:rPr lang="de-AT" smtClean="0"/>
              <a:t>28.09.2014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89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81388FF-A779-4B2D-B1E5-C940A222B7C8}" type="datetime1">
              <a:rPr lang="de-AT" smtClean="0"/>
              <a:t>28.09.2014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6487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3B0C-4C02-450A-979A-827A1C8D0EC0}" type="datetime1">
              <a:rPr lang="de-AT" smtClean="0"/>
              <a:t>28.09.2014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108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A16300-35B0-47D1-B8CC-6BDB06F84AA4}" type="datetime1">
              <a:rPr lang="de-AT" smtClean="0"/>
              <a:t>28.09.2014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1D8616E-4B31-4291-819F-DF5371A56303}" type="slidenum">
              <a:rPr lang="de-AT" smtClean="0"/>
              <a:t>‹Nr.›</a:t>
            </a:fld>
            <a:endParaRPr lang="de-A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27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32746" y="1995085"/>
            <a:ext cx="10058400" cy="2190725"/>
          </a:xfrm>
        </p:spPr>
        <p:txBody>
          <a:bodyPr>
            <a:normAutofit fontScale="90000"/>
          </a:bodyPr>
          <a:lstStyle/>
          <a:p>
            <a:r>
              <a:rPr lang="de-AT" sz="4400" dirty="0" smtClean="0"/>
              <a:t>Deutsche Entlehnungen im russischen etymologischen Wörterbuch von Max </a:t>
            </a:r>
            <a:r>
              <a:rPr lang="de-AT" sz="4400" dirty="0" err="1" smtClean="0"/>
              <a:t>Vasmer</a:t>
            </a:r>
            <a:r>
              <a:rPr lang="de-AT" sz="4000" dirty="0" smtClean="0"/>
              <a:t/>
            </a:r>
            <a:br>
              <a:rPr lang="de-AT" sz="4000" dirty="0" smtClean="0"/>
            </a:br>
            <a:r>
              <a:rPr lang="de-AT" sz="4000" dirty="0" smtClean="0"/>
              <a:t/>
            </a:r>
            <a:br>
              <a:rPr lang="de-AT" sz="4000" dirty="0" smtClean="0"/>
            </a:br>
            <a:r>
              <a:rPr lang="de-AT" sz="2800" dirty="0" smtClean="0"/>
              <a:t>Diplomarbeit von</a:t>
            </a:r>
            <a:br>
              <a:rPr lang="de-AT" sz="2800" dirty="0" smtClean="0"/>
            </a:br>
            <a:r>
              <a:rPr lang="de-AT" sz="2800" dirty="0" smtClean="0"/>
              <a:t>Rita ZWANZGER</a:t>
            </a:r>
            <a:br>
              <a:rPr lang="de-AT" sz="2800" dirty="0" smtClean="0"/>
            </a:br>
            <a:r>
              <a:rPr lang="de-AT" sz="2800" dirty="0"/>
              <a:t/>
            </a:r>
            <a:br>
              <a:rPr lang="de-AT" sz="2800" dirty="0"/>
            </a:br>
            <a:r>
              <a:rPr lang="de-DE" sz="2600" dirty="0" smtClean="0"/>
              <a:t>Begutachter</a:t>
            </a:r>
            <a:r>
              <a:rPr lang="de-DE" sz="2600" dirty="0"/>
              <a:t>: O. Univ.-Prof. Mag. Dr. Branko </a:t>
            </a:r>
            <a:r>
              <a:rPr lang="de-DE" sz="2600" dirty="0" err="1"/>
              <a:t>Tošović</a:t>
            </a:r>
            <a:r>
              <a:rPr lang="de-AT" sz="2600" dirty="0"/>
              <a:t/>
            </a:r>
            <a:br>
              <a:rPr lang="de-AT" sz="2600" dirty="0"/>
            </a:br>
            <a:r>
              <a:rPr lang="de-AT" sz="2800" dirty="0" smtClean="0"/>
              <a:t/>
            </a:r>
            <a:br>
              <a:rPr lang="de-AT" sz="2800" dirty="0" smtClean="0"/>
            </a:br>
            <a:endParaRPr lang="de-AT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de-AT" sz="2100" spc="-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Institut </a:t>
            </a:r>
            <a:r>
              <a:rPr lang="de-AT" sz="21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für </a:t>
            </a:r>
            <a:r>
              <a:rPr lang="de-AT" sz="2100" spc="-5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slawistik</a:t>
            </a:r>
            <a:r>
              <a:rPr lang="de-AT" sz="21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 / </a:t>
            </a:r>
            <a:r>
              <a:rPr lang="de-DE" sz="2100" spc="-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Karl-Franzens-Universität Graz, </a:t>
            </a:r>
            <a:r>
              <a:rPr lang="de-AT" sz="2100" spc="-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am </a:t>
            </a:r>
            <a:r>
              <a:rPr lang="de-AT" sz="2100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ea typeface="+mj-ea"/>
                <a:cs typeface="+mj-cs"/>
              </a:rPr>
              <a:t>29.09.2014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0503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274638">
              <a:lnSpc>
                <a:spcPct val="150000"/>
              </a:lnSpc>
              <a:buNone/>
              <a:tabLst>
                <a:tab pos="452438" algn="l"/>
              </a:tabLst>
            </a:pPr>
            <a:r>
              <a:rPr lang="de-DE" dirty="0" smtClean="0"/>
              <a:t>-   </a:t>
            </a:r>
            <a:r>
              <a:rPr lang="de-DE" sz="2300" dirty="0" smtClean="0"/>
              <a:t>Verben (6,5%)</a:t>
            </a:r>
            <a:r>
              <a:rPr lang="de-DE" sz="2300" dirty="0" smtClean="0"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z. B. </a:t>
            </a:r>
            <a:r>
              <a:rPr lang="de-DE" sz="2300" dirty="0" smtClean="0"/>
              <a:t>russ. </a:t>
            </a:r>
            <a:r>
              <a:rPr lang="de-DE" sz="2300" i="1" dirty="0" err="1" smtClean="0"/>
              <a:t>шоки́ровать</a:t>
            </a:r>
            <a:r>
              <a:rPr lang="de-DE" sz="2300" i="1" dirty="0" smtClean="0"/>
              <a:t> - </a:t>
            </a:r>
            <a:r>
              <a:rPr lang="de-DE" sz="2300" dirty="0" smtClean="0"/>
              <a:t>nhd</a:t>
            </a:r>
            <a:r>
              <a:rPr lang="de-DE" sz="2300" dirty="0"/>
              <a:t>. </a:t>
            </a:r>
            <a:r>
              <a:rPr lang="de-DE" sz="2300" i="1" dirty="0"/>
              <a:t>schockieren</a:t>
            </a:r>
            <a:r>
              <a:rPr lang="de-DE" sz="2300" dirty="0"/>
              <a:t> </a:t>
            </a:r>
            <a:r>
              <a:rPr lang="de-DE" sz="2300" dirty="0" smtClean="0"/>
              <a:t> </a:t>
            </a:r>
          </a:p>
          <a:p>
            <a:pPr marL="628650" indent="-274638">
              <a:lnSpc>
                <a:spcPct val="150000"/>
              </a:lnSpc>
              <a:buNone/>
            </a:pPr>
            <a:r>
              <a:rPr lang="de-DE" sz="2300" dirty="0" smtClean="0"/>
              <a:t>-   Adjektive (3%)</a:t>
            </a:r>
            <a:r>
              <a:rPr lang="de-DE" sz="2300" dirty="0" smtClean="0">
                <a:sym typeface="Wingdings" panose="05000000000000000000" pitchFamily="2" charset="2"/>
              </a:rPr>
              <a:t>                                                                                                                                                   </a:t>
            </a:r>
            <a:r>
              <a:rPr lang="de-DE" sz="2300" dirty="0" smtClean="0"/>
              <a:t>z. B. </a:t>
            </a:r>
            <a:r>
              <a:rPr lang="de-DE" sz="2300" dirty="0"/>
              <a:t>russ. </a:t>
            </a:r>
            <a:r>
              <a:rPr lang="de-DE" sz="2300" i="1" dirty="0" err="1"/>
              <a:t>национáльный</a:t>
            </a:r>
            <a:r>
              <a:rPr lang="de-DE" sz="2300" i="1" dirty="0"/>
              <a:t> </a:t>
            </a:r>
            <a:r>
              <a:rPr lang="de-DE" sz="2300" i="1" dirty="0" smtClean="0"/>
              <a:t>- </a:t>
            </a:r>
            <a:r>
              <a:rPr lang="de-DE" sz="2300" dirty="0" smtClean="0"/>
              <a:t>nhd. </a:t>
            </a:r>
            <a:r>
              <a:rPr lang="de-DE" sz="2300" i="1" dirty="0" smtClean="0"/>
              <a:t>national</a:t>
            </a:r>
            <a:r>
              <a:rPr lang="de-DE" sz="2300" dirty="0" smtClean="0"/>
              <a:t> </a:t>
            </a:r>
          </a:p>
          <a:p>
            <a:pPr marL="88900" indent="0">
              <a:lnSpc>
                <a:spcPct val="110000"/>
              </a:lnSpc>
              <a:buNone/>
            </a:pPr>
            <a:endParaRPr lang="de-DE" dirty="0"/>
          </a:p>
          <a:p>
            <a:pPr marL="88900" indent="265113">
              <a:lnSpc>
                <a:spcPct val="110000"/>
              </a:lnSpc>
              <a:buNone/>
            </a:pP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8771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725409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42766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Semantische Analyse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300" dirty="0"/>
              <a:t>N</a:t>
            </a:r>
            <a:r>
              <a:rPr lang="de-AT" sz="2300" dirty="0" smtClean="0"/>
              <a:t>ur knapp zwei Prozent des exzerpierten Wortmaterials wurden von Vasmer selbst einem Bedeutungsfeld zugeordnet:                                                                                                                                                              </a:t>
            </a:r>
            <a:r>
              <a:rPr lang="de-DE" sz="2300" dirty="0" smtClean="0"/>
              <a:t>z. B.  russ</a:t>
            </a:r>
            <a:r>
              <a:rPr lang="de-DE" sz="2300" dirty="0"/>
              <a:t>. </a:t>
            </a:r>
            <a:r>
              <a:rPr lang="de-DE" sz="2300" i="1" dirty="0" err="1"/>
              <a:t>ху́бли</a:t>
            </a:r>
            <a:r>
              <a:rPr lang="de-DE" sz="2300" dirty="0"/>
              <a:t>, </a:t>
            </a:r>
            <a:r>
              <a:rPr lang="de-DE" sz="2300" i="1" dirty="0" err="1"/>
              <a:t>Beschneideholz</a:t>
            </a:r>
            <a:r>
              <a:rPr lang="de-DE" sz="2300" dirty="0"/>
              <a:t>, </a:t>
            </a:r>
            <a:r>
              <a:rPr lang="de-DE" sz="2300" i="1" dirty="0" err="1" smtClean="0"/>
              <a:t>buchdruck</a:t>
            </a:r>
            <a:r>
              <a:rPr lang="de-DE" sz="2300" i="1" dirty="0" smtClean="0"/>
              <a:t>.</a:t>
            </a:r>
            <a:r>
              <a:rPr lang="de-DE" sz="2300" dirty="0" smtClean="0"/>
              <a:t>;                                                                                  	 russ</a:t>
            </a:r>
            <a:r>
              <a:rPr lang="de-DE" sz="2300" dirty="0"/>
              <a:t>. </a:t>
            </a:r>
            <a:r>
              <a:rPr lang="de-DE" sz="2300" i="1" dirty="0" err="1"/>
              <a:t>ста́пель</a:t>
            </a:r>
            <a:r>
              <a:rPr lang="de-DE" sz="2300" dirty="0"/>
              <a:t>, </a:t>
            </a:r>
            <a:r>
              <a:rPr lang="de-DE" sz="2300" i="1" dirty="0"/>
              <a:t>Stapel</a:t>
            </a:r>
            <a:r>
              <a:rPr lang="de-DE" sz="2300" dirty="0"/>
              <a:t>, </a:t>
            </a:r>
            <a:r>
              <a:rPr lang="de-DE" sz="2300" i="1" dirty="0" err="1"/>
              <a:t>seew</a:t>
            </a:r>
            <a:r>
              <a:rPr lang="de-DE" sz="2300" dirty="0" smtClean="0"/>
              <a:t>. </a:t>
            </a:r>
          </a:p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 smtClean="0"/>
              <a:t>Die Einteilung erfolgte in 17 Kategorien.</a:t>
            </a:r>
          </a:p>
          <a:p>
            <a:pPr marL="88900" indent="0">
              <a:lnSpc>
                <a:spcPct val="110000"/>
              </a:lnSpc>
              <a:buNone/>
            </a:pP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26409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u="sng" dirty="0" smtClean="0"/>
              <a:t>Rangordnun</a:t>
            </a:r>
            <a:r>
              <a:rPr lang="de-DE" sz="2300" dirty="0" smtClean="0"/>
              <a:t>g</a:t>
            </a:r>
          </a:p>
          <a:p>
            <a:pPr marL="88900" indent="265113">
              <a:lnSpc>
                <a:spcPct val="150000"/>
              </a:lnSpc>
              <a:buNone/>
            </a:pPr>
            <a:r>
              <a:rPr lang="de-DE" sz="2300" dirty="0" smtClean="0"/>
              <a:t>-   Naturwissenschaft (19%) </a:t>
            </a:r>
            <a:r>
              <a:rPr lang="de-DE" sz="2300" dirty="0" smtClean="0">
                <a:sym typeface="Wingdings" panose="05000000000000000000" pitchFamily="2" charset="2"/>
              </a:rPr>
              <a:t> z. B. </a:t>
            </a:r>
            <a:r>
              <a:rPr lang="de-DE" sz="2400" dirty="0"/>
              <a:t>russ. </a:t>
            </a:r>
            <a:r>
              <a:rPr lang="de-DE" sz="2400" i="1" dirty="0" err="1"/>
              <a:t>форе́ль</a:t>
            </a:r>
            <a:r>
              <a:rPr lang="de-DE" sz="2400" dirty="0"/>
              <a:t>, </a:t>
            </a:r>
            <a:r>
              <a:rPr lang="de-DE" sz="2400" i="1" dirty="0"/>
              <a:t>Forelle</a:t>
            </a:r>
            <a:r>
              <a:rPr lang="de-DE" sz="2400" dirty="0"/>
              <a:t>, aus nhd. </a:t>
            </a:r>
            <a:r>
              <a:rPr lang="de-DE" sz="2400" i="1" dirty="0" smtClean="0"/>
              <a:t>Forelle</a:t>
            </a:r>
          </a:p>
          <a:p>
            <a:pPr marL="88900" indent="265113">
              <a:lnSpc>
                <a:spcPct val="150000"/>
              </a:lnSpc>
              <a:buNone/>
            </a:pPr>
            <a:r>
              <a:rPr lang="de-DE" sz="2300" dirty="0" smtClean="0"/>
              <a:t>-   Politik &amp; Recht (12%) </a:t>
            </a:r>
            <a:r>
              <a:rPr lang="de-DE" sz="2300" dirty="0" smtClean="0">
                <a:sym typeface="Wingdings" panose="05000000000000000000" pitchFamily="2" charset="2"/>
              </a:rPr>
              <a:t> </a:t>
            </a:r>
            <a:r>
              <a:rPr lang="de-DE" sz="2300" dirty="0">
                <a:sym typeface="Wingdings" panose="05000000000000000000" pitchFamily="2" charset="2"/>
              </a:rPr>
              <a:t>z. B. </a:t>
            </a:r>
            <a:r>
              <a:rPr lang="de-DE" sz="2300" dirty="0"/>
              <a:t>russ. </a:t>
            </a:r>
            <a:r>
              <a:rPr lang="de-DE" sz="2300" i="1" dirty="0" err="1"/>
              <a:t>гéрцог</a:t>
            </a:r>
            <a:r>
              <a:rPr lang="de-DE" sz="2300" dirty="0"/>
              <a:t>, </a:t>
            </a:r>
            <a:r>
              <a:rPr lang="de-DE" sz="2300" i="1" dirty="0"/>
              <a:t>Herzog</a:t>
            </a:r>
            <a:r>
              <a:rPr lang="de-DE" sz="2300" dirty="0"/>
              <a:t>, aus nhd. </a:t>
            </a:r>
            <a:r>
              <a:rPr lang="de-DE" sz="2300" i="1" dirty="0"/>
              <a:t>Herzog</a:t>
            </a:r>
            <a:endParaRPr lang="de-DE" sz="2300" dirty="0" smtClean="0"/>
          </a:p>
          <a:p>
            <a:pPr marL="88900" indent="265113">
              <a:lnSpc>
                <a:spcPct val="150000"/>
              </a:lnSpc>
              <a:buNone/>
              <a:tabLst>
                <a:tab pos="628650" algn="l"/>
              </a:tabLst>
            </a:pPr>
            <a:r>
              <a:rPr lang="de-DE" sz="2300" dirty="0" smtClean="0"/>
              <a:t>-   Technik (11,5%) </a:t>
            </a:r>
            <a:r>
              <a:rPr lang="de-DE" sz="2300" dirty="0" smtClean="0">
                <a:sym typeface="Wingdings" panose="05000000000000000000" pitchFamily="2" charset="2"/>
              </a:rPr>
              <a:t> </a:t>
            </a:r>
            <a:r>
              <a:rPr lang="de-DE" sz="2300" dirty="0">
                <a:sym typeface="Wingdings" panose="05000000000000000000" pitchFamily="2" charset="2"/>
              </a:rPr>
              <a:t>z. B. </a:t>
            </a:r>
            <a:r>
              <a:rPr lang="de-DE" sz="2300" dirty="0"/>
              <a:t>russ. </a:t>
            </a:r>
            <a:r>
              <a:rPr lang="de-DE" sz="2300" i="1" dirty="0" err="1"/>
              <a:t>абзáц</a:t>
            </a:r>
            <a:r>
              <a:rPr lang="de-DE" sz="2300" dirty="0"/>
              <a:t>, </a:t>
            </a:r>
            <a:r>
              <a:rPr lang="de-DE" sz="2300" i="1" dirty="0"/>
              <a:t>Absatz (im Druck)</a:t>
            </a:r>
            <a:r>
              <a:rPr lang="de-DE" sz="2300" dirty="0"/>
              <a:t>, aus nhd. </a:t>
            </a:r>
            <a:r>
              <a:rPr lang="de-DE" sz="2300" i="1" dirty="0" smtClean="0"/>
              <a:t>Absatz</a:t>
            </a:r>
          </a:p>
          <a:p>
            <a:pPr marL="88900" indent="265113">
              <a:lnSpc>
                <a:spcPct val="150000"/>
              </a:lnSpc>
              <a:buNone/>
              <a:tabLst>
                <a:tab pos="628650" algn="l"/>
              </a:tabLst>
            </a:pPr>
            <a:r>
              <a:rPr lang="de-DE" sz="2300" dirty="0" smtClean="0"/>
              <a:t>etc.</a:t>
            </a:r>
          </a:p>
          <a:p>
            <a:pPr marL="431800" indent="-342900">
              <a:lnSpc>
                <a:spcPct val="110000"/>
              </a:lnSpc>
              <a:buFont typeface="Wingdings" panose="05000000000000000000" pitchFamily="2" charset="2"/>
              <a:buChar char="§"/>
            </a:pP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2260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714881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72923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/>
              <a:t>Resümee</a:t>
            </a:r>
            <a:endParaRPr lang="de-AT" sz="4000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 smtClean="0"/>
              <a:t>Das </a:t>
            </a:r>
            <a:r>
              <a:rPr lang="de-DE" sz="2300" dirty="0"/>
              <a:t>Ergebnis dieser Arbeit bestätigt </a:t>
            </a:r>
            <a:r>
              <a:rPr lang="de-DE" sz="2300" dirty="0" err="1"/>
              <a:t>g</a:t>
            </a:r>
            <a:r>
              <a:rPr lang="de-DE" sz="2300" dirty="0" err="1" smtClean="0"/>
              <a:t>roßteils</a:t>
            </a:r>
            <a:r>
              <a:rPr lang="de-DE" sz="2300" dirty="0" smtClean="0"/>
              <a:t> die vorangegangenen Theorien</a:t>
            </a:r>
            <a:r>
              <a:rPr lang="de-DE" sz="2300" dirty="0"/>
              <a:t>. </a:t>
            </a:r>
            <a:endParaRPr lang="de-DE" sz="2300" dirty="0" smtClean="0"/>
          </a:p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/>
              <a:t>Entlehnt wurden erwartungsgemäß überwiegend </a:t>
            </a:r>
            <a:r>
              <a:rPr lang="de-DE" sz="2300" dirty="0" smtClean="0"/>
              <a:t>Substantive </a:t>
            </a:r>
            <a:r>
              <a:rPr lang="de-DE" sz="2300" dirty="0"/>
              <a:t>sowie Wörter aus anderen offenen Wortklassen. </a:t>
            </a:r>
            <a:endParaRPr lang="de-DE" sz="2300" dirty="0" smtClean="0"/>
          </a:p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 smtClean="0"/>
              <a:t>Das Deutsche leistete </a:t>
            </a:r>
            <a:r>
              <a:rPr lang="de-DE" sz="2300" dirty="0"/>
              <a:t>vor allem als Vermittlersprache, einen wichtigen Beitrag zur Weiterentwicklung des russischen </a:t>
            </a:r>
            <a:r>
              <a:rPr lang="de-DE" sz="2300" dirty="0" smtClean="0"/>
              <a:t>Wortschatzes. </a:t>
            </a:r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24939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/>
              <a:t>So gelangten viele neue Wörter, verstärkt aus den Bereichen Naturwissenschaften, Technik, Politik, Recht und Administration, in die russische Sprache. </a:t>
            </a:r>
          </a:p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 smtClean="0"/>
              <a:t>Einen </a:t>
            </a:r>
            <a:r>
              <a:rPr lang="de-DE" sz="2300" dirty="0"/>
              <a:t>wichtigen Anteil leistete Peter der </a:t>
            </a:r>
            <a:r>
              <a:rPr lang="de-DE" sz="2300" dirty="0" smtClean="0"/>
              <a:t>Große durch </a:t>
            </a:r>
            <a:r>
              <a:rPr lang="de-DE" sz="2300" dirty="0"/>
              <a:t>sein enormes Interesse an administrativen </a:t>
            </a:r>
            <a:r>
              <a:rPr lang="de-DE" sz="2300" dirty="0" smtClean="0"/>
              <a:t>Reformen, Handwerk, </a:t>
            </a:r>
            <a:r>
              <a:rPr lang="de-DE" sz="2300" dirty="0"/>
              <a:t>Militär sowie der Schiffahrt </a:t>
            </a:r>
            <a:r>
              <a:rPr lang="de-DE" sz="2300" dirty="0" smtClean="0"/>
              <a:t>der </a:t>
            </a:r>
            <a:r>
              <a:rPr lang="de-DE" sz="2300" dirty="0"/>
              <a:t>Deutschen und </a:t>
            </a:r>
            <a:r>
              <a:rPr lang="de-DE" sz="2300" dirty="0" smtClean="0"/>
              <a:t>Niederländer.</a:t>
            </a:r>
          </a:p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de-DE" sz="2500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12004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/>
              <a:t>Ein Großteil der Entlehnungen entstammen aus der Zeit Peters. </a:t>
            </a:r>
            <a:endParaRPr lang="de-DE" sz="2300" dirty="0" smtClean="0"/>
          </a:p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 smtClean="0"/>
              <a:t>Deutsch konnte </a:t>
            </a:r>
            <a:r>
              <a:rPr lang="de-DE" sz="2300" dirty="0"/>
              <a:t>das Russische </a:t>
            </a:r>
            <a:r>
              <a:rPr lang="de-DE" sz="2300" dirty="0" smtClean="0"/>
              <a:t>sehr </a:t>
            </a:r>
            <a:r>
              <a:rPr lang="de-DE" sz="2300" dirty="0"/>
              <a:t>bereichern, einen </a:t>
            </a:r>
            <a:r>
              <a:rPr lang="de-DE" sz="2300" dirty="0" smtClean="0"/>
              <a:t>Status </a:t>
            </a:r>
            <a:r>
              <a:rPr lang="de-DE" sz="2300" dirty="0"/>
              <a:t>wie etwa das </a:t>
            </a:r>
            <a:r>
              <a:rPr lang="de-DE" sz="2300" dirty="0" smtClean="0"/>
              <a:t>Altkirchenslawische erlangte es jedoch nicht.</a:t>
            </a:r>
            <a:endParaRPr lang="de-AT" sz="2300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533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18</a:t>
            </a:fld>
            <a:endParaRPr lang="de-AT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extfeld 1"/>
          <p:cNvSpPr txBox="1"/>
          <p:nvPr/>
        </p:nvSpPr>
        <p:spPr>
          <a:xfrm>
            <a:off x="1622323" y="2054942"/>
            <a:ext cx="9026012" cy="6309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AT" sz="35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glow rad="228600">
                    <a:schemeClr val="accent3">
                      <a:lumMod val="75000"/>
                      <a:alpha val="40000"/>
                    </a:schemeClr>
                  </a:glow>
                </a:effectLst>
              </a:rPr>
              <a:t>Danke für Ihre Aufmerksamkeit!</a:t>
            </a:r>
            <a:endParaRPr lang="de-AT" sz="3500" dirty="0">
              <a:solidFill>
                <a:schemeClr val="tx1">
                  <a:lumMod val="65000"/>
                  <a:lumOff val="35000"/>
                </a:schemeClr>
              </a:solidFill>
              <a:effectLst>
                <a:glow rad="228600">
                  <a:schemeClr val="accent3">
                    <a:lumMod val="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66023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/>
              <a:t>Motivation &amp; Ziel der Arbeit </a:t>
            </a:r>
            <a:endParaRPr lang="de-AT" sz="4000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 tIns="180000">
            <a:normAutofit fontScale="92500" lnSpcReduction="20000"/>
          </a:bodyPr>
          <a:lstStyle/>
          <a:p>
            <a:pPr marL="271463" indent="-271463">
              <a:lnSpc>
                <a:spcPct val="160000"/>
              </a:lnSpc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de-AT" sz="2500" dirty="0"/>
              <a:t>I</a:t>
            </a:r>
            <a:r>
              <a:rPr lang="de-AT" sz="2500" dirty="0" smtClean="0"/>
              <a:t>n der russischen Sprachgeschichte kommt es immer wieder zu Sprachkontakten </a:t>
            </a:r>
            <a:r>
              <a:rPr lang="de-AT" sz="2500" dirty="0"/>
              <a:t>unterschiedlicher </a:t>
            </a:r>
            <a:r>
              <a:rPr lang="de-AT" sz="2500" dirty="0" smtClean="0"/>
              <a:t>Intensität und dem damit verbundenen Austausch.</a:t>
            </a:r>
          </a:p>
          <a:p>
            <a:pPr marL="271463" indent="-271463">
              <a:lnSpc>
                <a:spcPct val="160000"/>
              </a:lnSpc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de-AT" sz="2500" u="sng" dirty="0" smtClean="0"/>
              <a:t>Fragen</a:t>
            </a:r>
            <a:endParaRPr lang="de-AT" sz="2500" dirty="0" smtClean="0"/>
          </a:p>
          <a:p>
            <a:pPr marL="265113" indent="0">
              <a:lnSpc>
                <a:spcPct val="160000"/>
              </a:lnSpc>
              <a:buNone/>
              <a:tabLst>
                <a:tab pos="271463" algn="l"/>
              </a:tabLst>
            </a:pPr>
            <a:r>
              <a:rPr lang="de-AT" sz="2500" dirty="0" smtClean="0"/>
              <a:t>-  Wie gelangten deutsche Entlehnungen ins Russische? </a:t>
            </a:r>
          </a:p>
          <a:p>
            <a:pPr marL="452438" indent="-187325">
              <a:lnSpc>
                <a:spcPct val="160000"/>
              </a:lnSpc>
              <a:buNone/>
              <a:tabLst>
                <a:tab pos="271463" algn="l"/>
              </a:tabLst>
            </a:pPr>
            <a:r>
              <a:rPr lang="de-AT" sz="2500" dirty="0" smtClean="0"/>
              <a:t>-  Wie viele sind es?</a:t>
            </a:r>
          </a:p>
          <a:p>
            <a:pPr marL="452438" indent="-187325">
              <a:lnSpc>
                <a:spcPct val="160000"/>
              </a:lnSpc>
              <a:buNone/>
              <a:tabLst>
                <a:tab pos="271463" algn="l"/>
              </a:tabLst>
            </a:pPr>
            <a:r>
              <a:rPr lang="de-AT" sz="2500" dirty="0" smtClean="0"/>
              <a:t>-  Wann wurden sie entlehnt?</a:t>
            </a:r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75938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 tIns="180000">
            <a:normAutofit lnSpcReduction="10000"/>
          </a:bodyPr>
          <a:lstStyle/>
          <a:p>
            <a:pPr marL="449263" indent="-177800">
              <a:lnSpc>
                <a:spcPct val="150000"/>
              </a:lnSpc>
              <a:buFontTx/>
              <a:buChar char="-"/>
              <a:tabLst>
                <a:tab pos="449263" algn="l"/>
                <a:tab pos="541338" algn="l"/>
              </a:tabLst>
            </a:pPr>
            <a:r>
              <a:rPr lang="de-AT" sz="2300" dirty="0" smtClean="0"/>
              <a:t>Um </a:t>
            </a:r>
            <a:r>
              <a:rPr lang="de-AT" sz="2300" dirty="0"/>
              <a:t>welche Wörter handelt es sich? </a:t>
            </a:r>
            <a:endParaRPr lang="de-AT" sz="2300" dirty="0" smtClean="0"/>
          </a:p>
          <a:p>
            <a:pPr marL="449263" indent="-177800">
              <a:lnSpc>
                <a:spcPct val="150000"/>
              </a:lnSpc>
              <a:buFontTx/>
              <a:buChar char="-"/>
              <a:tabLst>
                <a:tab pos="449263" algn="l"/>
                <a:tab pos="541338" algn="l"/>
              </a:tabLst>
            </a:pPr>
            <a:r>
              <a:rPr lang="de-AT" sz="2300" dirty="0" smtClean="0"/>
              <a:t>Um welche Sachgebiete handelt es sich? </a:t>
            </a:r>
          </a:p>
          <a:p>
            <a:pPr marL="449263" indent="-177800">
              <a:lnSpc>
                <a:spcPct val="150000"/>
              </a:lnSpc>
              <a:buFontTx/>
              <a:buChar char="-"/>
              <a:tabLst>
                <a:tab pos="449263" algn="l"/>
                <a:tab pos="541338" algn="l"/>
              </a:tabLst>
            </a:pPr>
            <a:r>
              <a:rPr lang="de-AT" sz="2300" dirty="0" smtClean="0"/>
              <a:t>Um welche Wortarten?</a:t>
            </a:r>
          </a:p>
          <a:p>
            <a:pPr marL="271463" indent="-271463">
              <a:lnSpc>
                <a:spcPct val="150000"/>
              </a:lnSpc>
              <a:buFont typeface="Wingdings" panose="05000000000000000000" pitchFamily="2" charset="2"/>
              <a:buChar char="§"/>
              <a:tabLst>
                <a:tab pos="271463" algn="l"/>
              </a:tabLst>
            </a:pPr>
            <a:r>
              <a:rPr lang="de-AT" sz="2300" u="sng" dirty="0" smtClean="0"/>
              <a:t>Ziel</a:t>
            </a:r>
            <a:r>
              <a:rPr lang="de-AT" sz="2300" dirty="0" smtClean="0"/>
              <a:t> </a:t>
            </a:r>
            <a:endParaRPr lang="de-AT" sz="2300" dirty="0">
              <a:sym typeface="Wingdings" panose="05000000000000000000" pitchFamily="2" charset="2"/>
            </a:endParaRPr>
          </a:p>
          <a:p>
            <a:pPr marL="0" indent="0">
              <a:lnSpc>
                <a:spcPct val="150000"/>
              </a:lnSpc>
              <a:buNone/>
              <a:tabLst>
                <a:tab pos="271463" algn="l"/>
              </a:tabLst>
            </a:pPr>
            <a:r>
              <a:rPr lang="de-AT" sz="2300" dirty="0" smtClean="0">
                <a:sym typeface="Wingdings" panose="05000000000000000000" pitchFamily="2" charset="2"/>
              </a:rPr>
              <a:t>D</a:t>
            </a:r>
            <a:r>
              <a:rPr lang="de-AT" sz="2300" dirty="0" smtClean="0"/>
              <a:t>urch quantitative Analyse Überblick zu erhalten, welche Bedeutung die deutsche für die russische Sprache hatte bzw. hat.</a:t>
            </a:r>
            <a:endParaRPr lang="de-AT" sz="2300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24608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/>
              <a:t>Korpus</a:t>
            </a:r>
            <a:endParaRPr lang="de-AT" sz="4000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 tIns="180000">
            <a:normAutofit/>
          </a:bodyPr>
          <a:lstStyle/>
          <a:p>
            <a:pPr marL="0" indent="0">
              <a:lnSpc>
                <a:spcPct val="150000"/>
              </a:lnSpc>
              <a:buNone/>
              <a:tabLst>
                <a:tab pos="271463" algn="l"/>
              </a:tabLst>
            </a:pPr>
            <a:r>
              <a:rPr lang="de-AT" sz="2300" dirty="0" smtClean="0"/>
              <a:t>Max </a:t>
            </a:r>
            <a:r>
              <a:rPr lang="de-AT" sz="2300" dirty="0" err="1" smtClean="0"/>
              <a:t>Vasmer</a:t>
            </a:r>
            <a:r>
              <a:rPr lang="de-AT" sz="2300" dirty="0" err="1"/>
              <a:t>s</a:t>
            </a:r>
            <a:r>
              <a:rPr lang="de-AT" sz="2300" dirty="0" smtClean="0"/>
              <a:t> „Russisches etymologisches Wörterbuch“ wurde zwischen  1953 &amp; 1958 veröffentlicht. Es erschien in drei Bänden in deutscher Sprache und </a:t>
            </a:r>
            <a:r>
              <a:rPr lang="de-AT" sz="2300" dirty="0" err="1" smtClean="0"/>
              <a:t>umfasst</a:t>
            </a:r>
            <a:r>
              <a:rPr lang="de-AT" sz="2300" dirty="0"/>
              <a:t> </a:t>
            </a:r>
            <a:r>
              <a:rPr lang="de-AT" sz="2300" dirty="0" smtClean="0"/>
              <a:t>insgesamt 18.087 Beiträge.</a:t>
            </a:r>
            <a:endParaRPr lang="de-AT" sz="2300" dirty="0"/>
          </a:p>
          <a:p>
            <a:pPr marL="0" indent="0">
              <a:lnSpc>
                <a:spcPct val="150000"/>
              </a:lnSpc>
              <a:buNone/>
              <a:tabLst>
                <a:tab pos="271463" algn="l"/>
              </a:tabLst>
            </a:pPr>
            <a:r>
              <a:rPr lang="de-AT" sz="2300" dirty="0" smtClean="0"/>
              <a:t>Für die vorliegende Diplomarbeit wurden 2.717 Beiträge (14,97%) in denen von Vasmer Deutsch als direkte Quelle, indirekte Quelle und/oder Vermittlersprache angeführt wird, exzerpiert.</a:t>
            </a:r>
            <a:endParaRPr lang="de-AT" sz="2300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7496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/>
              <a:t>Entlehnungswege</a:t>
            </a:r>
            <a:endParaRPr lang="de-AT" sz="4000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dirty="0" smtClean="0"/>
              <a:t>Die Einteilung </a:t>
            </a:r>
            <a:r>
              <a:rPr lang="de-DE" sz="2300" dirty="0"/>
              <a:t>erfolgte in 6</a:t>
            </a:r>
            <a:r>
              <a:rPr lang="de-DE" sz="2300" dirty="0" smtClean="0"/>
              <a:t> </a:t>
            </a:r>
            <a:r>
              <a:rPr lang="de-DE" sz="2300" dirty="0" smtClean="0"/>
              <a:t>Kategorien.</a:t>
            </a:r>
            <a:endParaRPr lang="de-DE" sz="2300" dirty="0" smtClean="0"/>
          </a:p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u="sng" dirty="0" smtClean="0"/>
              <a:t>Rangordnung</a:t>
            </a:r>
            <a:endParaRPr lang="de-DE" sz="2300" dirty="0"/>
          </a:p>
          <a:p>
            <a:pPr marL="628650" indent="-274638">
              <a:lnSpc>
                <a:spcPct val="150000"/>
              </a:lnSpc>
              <a:buNone/>
            </a:pPr>
            <a:r>
              <a:rPr lang="de-DE" sz="2300" dirty="0" smtClean="0"/>
              <a:t>-   Kategorie B (55%) </a:t>
            </a:r>
            <a:r>
              <a:rPr lang="de-DE" sz="2300" dirty="0">
                <a:sym typeface="Wingdings" panose="05000000000000000000" pitchFamily="2" charset="2"/>
              </a:rPr>
              <a:t> </a:t>
            </a:r>
            <a:r>
              <a:rPr lang="de-DE" sz="2300" dirty="0" smtClean="0">
                <a:sym typeface="Wingdings" panose="05000000000000000000" pitchFamily="2" charset="2"/>
              </a:rPr>
              <a:t>durch Deutsch vermittelt                                                                                                                                                       z</a:t>
            </a:r>
            <a:r>
              <a:rPr lang="de-DE" sz="2300" dirty="0">
                <a:sym typeface="Wingdings" panose="05000000000000000000" pitchFamily="2" charset="2"/>
              </a:rPr>
              <a:t>. B. </a:t>
            </a:r>
            <a:r>
              <a:rPr lang="de-DE" sz="2300" dirty="0"/>
              <a:t>russ. </a:t>
            </a:r>
            <a:r>
              <a:rPr lang="de-DE" sz="2300" i="1" dirty="0" err="1"/>
              <a:t>бинóм</a:t>
            </a:r>
            <a:r>
              <a:rPr lang="de-DE" sz="2300" dirty="0"/>
              <a:t>, </a:t>
            </a:r>
            <a:r>
              <a:rPr lang="de-DE" sz="2300" i="1" dirty="0"/>
              <a:t>Binom</a:t>
            </a:r>
            <a:r>
              <a:rPr lang="de-DE" sz="2300" dirty="0"/>
              <a:t>, über frz. </a:t>
            </a:r>
            <a:r>
              <a:rPr lang="de-DE" sz="2300" i="1" dirty="0" err="1"/>
              <a:t>binôme</a:t>
            </a:r>
            <a:r>
              <a:rPr lang="de-DE" sz="2300" dirty="0"/>
              <a:t> bzw. nhd. </a:t>
            </a:r>
            <a:r>
              <a:rPr lang="de-DE" sz="2300" i="1" dirty="0"/>
              <a:t>Binom</a:t>
            </a:r>
            <a:r>
              <a:rPr lang="de-DE" sz="2300" dirty="0"/>
              <a:t> von lat</a:t>
            </a:r>
            <a:r>
              <a:rPr lang="de-DE" sz="2300" b="1" dirty="0"/>
              <a:t>. </a:t>
            </a:r>
            <a:r>
              <a:rPr lang="de-DE" sz="2300" i="1" dirty="0"/>
              <a:t>bi-</a:t>
            </a:r>
            <a:r>
              <a:rPr lang="de-DE" sz="2300" dirty="0"/>
              <a:t> und </a:t>
            </a:r>
            <a:r>
              <a:rPr lang="de-DE" sz="2300" dirty="0" err="1"/>
              <a:t>griech</a:t>
            </a:r>
            <a:r>
              <a:rPr lang="de-DE" sz="2300" dirty="0"/>
              <a:t>. </a:t>
            </a:r>
            <a:r>
              <a:rPr lang="de-DE" sz="2300" i="1" dirty="0" err="1"/>
              <a:t>νόμος</a:t>
            </a:r>
            <a:r>
              <a:rPr lang="de-DE" sz="2300" dirty="0"/>
              <a:t>, </a:t>
            </a:r>
            <a:r>
              <a:rPr lang="de-DE" sz="2300" i="1" dirty="0"/>
              <a:t>Gesetz</a:t>
            </a:r>
            <a:endParaRPr lang="de-AT" sz="2300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26026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8650" indent="-274638">
              <a:lnSpc>
                <a:spcPct val="150000"/>
              </a:lnSpc>
              <a:buNone/>
            </a:pPr>
            <a:r>
              <a:rPr lang="de-DE" dirty="0" smtClean="0"/>
              <a:t>-   </a:t>
            </a:r>
            <a:r>
              <a:rPr lang="de-DE" sz="2300" dirty="0" smtClean="0"/>
              <a:t>Kategorie </a:t>
            </a:r>
            <a:r>
              <a:rPr lang="de-DE" sz="2300" dirty="0"/>
              <a:t>A (31%) </a:t>
            </a:r>
            <a:r>
              <a:rPr lang="de-DE" sz="2300" dirty="0">
                <a:sym typeface="Wingdings" panose="05000000000000000000" pitchFamily="2" charset="2"/>
              </a:rPr>
              <a:t> direkt </a:t>
            </a:r>
            <a:r>
              <a:rPr lang="de-DE" sz="2300" dirty="0" smtClean="0">
                <a:sym typeface="Wingdings" panose="05000000000000000000" pitchFamily="2" charset="2"/>
              </a:rPr>
              <a:t>entlehnt</a:t>
            </a:r>
            <a:r>
              <a:rPr lang="de-DE" sz="2300" dirty="0">
                <a:sym typeface="Wingdings" panose="05000000000000000000" pitchFamily="2" charset="2"/>
              </a:rPr>
              <a:t> </a:t>
            </a:r>
            <a:r>
              <a:rPr lang="de-DE" sz="2300" dirty="0" smtClean="0">
                <a:sym typeface="Wingdings" panose="05000000000000000000" pitchFamily="2" charset="2"/>
              </a:rPr>
              <a:t>                                                                                        z</a:t>
            </a:r>
            <a:r>
              <a:rPr lang="de-DE" sz="2300" dirty="0">
                <a:sym typeface="Wingdings" panose="05000000000000000000" pitchFamily="2" charset="2"/>
              </a:rPr>
              <a:t>. B. </a:t>
            </a:r>
            <a:r>
              <a:rPr lang="de-DE" sz="2300" dirty="0"/>
              <a:t>russ. </a:t>
            </a:r>
            <a:r>
              <a:rPr lang="de-DE" sz="2300" i="1" dirty="0" err="1"/>
              <a:t>такс</a:t>
            </a:r>
            <a:r>
              <a:rPr lang="de-DE" sz="2300" dirty="0"/>
              <a:t>, </a:t>
            </a:r>
            <a:r>
              <a:rPr lang="de-DE" sz="2300" i="1" dirty="0"/>
              <a:t>Dachshund</a:t>
            </a:r>
            <a:r>
              <a:rPr lang="de-DE" sz="2300" dirty="0"/>
              <a:t>, aus nhd. </a:t>
            </a:r>
            <a:r>
              <a:rPr lang="de-DE" sz="2300" i="1" dirty="0"/>
              <a:t>Dachs</a:t>
            </a:r>
            <a:endParaRPr lang="de-DE" sz="2300" dirty="0"/>
          </a:p>
          <a:p>
            <a:pPr marL="628650" indent="-274638">
              <a:lnSpc>
                <a:spcPct val="150000"/>
              </a:lnSpc>
              <a:buNone/>
            </a:pPr>
            <a:endParaRPr lang="de-DE" sz="800" dirty="0"/>
          </a:p>
          <a:p>
            <a:pPr marL="628650" indent="-274638">
              <a:lnSpc>
                <a:spcPct val="150000"/>
              </a:lnSpc>
              <a:buNone/>
            </a:pPr>
            <a:r>
              <a:rPr lang="de-DE" sz="2300" dirty="0" smtClean="0"/>
              <a:t>-   Kategorie C (10%) </a:t>
            </a:r>
            <a:r>
              <a:rPr lang="de-DE" sz="2300" dirty="0">
                <a:sym typeface="Wingdings" panose="05000000000000000000" pitchFamily="2" charset="2"/>
              </a:rPr>
              <a:t> </a:t>
            </a:r>
            <a:r>
              <a:rPr lang="de-DE" sz="2300" dirty="0" smtClean="0">
                <a:sym typeface="Wingdings" panose="05000000000000000000" pitchFamily="2" charset="2"/>
              </a:rPr>
              <a:t>Deutsch als Quelle                                                                                                                                                       z. B. </a:t>
            </a:r>
            <a:r>
              <a:rPr lang="de-DE" sz="2300" dirty="0"/>
              <a:t>russ. </a:t>
            </a:r>
            <a:r>
              <a:rPr lang="de-DE" sz="2300" i="1" dirty="0" err="1"/>
              <a:t>вальс</a:t>
            </a:r>
            <a:r>
              <a:rPr lang="de-DE" sz="2300" dirty="0"/>
              <a:t>, </a:t>
            </a:r>
            <a:r>
              <a:rPr lang="de-DE" sz="2300" i="1" dirty="0"/>
              <a:t>Walzer</a:t>
            </a:r>
            <a:r>
              <a:rPr lang="de-DE" sz="2300" dirty="0"/>
              <a:t>, aus frz. </a:t>
            </a:r>
            <a:r>
              <a:rPr lang="de-DE" sz="2300" i="1" dirty="0" err="1"/>
              <a:t>valse</a:t>
            </a:r>
            <a:r>
              <a:rPr lang="de-DE" sz="2300" dirty="0"/>
              <a:t> von nhd. </a:t>
            </a:r>
            <a:r>
              <a:rPr lang="de-DE" sz="2300" i="1" dirty="0"/>
              <a:t>Walzer</a:t>
            </a:r>
            <a:endParaRPr lang="de-DE" sz="2300" dirty="0"/>
          </a:p>
          <a:p>
            <a:pPr>
              <a:lnSpc>
                <a:spcPct val="150000"/>
              </a:lnSpc>
            </a:pPr>
            <a:endParaRPr lang="de-AT" sz="2300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80341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/>
              <a:t>Z</a:t>
            </a:r>
            <a:r>
              <a:rPr lang="de-AT" sz="4000" dirty="0" smtClean="0"/>
              <a:t>eitliche Zuordnung</a:t>
            </a:r>
            <a:endParaRPr lang="de-AT" sz="4000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 tIns="180000"/>
          <a:lstStyle/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300" dirty="0" smtClean="0"/>
              <a:t>Nur etwa die Hälfte des exzerpierten Wortmaterial lässt sich zeitlich zuordnen.</a:t>
            </a:r>
          </a:p>
          <a:p>
            <a:pPr marL="2651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300" dirty="0"/>
              <a:t>U</a:t>
            </a:r>
            <a:r>
              <a:rPr lang="de-AT" sz="2300" dirty="0" smtClean="0"/>
              <a:t>nterteilt wurden die Entlehnungen auf Grund des großen Einflusses Peters des Großen in </a:t>
            </a:r>
            <a:r>
              <a:rPr lang="de-AT" sz="2300" dirty="0" smtClean="0"/>
              <a:t>drei </a:t>
            </a:r>
            <a:r>
              <a:rPr lang="de-AT" sz="2300" dirty="0"/>
              <a:t>K</a:t>
            </a:r>
            <a:r>
              <a:rPr lang="de-AT" sz="2300" dirty="0" smtClean="0"/>
              <a:t>ategorien:</a:t>
            </a:r>
          </a:p>
          <a:p>
            <a:pPr marL="265113" indent="-265113">
              <a:lnSpc>
                <a:spcPct val="100000"/>
              </a:lnSpc>
            </a:pPr>
            <a:r>
              <a:rPr lang="de-AT" sz="2300" dirty="0" smtClean="0"/>
              <a:t>-  </a:t>
            </a:r>
            <a:r>
              <a:rPr lang="de-AT" sz="2300" u="sng" dirty="0" err="1" smtClean="0"/>
              <a:t>Vorpetrinische</a:t>
            </a:r>
            <a:r>
              <a:rPr lang="de-AT" sz="2300" u="sng" dirty="0" smtClean="0"/>
              <a:t> Zeit (10 %)</a:t>
            </a:r>
          </a:p>
          <a:p>
            <a:pPr marL="354013" indent="-265113">
              <a:lnSpc>
                <a:spcPct val="100000"/>
              </a:lnSpc>
              <a:tabLst>
                <a:tab pos="176213" algn="l"/>
              </a:tabLst>
            </a:pPr>
            <a:r>
              <a:rPr lang="de-DE" sz="2300" dirty="0" smtClean="0"/>
              <a:t>  z. B. </a:t>
            </a:r>
            <a:r>
              <a:rPr lang="de-DE" sz="2300" i="1" dirty="0" err="1"/>
              <a:t>костёл</a:t>
            </a:r>
            <a:r>
              <a:rPr lang="de-DE" sz="2300" dirty="0"/>
              <a:t>,</a:t>
            </a:r>
            <a:r>
              <a:rPr lang="de-DE" sz="2300" i="1" dirty="0"/>
              <a:t> katholische </a:t>
            </a:r>
            <a:r>
              <a:rPr lang="de-DE" sz="2300" i="1" dirty="0" smtClean="0"/>
              <a:t>Kirche</a:t>
            </a:r>
            <a:r>
              <a:rPr lang="de-DE" sz="2300" dirty="0" smtClean="0"/>
              <a:t> </a:t>
            </a:r>
            <a:r>
              <a:rPr lang="de-DE" sz="2300" dirty="0"/>
              <a:t>(schon […] a. 1438</a:t>
            </a:r>
            <a:r>
              <a:rPr lang="de-DE" sz="2300" dirty="0" smtClean="0"/>
              <a:t>)</a:t>
            </a:r>
            <a:endParaRPr lang="de-AT" sz="2300" dirty="0" smtClean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68015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 tIns="180000">
            <a:normAutofit/>
          </a:bodyPr>
          <a:lstStyle/>
          <a:p>
            <a:pPr marL="265113" indent="-265113">
              <a:lnSpc>
                <a:spcPct val="150000"/>
              </a:lnSpc>
            </a:pPr>
            <a:r>
              <a:rPr lang="de-AT" dirty="0" smtClean="0"/>
              <a:t>-  </a:t>
            </a:r>
            <a:r>
              <a:rPr lang="de-AT" sz="2300" u="sng" dirty="0" err="1" smtClean="0"/>
              <a:t>Petrinische</a:t>
            </a:r>
            <a:r>
              <a:rPr lang="de-AT" sz="2300" u="sng" dirty="0" smtClean="0"/>
              <a:t> Zeit (25%)</a:t>
            </a:r>
          </a:p>
          <a:p>
            <a:pPr marL="452438" indent="-265113">
              <a:lnSpc>
                <a:spcPct val="150000"/>
              </a:lnSpc>
            </a:pPr>
            <a:r>
              <a:rPr lang="de-DE" sz="2300" dirty="0" smtClean="0"/>
              <a:t>z. B. </a:t>
            </a:r>
            <a:r>
              <a:rPr lang="de-DE" sz="2300" i="1" dirty="0" err="1"/>
              <a:t>рекетме́йстер</a:t>
            </a:r>
            <a:r>
              <a:rPr lang="de-DE" sz="2300" dirty="0"/>
              <a:t>,</a:t>
            </a:r>
            <a:r>
              <a:rPr lang="de-DE" sz="2300" i="1" dirty="0"/>
              <a:t> Beamter zur Entgegennahme von </a:t>
            </a:r>
            <a:r>
              <a:rPr lang="de-DE" sz="2300" i="1" dirty="0" smtClean="0"/>
              <a:t>Gesuchen</a:t>
            </a:r>
            <a:r>
              <a:rPr lang="de-DE" sz="2300" dirty="0" smtClean="0"/>
              <a:t> ([…], </a:t>
            </a:r>
            <a:r>
              <a:rPr lang="de-DE" sz="2300" dirty="0"/>
              <a:t>seit Peter d. Gr., </a:t>
            </a:r>
            <a:r>
              <a:rPr lang="de-DE" sz="2300" dirty="0" smtClean="0"/>
              <a:t>[…]) </a:t>
            </a:r>
          </a:p>
          <a:p>
            <a:pPr marL="452438" indent="-265113">
              <a:lnSpc>
                <a:spcPct val="150000"/>
              </a:lnSpc>
            </a:pPr>
            <a:endParaRPr lang="de-AT" sz="500" u="sng" dirty="0" smtClean="0"/>
          </a:p>
          <a:p>
            <a:pPr marL="265113" indent="-265113">
              <a:lnSpc>
                <a:spcPct val="150000"/>
              </a:lnSpc>
            </a:pPr>
            <a:r>
              <a:rPr lang="de-AT" sz="2300" dirty="0" smtClean="0"/>
              <a:t>-  </a:t>
            </a:r>
            <a:r>
              <a:rPr lang="de-AT" sz="2300" u="sng" dirty="0" err="1" smtClean="0"/>
              <a:t>Nachpetrinische</a:t>
            </a:r>
            <a:r>
              <a:rPr lang="de-AT" sz="2300" u="sng" dirty="0" smtClean="0"/>
              <a:t> Zeit (10%)</a:t>
            </a:r>
          </a:p>
          <a:p>
            <a:pPr marL="265113" indent="-265113">
              <a:lnSpc>
                <a:spcPct val="150000"/>
              </a:lnSpc>
              <a:tabLst>
                <a:tab pos="452438" algn="l"/>
              </a:tabLst>
            </a:pPr>
            <a:r>
              <a:rPr lang="de-AT" sz="2300" i="1" dirty="0"/>
              <a:t> </a:t>
            </a:r>
            <a:r>
              <a:rPr lang="de-AT" sz="2300" i="1" dirty="0" smtClean="0"/>
              <a:t>   </a:t>
            </a:r>
            <a:r>
              <a:rPr lang="de-AT" sz="2300" dirty="0" smtClean="0"/>
              <a:t>z. B.</a:t>
            </a:r>
            <a:r>
              <a:rPr lang="de-AT" sz="2300" i="1" dirty="0" smtClean="0"/>
              <a:t> </a:t>
            </a:r>
            <a:r>
              <a:rPr lang="de-DE" sz="2300" i="1" dirty="0" err="1" smtClean="0"/>
              <a:t>вы́глядеть</a:t>
            </a:r>
            <a:r>
              <a:rPr lang="de-DE" sz="2300" dirty="0"/>
              <a:t>,</a:t>
            </a:r>
            <a:r>
              <a:rPr lang="de-DE" sz="2300" i="1" dirty="0"/>
              <a:t> </a:t>
            </a:r>
            <a:r>
              <a:rPr lang="de-DE" sz="2300" i="1" dirty="0" smtClean="0"/>
              <a:t>aussehen</a:t>
            </a:r>
            <a:r>
              <a:rPr lang="de-DE" sz="2300" dirty="0"/>
              <a:t> </a:t>
            </a:r>
            <a:r>
              <a:rPr lang="de-DE" sz="2300" dirty="0" smtClean="0"/>
              <a:t>(seit </a:t>
            </a:r>
            <a:r>
              <a:rPr lang="de-DE" sz="2300" dirty="0"/>
              <a:t>den 1860er </a:t>
            </a:r>
            <a:r>
              <a:rPr lang="de-DE" sz="2300" dirty="0" smtClean="0"/>
              <a:t>Jahren […]) </a:t>
            </a:r>
            <a:endParaRPr lang="de-AT" sz="2300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10975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4000" dirty="0" smtClean="0"/>
              <a:t>Morphologisch-grammatische Analyse</a:t>
            </a:r>
            <a:endParaRPr lang="de-AT" sz="4000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300" dirty="0" smtClean="0"/>
              <a:t>Der Großteil der Beiträge entstammt den offenen Wortklassen (Substantive, </a:t>
            </a:r>
            <a:r>
              <a:rPr lang="de-AT" sz="2300" dirty="0"/>
              <a:t>V</a:t>
            </a:r>
            <a:r>
              <a:rPr lang="de-AT" sz="2300" dirty="0" smtClean="0"/>
              <a:t>erben etc.).</a:t>
            </a:r>
          </a:p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AT" sz="2300" dirty="0"/>
              <a:t>I</a:t>
            </a:r>
            <a:r>
              <a:rPr lang="de-AT" sz="2300" dirty="0" smtClean="0"/>
              <a:t>n den meisten Fällen bleibt die Wortklasse erhalten.</a:t>
            </a:r>
          </a:p>
          <a:p>
            <a:pPr marL="354013" indent="-26511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de-DE" sz="2300" u="sng" dirty="0" smtClean="0"/>
              <a:t>Rangordnung</a:t>
            </a:r>
            <a:endParaRPr lang="de-DE" sz="2300" u="sng" dirty="0"/>
          </a:p>
          <a:p>
            <a:pPr marL="628650" indent="-274638">
              <a:lnSpc>
                <a:spcPct val="150000"/>
              </a:lnSpc>
              <a:buNone/>
            </a:pPr>
            <a:r>
              <a:rPr lang="de-DE" sz="2300" dirty="0"/>
              <a:t>- </a:t>
            </a:r>
            <a:r>
              <a:rPr lang="de-DE" sz="2300" dirty="0" smtClean="0"/>
              <a:t>  Substantive (89%)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de-DE" sz="2300" dirty="0" smtClean="0">
                <a:sym typeface="Wingdings" panose="05000000000000000000" pitchFamily="2" charset="2"/>
              </a:rPr>
              <a:t>z. B. </a:t>
            </a:r>
            <a:r>
              <a:rPr lang="de-DE" sz="2300" dirty="0"/>
              <a:t>russ. </a:t>
            </a:r>
            <a:r>
              <a:rPr lang="de-DE" sz="2300" i="1" dirty="0" err="1" smtClean="0"/>
              <a:t>шляфни́ца</a:t>
            </a:r>
            <a:r>
              <a:rPr lang="de-DE" sz="2300" dirty="0"/>
              <a:t> </a:t>
            </a:r>
            <a:r>
              <a:rPr lang="de-DE" sz="2300" dirty="0" smtClean="0"/>
              <a:t>- </a:t>
            </a:r>
            <a:r>
              <a:rPr lang="de-DE" sz="2300" dirty="0"/>
              <a:t>nhd. </a:t>
            </a:r>
            <a:r>
              <a:rPr lang="de-DE" sz="2300" i="1" dirty="0"/>
              <a:t>Schlafmütze</a:t>
            </a:r>
            <a:endParaRPr lang="de-DE" sz="2300" dirty="0" smtClean="0"/>
          </a:p>
          <a:p>
            <a:pPr marL="88900" indent="0">
              <a:lnSpc>
                <a:spcPct val="110000"/>
              </a:lnSpc>
              <a:buNone/>
            </a:pPr>
            <a:endParaRPr lang="de-DE" dirty="0"/>
          </a:p>
          <a:p>
            <a:pPr marL="88900" indent="265113">
              <a:lnSpc>
                <a:spcPct val="110000"/>
              </a:lnSpc>
              <a:buNone/>
            </a:pP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989125" y="190036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de-AT" dirty="0"/>
          </a:p>
          <a:p>
            <a:endParaRPr lang="de-AT" dirty="0" smtClean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8616E-4B31-4291-819F-DF5371A56303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73854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Blaugrü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671</Words>
  <Application>Microsoft Office PowerPoint</Application>
  <PresentationFormat>Breitbild</PresentationFormat>
  <Paragraphs>111</Paragraphs>
  <Slides>18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Wingdings</vt:lpstr>
      <vt:lpstr>Rückblick</vt:lpstr>
      <vt:lpstr>Deutsche Entlehnungen im russischen etymologischen Wörterbuch von Max Vasmer  Diplomarbeit von Rita ZWANZGER  Begutachter: O. Univ.-Prof. Mag. Dr. Branko Tošović  </vt:lpstr>
      <vt:lpstr>Motivation &amp; Ziel der Arbeit </vt:lpstr>
      <vt:lpstr>PowerPoint-Präsentation</vt:lpstr>
      <vt:lpstr>Korpus</vt:lpstr>
      <vt:lpstr>Entlehnungswege</vt:lpstr>
      <vt:lpstr>PowerPoint-Präsentation</vt:lpstr>
      <vt:lpstr>Zeitliche Zuordnung</vt:lpstr>
      <vt:lpstr>PowerPoint-Präsentation</vt:lpstr>
      <vt:lpstr>Morphologisch-grammatische Analyse</vt:lpstr>
      <vt:lpstr>PowerPoint-Präsentation</vt:lpstr>
      <vt:lpstr>PowerPoint-Präsentation</vt:lpstr>
      <vt:lpstr>Semantische Analyse</vt:lpstr>
      <vt:lpstr>PowerPoint-Präsentation</vt:lpstr>
      <vt:lpstr>PowerPoint-Präsentation</vt:lpstr>
      <vt:lpstr>Resümee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Deutsche Entlehnungen im russischen etymologischen Wörterbuch von Max Vasmer</dc:title>
  <dc:creator>Max Zwanzger</dc:creator>
  <cp:lastModifiedBy>Max Zwanzger</cp:lastModifiedBy>
  <cp:revision>38</cp:revision>
  <cp:lastPrinted>2014-09-23T09:46:29Z</cp:lastPrinted>
  <dcterms:created xsi:type="dcterms:W3CDTF">2014-09-02T13:51:48Z</dcterms:created>
  <dcterms:modified xsi:type="dcterms:W3CDTF">2014-09-28T14:38:02Z</dcterms:modified>
</cp:coreProperties>
</file>