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08E62-1FC3-4500-8677-577684DCD70B}" type="datetimeFigureOut">
              <a:rPr lang="de-AT" smtClean="0"/>
              <a:t>16.11.2015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C08B-55CA-46EB-9D0C-FBD1CE8E3A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1373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A6B1-6FD5-0342-BBEB-26AB5E9FCFE9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10E54-BBF1-264E-970B-813186CE2BB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2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8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1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6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3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9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7FC27-56CB-244E-AAF7-6048A2A7401E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ECDB-CF57-8347-9245-90467A059EC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1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883"/>
            <a:ext cx="7772400" cy="4470278"/>
          </a:xfrm>
        </p:spPr>
        <p:txBody>
          <a:bodyPr>
            <a:normAutofit/>
          </a:bodyPr>
          <a:lstStyle/>
          <a:p>
            <a:r>
              <a:rPr lang="de-DE" b="1" dirty="0" err="1" smtClean="0"/>
              <a:t>Elementi</a:t>
            </a:r>
            <a:r>
              <a:rPr lang="de-DE" b="1" dirty="0" smtClean="0"/>
              <a:t> </a:t>
            </a:r>
            <a:r>
              <a:rPr lang="de-DE" b="1" dirty="0" err="1" smtClean="0"/>
              <a:t>engleskog</a:t>
            </a:r>
            <a:r>
              <a:rPr lang="de-DE" b="1" dirty="0" smtClean="0"/>
              <a:t> </a:t>
            </a:r>
            <a:r>
              <a:rPr lang="de-DE" b="1" dirty="0" err="1" smtClean="0"/>
              <a:t>jezika</a:t>
            </a:r>
            <a:r>
              <a:rPr lang="de-DE" b="1" dirty="0" smtClean="0"/>
              <a:t> </a:t>
            </a:r>
            <a:r>
              <a:rPr lang="de-DE" b="1" dirty="0" err="1" smtClean="0"/>
              <a:t>u</a:t>
            </a:r>
            <a:r>
              <a:rPr lang="de-DE" b="1" dirty="0" smtClean="0"/>
              <a:t> </a:t>
            </a:r>
            <a:r>
              <a:rPr lang="de-DE" b="1" dirty="0" err="1" smtClean="0"/>
              <a:t>hrvatskom</a:t>
            </a:r>
            <a:r>
              <a:rPr lang="de-DE" b="1" dirty="0" smtClean="0"/>
              <a:t> </a:t>
            </a:r>
            <a:r>
              <a:rPr lang="de-DE" b="1" dirty="0" err="1" smtClean="0"/>
              <a:t>odnosno</a:t>
            </a:r>
            <a:r>
              <a:rPr lang="de-DE" b="1" dirty="0" smtClean="0"/>
              <a:t> </a:t>
            </a:r>
            <a:r>
              <a:rPr lang="de-DE" b="1" dirty="0" err="1" smtClean="0"/>
              <a:t>srpskom</a:t>
            </a:r>
            <a:r>
              <a:rPr lang="de-DE" b="1" dirty="0" smtClean="0"/>
              <a:t> </a:t>
            </a:r>
            <a:r>
              <a:rPr lang="de-DE" b="1" dirty="0" err="1" smtClean="0"/>
              <a:t>standardnom</a:t>
            </a:r>
            <a:r>
              <a:rPr lang="de-DE" b="1" dirty="0" smtClean="0"/>
              <a:t> </a:t>
            </a:r>
            <a:r>
              <a:rPr lang="de-DE" b="1" dirty="0" err="1" smtClean="0"/>
              <a:t>jeziku</a:t>
            </a:r>
            <a:r>
              <a:rPr lang="de-DE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</a:t>
            </a:r>
            <a:r>
              <a:rPr lang="de-DE" sz="4000" dirty="0" smtClean="0"/>
              <a:t>Sprachelemente </a:t>
            </a:r>
            <a:r>
              <a:rPr lang="de-DE" sz="4000" dirty="0"/>
              <a:t>des Englischen in der kroatischen bzw. serbischen </a:t>
            </a:r>
            <a:r>
              <a:rPr lang="de-DE" sz="4000" dirty="0" smtClean="0"/>
              <a:t>Standardsprache)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28497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Studentin</a:t>
            </a:r>
            <a:r>
              <a:rPr lang="en-US" dirty="0" smtClean="0"/>
              <a:t>: Ana-Maria </a:t>
            </a:r>
            <a:r>
              <a:rPr lang="en-US" sz="3100" dirty="0" err="1" smtClean="0"/>
              <a:t>Peji</a:t>
            </a:r>
            <a:r>
              <a:rPr lang="en-US" sz="3100" dirty="0" err="1"/>
              <a:t>ć</a:t>
            </a:r>
            <a:endParaRPr lang="en-US" sz="3100" dirty="0"/>
          </a:p>
          <a:p>
            <a:endParaRPr lang="en-US" sz="3100" dirty="0"/>
          </a:p>
          <a:p>
            <a:r>
              <a:rPr lang="en-US" dirty="0" err="1" smtClean="0"/>
              <a:t>Betreuer</a:t>
            </a:r>
            <a:r>
              <a:rPr lang="en-US" dirty="0"/>
              <a:t>: </a:t>
            </a:r>
            <a:r>
              <a:rPr lang="en-US" dirty="0" err="1"/>
              <a:t>O.Univ</a:t>
            </a:r>
            <a:r>
              <a:rPr lang="en-US" dirty="0"/>
              <a:t>.-Prof. Mag. </a:t>
            </a:r>
            <a:r>
              <a:rPr lang="en-US" dirty="0" err="1"/>
              <a:t>Dr.phil</a:t>
            </a:r>
            <a:r>
              <a:rPr lang="en-US" dirty="0"/>
              <a:t>. </a:t>
            </a:r>
            <a:r>
              <a:rPr lang="en-US" dirty="0" err="1"/>
              <a:t>Branko</a:t>
            </a:r>
            <a:r>
              <a:rPr lang="en-US" dirty="0"/>
              <a:t> </a:t>
            </a:r>
            <a:r>
              <a:rPr lang="en-US" dirty="0" err="1"/>
              <a:t>Tošović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3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a-IN" dirty="0" smtClean="0"/>
              <a:t>Posuđenice u hrvatskom odnosno srpskom jeziku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4188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„</a:t>
            </a:r>
            <a:r>
              <a:rPr lang="hr-HR" dirty="0"/>
              <a:t>Između novijih anglizama i starijih srpskih riječi dolazi do kontekstualnoga raslojavanja, pa ne zvuči prirodno upotrijebiti srpski ekvivalent za anglizam </a:t>
            </a:r>
            <a:r>
              <a:rPr lang="hr-HR" i="1" dirty="0"/>
              <a:t>stage</a:t>
            </a:r>
            <a:r>
              <a:rPr lang="hr-HR" dirty="0"/>
              <a:t> kada se govori o rock klubu“ (Testperson aus Serbien).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„Imam problema s odrednicom potrebno/nepotrebno jer bi to značilo da možemo odrediti granice optimalne, neredundantne komunikacije. Ne postoji redundantno u komunukaciji“ </a:t>
            </a:r>
            <a:r>
              <a:rPr lang="en-US" dirty="0" smtClean="0"/>
              <a:t>(</a:t>
            </a:r>
            <a:r>
              <a:rPr lang="en-US" dirty="0" err="1" smtClean="0"/>
              <a:t>ispitanik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918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„</a:t>
            </a:r>
            <a:r>
              <a:rPr lang="hr-HR" i="1" dirty="0" smtClean="0"/>
              <a:t>Make up </a:t>
            </a:r>
            <a:r>
              <a:rPr lang="hr-HR" dirty="0" smtClean="0"/>
              <a:t>u odnosu na </a:t>
            </a:r>
            <a:r>
              <a:rPr lang="hr-HR" i="1" dirty="0" smtClean="0"/>
              <a:t>šminka</a:t>
            </a:r>
            <a:r>
              <a:rPr lang="hr-HR" dirty="0" smtClean="0"/>
              <a:t> doživljavam kao pojam koji puno više toga pokriva (obuhvaća), odnosno kao širi pojam od pojma </a:t>
            </a:r>
            <a:r>
              <a:rPr lang="hr-HR" i="1" dirty="0" smtClean="0"/>
              <a:t>šminka </a:t>
            </a:r>
            <a:r>
              <a:rPr lang="hr-HR" dirty="0" smtClean="0"/>
              <a:t>adekvatnu zamjenu za pojam </a:t>
            </a:r>
            <a:r>
              <a:rPr lang="hr-HR" i="1" dirty="0" smtClean="0"/>
              <a:t>make up</a:t>
            </a:r>
            <a:r>
              <a:rPr lang="hr-HR" dirty="0" smtClean="0"/>
              <a:t>“ (</a:t>
            </a:r>
            <a:r>
              <a:rPr lang="ta-IN" dirty="0">
                <a:latin typeface="Calibri"/>
                <a:cs typeface="Calibri"/>
              </a:rPr>
              <a:t>ispitanik iz </a:t>
            </a:r>
            <a:r>
              <a:rPr lang="ta-IN" dirty="0" smtClean="0">
                <a:latin typeface="Calibri"/>
                <a:cs typeface="Calibri"/>
              </a:rPr>
              <a:t>Hrvatske</a:t>
            </a:r>
            <a:r>
              <a:rPr lang="hr-HR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5378"/>
            <a:ext cx="8229600" cy="5680785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„Anglizmi se ne smeju listom odbacivati, ali određena doza opreza (ili možda zdravog razuma) pri njihovom pozajmljivanju mora da postoji. U slučajevima kao što su </a:t>
            </a:r>
            <a:r>
              <a:rPr lang="hr-HR" b="1" i="1" dirty="0"/>
              <a:t>tender</a:t>
            </a:r>
            <a:r>
              <a:rPr lang="hr-HR" i="1" dirty="0"/>
              <a:t> – konkurs </a:t>
            </a:r>
            <a:r>
              <a:rPr lang="hr-HR" dirty="0"/>
              <a:t>ili </a:t>
            </a:r>
            <a:r>
              <a:rPr lang="hr-HR" b="1" i="1" dirty="0"/>
              <a:t>kasting</a:t>
            </a:r>
            <a:r>
              <a:rPr lang="hr-HR" i="1" dirty="0"/>
              <a:t> – audicija</a:t>
            </a:r>
            <a:r>
              <a:rPr lang="hr-HR" dirty="0"/>
              <a:t>, pa čak i </a:t>
            </a:r>
            <a:r>
              <a:rPr lang="hr-HR" b="1" i="1" dirty="0"/>
              <a:t>mejkap</a:t>
            </a:r>
            <a:r>
              <a:rPr lang="hr-HR" i="1" dirty="0"/>
              <a:t> – šminka</a:t>
            </a:r>
            <a:r>
              <a:rPr lang="hr-HR" dirty="0"/>
              <a:t> ili </a:t>
            </a:r>
            <a:r>
              <a:rPr lang="hr-HR" b="1" i="1" dirty="0"/>
              <a:t>stejdž</a:t>
            </a:r>
            <a:r>
              <a:rPr lang="hr-HR" i="1" dirty="0"/>
              <a:t> – scena/bina</a:t>
            </a:r>
            <a:r>
              <a:rPr lang="hr-HR" dirty="0"/>
              <a:t>, očigledno podvučene reči predstavljaju nešto 'specijalizovanje'  (stručnije) reči. Treba, naravno, obratiti pažnju da ovo ne ode u drugu krajnost, pa da se umesto </a:t>
            </a:r>
            <a:r>
              <a:rPr lang="hr-HR" i="1" dirty="0"/>
              <a:t>sprovođenja </a:t>
            </a:r>
            <a:r>
              <a:rPr lang="hr-HR" dirty="0"/>
              <a:t>ili </a:t>
            </a:r>
            <a:r>
              <a:rPr lang="hr-HR" i="1" dirty="0"/>
              <a:t>primene</a:t>
            </a:r>
            <a:r>
              <a:rPr lang="hr-HR" dirty="0"/>
              <a:t> kaže </a:t>
            </a:r>
            <a:r>
              <a:rPr lang="hr-HR" b="1" i="1" dirty="0"/>
              <a:t>implementacija, rezervisanja </a:t>
            </a:r>
            <a:r>
              <a:rPr lang="hr-HR" i="1" dirty="0"/>
              <a:t>karata </a:t>
            </a:r>
            <a:r>
              <a:rPr lang="hr-HR" b="1" i="1" dirty="0"/>
              <a:t>buking </a:t>
            </a:r>
            <a:r>
              <a:rPr lang="hr-HR" dirty="0"/>
              <a:t>itd.“ (mada bi i ovi primjeri mogli da budu slučajevi pod 1). </a:t>
            </a:r>
            <a:r>
              <a:rPr lang="hr-HR" dirty="0" smtClean="0"/>
              <a:t>(</a:t>
            </a:r>
            <a:r>
              <a:rPr lang="ta-IN" dirty="0" smtClean="0">
                <a:latin typeface="Calibri"/>
                <a:cs typeface="Calibri"/>
              </a:rPr>
              <a:t>ispitanik iz Srbije</a:t>
            </a:r>
            <a:r>
              <a:rPr lang="hr-HR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5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„Prije sam mislila da je francusko ograničavanje uporabe engleskoga i anglicizama putem zakona pretjerano. Zbog današnje sam poplave anglicizama u hrvatskome promijenila mišljenje i smatram da bi širu javnost trebalo osvijestiti da treba rabiti hrvatski i hrvatske izraze gdje god je to moguće. U protivnom bi za sto ili dvjesto godina hrvatski jezik mogao izumrijeti. “ </a:t>
            </a:r>
            <a:r>
              <a:rPr lang="hr-HR" dirty="0" smtClean="0"/>
              <a:t>(ispitanik iz Hrvatske)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„Smatram da si timovi jezikoslovaca i stručnjaka pojedinih područja najprimjereniji za pronalazak domaćih zamjena za anglizme, ali ne i najučinkovitiji, posebice ako je suditi prema predloženim izrazima koji nisu zaživjeli u uporabi i koje šira govorna zajednica nije prihvatila.“</a:t>
            </a:r>
            <a:r>
              <a:rPr lang="hr-HR" dirty="0">
                <a:latin typeface="Calibri"/>
                <a:cs typeface="Calibri"/>
              </a:rPr>
              <a:t> </a:t>
            </a:r>
            <a:r>
              <a:rPr lang="hr-HR" dirty="0" smtClean="0">
                <a:latin typeface="Calibri"/>
                <a:cs typeface="Calibri"/>
              </a:rPr>
              <a:t>(ov</a:t>
            </a:r>
            <a:r>
              <a:rPr lang="ta-IN" dirty="0" smtClean="0">
                <a:latin typeface="Calibri"/>
                <a:cs typeface="Calibri"/>
              </a:rPr>
              <a:t>aj citat reprezentira oba jezika</a:t>
            </a:r>
            <a:r>
              <a:rPr lang="hr-HR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75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„Mediji, škole i fakulteti ključni su za promicanje domaćih zamjena za anglizme. Kada bi domaće zamjene bile u udžbenicima, na školskim pločama, na televiziji, radiju itd., većina bi im ispitanika bila izložena, što bi dovelo do usvajanja tih riječi i njihove uporabe među širom javnosti.“ </a:t>
            </a:r>
            <a:r>
              <a:rPr lang="ta-IN" dirty="0" smtClean="0">
                <a:latin typeface="Calibri"/>
                <a:cs typeface="Calibri"/>
              </a:rPr>
              <a:t>(ispitanik iz Srbije)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1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27985" t="27644" r="28358" b="14342"/>
          <a:stretch/>
        </p:blipFill>
        <p:spPr>
          <a:xfrm>
            <a:off x="1228298" y="232011"/>
            <a:ext cx="6769290" cy="646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pPr marL="0" indent="0">
              <a:buNone/>
            </a:pPr>
            <a:endParaRPr lang="de-AT" sz="1600" dirty="0" smtClean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 smtClean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 smtClean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 smtClean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 smtClean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r>
              <a:rPr lang="de-AT" sz="1600" dirty="0" err="1" smtClean="0"/>
              <a:t>Izvor</a:t>
            </a:r>
            <a:r>
              <a:rPr lang="de-AT" sz="1600" dirty="0" smtClean="0"/>
              <a:t> </a:t>
            </a:r>
            <a:r>
              <a:rPr lang="de-AT" sz="1600" dirty="0" err="1" smtClean="0"/>
              <a:t>primjera</a:t>
            </a:r>
            <a:r>
              <a:rPr lang="de-AT" sz="1600" dirty="0" smtClean="0"/>
              <a:t>:</a:t>
            </a:r>
          </a:p>
          <a:p>
            <a:pPr marL="0" indent="0">
              <a:buNone/>
            </a:pPr>
            <a:r>
              <a:rPr lang="de-AT" sz="1600" dirty="0" err="1" smtClean="0"/>
              <a:t>Tošović</a:t>
            </a:r>
            <a:r>
              <a:rPr lang="de-AT" sz="1600" dirty="0" smtClean="0"/>
              <a:t> </a:t>
            </a:r>
            <a:r>
              <a:rPr lang="de-AT" sz="1600" dirty="0"/>
              <a:t>2010: </a:t>
            </a:r>
            <a:r>
              <a:rPr lang="de-AT" sz="1600" dirty="0" err="1"/>
              <a:t>Tošović</a:t>
            </a:r>
            <a:r>
              <a:rPr lang="de-AT" sz="1600" dirty="0"/>
              <a:t>, Branko (Hrsg.). </a:t>
            </a:r>
            <a:r>
              <a:rPr lang="de-AT" sz="1600" i="1" dirty="0" err="1"/>
              <a:t>Hrvatski</a:t>
            </a:r>
            <a:r>
              <a:rPr lang="de-AT" sz="1600" i="1" dirty="0"/>
              <a:t> </a:t>
            </a:r>
            <a:r>
              <a:rPr lang="de-AT" sz="1600" i="1" dirty="0" err="1"/>
              <a:t>pogledi</a:t>
            </a:r>
            <a:r>
              <a:rPr lang="de-AT" sz="1600" i="1" dirty="0"/>
              <a:t> na </a:t>
            </a:r>
            <a:r>
              <a:rPr lang="de-AT" sz="1600" i="1" dirty="0" err="1"/>
              <a:t>odnose</a:t>
            </a:r>
            <a:r>
              <a:rPr lang="de-AT" sz="1600" i="1" dirty="0"/>
              <a:t> </a:t>
            </a:r>
            <a:r>
              <a:rPr lang="de-AT" sz="1600" i="1" dirty="0" err="1"/>
              <a:t>između</a:t>
            </a:r>
            <a:r>
              <a:rPr lang="de-AT" sz="1600" i="1" dirty="0"/>
              <a:t> </a:t>
            </a:r>
            <a:r>
              <a:rPr lang="de-AT" sz="1600" i="1" dirty="0" err="1"/>
              <a:t>hrvatskoga</a:t>
            </a:r>
            <a:r>
              <a:rPr lang="de-AT" sz="1600" i="1" dirty="0"/>
              <a:t>, </a:t>
            </a:r>
            <a:r>
              <a:rPr lang="de-AT" sz="1600" i="1" dirty="0" err="1"/>
              <a:t>srpskoga</a:t>
            </a:r>
            <a:r>
              <a:rPr lang="de-AT" sz="1600" i="1" dirty="0"/>
              <a:t> i </a:t>
            </a:r>
            <a:r>
              <a:rPr lang="de-AT" sz="1600" i="1" dirty="0" err="1"/>
              <a:t>bosanskoga</a:t>
            </a:r>
            <a:r>
              <a:rPr lang="de-AT" sz="1600" i="1" dirty="0"/>
              <a:t>/</a:t>
            </a:r>
            <a:r>
              <a:rPr lang="de-AT" sz="1600" i="1" dirty="0" err="1"/>
              <a:t>bošnjačkoga</a:t>
            </a:r>
            <a:r>
              <a:rPr lang="de-AT" sz="1600" i="1" dirty="0"/>
              <a:t> </a:t>
            </a:r>
            <a:r>
              <a:rPr lang="de-AT" sz="1600" i="1" dirty="0" err="1"/>
              <a:t>jezika</a:t>
            </a:r>
            <a:r>
              <a:rPr lang="de-AT" sz="1600" dirty="0"/>
              <a:t>. Graz: Institut für Slawistik der Karl-Franzens-Universität Graz.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39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Anglicizam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5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Filipovi</a:t>
            </a:r>
            <a:r>
              <a:rPr lang="en-US" sz="2400" dirty="0" err="1" smtClean="0"/>
              <a:t>Ć</a:t>
            </a:r>
            <a:r>
              <a:rPr lang="hr-HR" dirty="0" smtClean="0"/>
              <a:t> </a:t>
            </a:r>
            <a:r>
              <a:rPr lang="en-US" dirty="0" smtClean="0"/>
              <a:t>(</a:t>
            </a:r>
            <a:r>
              <a:rPr lang="en-US" dirty="0"/>
              <a:t>1990: 17</a:t>
            </a:r>
            <a:r>
              <a:rPr lang="en-US" dirty="0" smtClean="0"/>
              <a:t>)</a:t>
            </a:r>
            <a:r>
              <a:rPr lang="en-US" baseline="30000" dirty="0"/>
              <a:t> </a:t>
            </a:r>
            <a:r>
              <a:rPr lang="en-US" baseline="30000" dirty="0" smtClean="0"/>
              <a:t>1</a:t>
            </a:r>
            <a:r>
              <a:rPr lang="en-US" dirty="0" smtClean="0"/>
              <a:t>„svaka </a:t>
            </a:r>
            <a:r>
              <a:rPr lang="en-US" dirty="0" err="1" smtClean="0"/>
              <a:t>rije</a:t>
            </a:r>
            <a:r>
              <a:rPr lang="cs-CZ" dirty="0" smtClean="0"/>
              <a:t>č</a:t>
            </a:r>
            <a:r>
              <a:rPr lang="cs-CZ" dirty="0"/>
              <a:t> </a:t>
            </a:r>
            <a:r>
              <a:rPr lang="cs-CZ" dirty="0" smtClean="0"/>
              <a:t>preuzeta </a:t>
            </a:r>
            <a:r>
              <a:rPr lang="cs-CZ" dirty="0"/>
              <a:t>iz engleskog jezika koja </a:t>
            </a:r>
            <a:r>
              <a:rPr lang="cs-CZ" dirty="0" smtClean="0"/>
              <a:t>označava </a:t>
            </a:r>
            <a:r>
              <a:rPr lang="cs-CZ" dirty="0"/>
              <a:t>neki predmet, ideju ili pojam </a:t>
            </a:r>
            <a:r>
              <a:rPr lang="cs-CZ" dirty="0" smtClean="0"/>
              <a:t>kao sastavne </a:t>
            </a:r>
            <a:r>
              <a:rPr lang="cs-CZ" dirty="0"/>
              <a:t>dijelove engleske civilizacije”, </a:t>
            </a:r>
            <a:r>
              <a:rPr lang="cs-CZ" dirty="0" smtClean="0"/>
              <a:t>koja „</a:t>
            </a:r>
            <a:r>
              <a:rPr lang="cs-CZ" dirty="0"/>
              <a:t>ne mora biti engleskog </a:t>
            </a:r>
            <a:r>
              <a:rPr lang="cs-CZ" dirty="0" smtClean="0"/>
              <a:t>porijekla</a:t>
            </a:r>
            <a:r>
              <a:rPr lang="cs-CZ" dirty="0"/>
              <a:t>, ali mora biti adaptirana prema sustavu engleskog jezika i </a:t>
            </a:r>
            <a:r>
              <a:rPr lang="cs-CZ" dirty="0" smtClean="0"/>
              <a:t>integrirana </a:t>
            </a:r>
            <a:r>
              <a:rPr lang="cs-CZ" dirty="0"/>
              <a:t>u engleski vokabular</a:t>
            </a:r>
            <a:r>
              <a:rPr lang="cs-CZ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9655" y="5492997"/>
            <a:ext cx="7224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Filipovi</a:t>
            </a:r>
            <a:r>
              <a:rPr lang="hr-HR" dirty="0" smtClean="0"/>
              <a:t>ć, </a:t>
            </a:r>
            <a:r>
              <a:rPr lang="hr-HR" dirty="0"/>
              <a:t>Rudolf (1990)</a:t>
            </a:r>
            <a:r>
              <a:rPr lang="hr-HR" dirty="0" smtClean="0"/>
              <a:t>.</a:t>
            </a:r>
            <a:r>
              <a:rPr lang="en-US" i="1" dirty="0"/>
              <a:t> </a:t>
            </a:r>
            <a:r>
              <a:rPr lang="en-US" i="1" dirty="0" err="1"/>
              <a:t>Anglicizmi</a:t>
            </a:r>
            <a:r>
              <a:rPr lang="en-US" i="1" dirty="0"/>
              <a:t> u </a:t>
            </a:r>
            <a:r>
              <a:rPr lang="en-US" i="1" dirty="0" err="1"/>
              <a:t>hrvatskom</a:t>
            </a:r>
            <a:r>
              <a:rPr lang="en-US" i="1" dirty="0"/>
              <a:t> </a:t>
            </a:r>
            <a:r>
              <a:rPr lang="en-US" i="1" dirty="0" err="1"/>
              <a:t>ili</a:t>
            </a:r>
            <a:r>
              <a:rPr lang="en-US" i="1" dirty="0"/>
              <a:t> </a:t>
            </a:r>
            <a:r>
              <a:rPr lang="en-US" i="1" dirty="0" err="1"/>
              <a:t>srpskom</a:t>
            </a:r>
            <a:r>
              <a:rPr lang="en-US" i="1" dirty="0"/>
              <a:t> </a:t>
            </a:r>
            <a:r>
              <a:rPr lang="en-US" i="1" dirty="0" err="1"/>
              <a:t>jeziku</a:t>
            </a:r>
            <a:r>
              <a:rPr lang="en-US" i="1" dirty="0"/>
              <a:t>: </a:t>
            </a:r>
            <a:r>
              <a:rPr lang="en-US" i="1" dirty="0" err="1" smtClean="0"/>
              <a:t>porijeklo</a:t>
            </a:r>
            <a:r>
              <a:rPr lang="en-US" i="1" dirty="0"/>
              <a:t>, </a:t>
            </a:r>
            <a:r>
              <a:rPr lang="en-US" i="1" dirty="0" err="1"/>
              <a:t>razvoj</a:t>
            </a:r>
            <a:r>
              <a:rPr lang="en-US" i="1" dirty="0"/>
              <a:t>, </a:t>
            </a:r>
            <a:r>
              <a:rPr lang="en-US" i="1" dirty="0" err="1" smtClean="0"/>
              <a:t>zna</a:t>
            </a:r>
            <a:r>
              <a:rPr lang="cs-CZ" dirty="0" err="1" smtClean="0"/>
              <a:t>č</a:t>
            </a:r>
            <a:r>
              <a:rPr lang="cs-CZ" i="1" dirty="0" err="1" smtClean="0"/>
              <a:t>enje</a:t>
            </a:r>
            <a:r>
              <a:rPr lang="cs-CZ" dirty="0" smtClean="0"/>
              <a:t>. </a:t>
            </a:r>
            <a:r>
              <a:rPr lang="cs-CZ" dirty="0"/>
              <a:t>Zagreb: Jugoslavenska akademija </a:t>
            </a:r>
            <a:r>
              <a:rPr lang="cs-CZ" dirty="0" smtClean="0"/>
              <a:t>znanosti </a:t>
            </a:r>
            <a:r>
              <a:rPr lang="cs-CZ" dirty="0"/>
              <a:t>i umjetnosti i Školska knjiga</a:t>
            </a:r>
            <a:r>
              <a:rPr lang="cs-CZ" dirty="0" smtClean="0"/>
              <a:t>.</a:t>
            </a:r>
            <a:r>
              <a:rPr lang="de-AT" dirty="0" smtClean="0"/>
              <a:t> S.17.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0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887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Jezični</a:t>
            </a:r>
            <a:r>
              <a:rPr lang="en-US" dirty="0"/>
              <a:t> (</a:t>
            </a:r>
            <a:r>
              <a:rPr lang="en-US" dirty="0" err="1"/>
              <a:t>jezički</a:t>
            </a:r>
            <a:r>
              <a:rPr lang="en-US" dirty="0"/>
              <a:t>) </a:t>
            </a:r>
            <a:r>
              <a:rPr lang="en-US" dirty="0" err="1" smtClean="0"/>
              <a:t>purizam</a:t>
            </a:r>
            <a:r>
              <a:rPr lang="en-US" b="1" dirty="0" smtClean="0"/>
              <a:t>, </a:t>
            </a:r>
            <a:r>
              <a:rPr lang="en-US" dirty="0"/>
              <a:t>jezično (jezičko) čistunstvo ili čistunstvo u jeziku je djelatnost u težnji da se književni jezik, osobito njegov rječnik, približi idealu čistoće tako da se odstranjuju usvojene internacionalne riječi ili riječi iz jezika prema kojima je purizam upravljen u nekom vremenu</a:t>
            </a:r>
            <a:r>
              <a:rPr lang="en-US" dirty="0" smtClean="0"/>
              <a:t>.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6667" y="5509494"/>
            <a:ext cx="686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2</a:t>
            </a:r>
            <a:r>
              <a:rPr lang="en-US" dirty="0" smtClean="0"/>
              <a:t>Vladimir </a:t>
            </a:r>
            <a:r>
              <a:rPr lang="en-US" dirty="0"/>
              <a:t>Anić, Ivo Goldstein, </a:t>
            </a:r>
            <a:r>
              <a:rPr lang="en-US" i="1" dirty="0"/>
              <a:t>Rječnik stranih riječi</a:t>
            </a:r>
            <a:r>
              <a:rPr lang="en-US" dirty="0"/>
              <a:t>, Zagreb, 2002.</a:t>
            </a:r>
          </a:p>
        </p:txBody>
      </p:sp>
    </p:spTree>
    <p:extLst>
      <p:ext uri="{BB962C8B-B14F-4D97-AF65-F5344CB8AC3E}">
        <p14:creationId xmlns:p14="http://schemas.microsoft.com/office/powerpoint/2010/main" val="8164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engleskog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u </a:t>
            </a:r>
            <a:r>
              <a:rPr lang="en-US" dirty="0" err="1" smtClean="0"/>
              <a:t>hrvatskim</a:t>
            </a:r>
            <a:r>
              <a:rPr lang="en-US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srpskim</a:t>
            </a:r>
            <a:r>
              <a:rPr lang="en-US" dirty="0" smtClean="0"/>
              <a:t> </a:t>
            </a:r>
            <a:r>
              <a:rPr lang="ta-IN" dirty="0" smtClean="0"/>
              <a:t>časopisima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P</a:t>
            </a:r>
            <a:r>
              <a:rPr lang="hr-HR" u="sng" dirty="0" smtClean="0"/>
              <a:t>rimjeri u hrvatskom jeziku:</a:t>
            </a:r>
          </a:p>
          <a:p>
            <a:pPr marL="0" indent="0">
              <a:buNone/>
            </a:pPr>
            <a:r>
              <a:rPr lang="hr-HR" i="1" dirty="0" smtClean="0"/>
              <a:t>Vip</a:t>
            </a:r>
            <a:r>
              <a:rPr lang="hr-HR" b="1" i="1" dirty="0" smtClean="0"/>
              <a:t>me</a:t>
            </a:r>
            <a:r>
              <a:rPr lang="hr-HR" i="1" dirty="0" smtClean="0"/>
              <a:t> </a:t>
            </a:r>
            <a:r>
              <a:rPr lang="hr-HR" b="1" i="1" dirty="0"/>
              <a:t>Easy</a:t>
            </a:r>
            <a:r>
              <a:rPr lang="hr-HR" i="1" dirty="0"/>
              <a:t> tarifa</a:t>
            </a:r>
            <a:r>
              <a:rPr lang="hr-HR" dirty="0"/>
              <a:t>, </a:t>
            </a:r>
            <a:r>
              <a:rPr lang="hr-HR" b="1" i="1" dirty="0"/>
              <a:t>prepaid</a:t>
            </a:r>
            <a:r>
              <a:rPr lang="hr-HR" i="1" dirty="0"/>
              <a:t> paket</a:t>
            </a:r>
            <a:r>
              <a:rPr lang="hr-HR" dirty="0"/>
              <a:t>, </a:t>
            </a:r>
            <a:r>
              <a:rPr lang="hr-HR" b="1" i="1" dirty="0"/>
              <a:t>friend</a:t>
            </a:r>
            <a:r>
              <a:rPr lang="hr-HR" i="1" dirty="0"/>
              <a:t> mobilni broj</a:t>
            </a:r>
            <a:r>
              <a:rPr lang="hr-HR" dirty="0"/>
              <a:t>, </a:t>
            </a:r>
            <a:r>
              <a:rPr lang="hr-HR" i="1" dirty="0"/>
              <a:t>PBZ</a:t>
            </a:r>
            <a:r>
              <a:rPr lang="hr-HR" b="1" i="1" dirty="0"/>
              <a:t>Investor</a:t>
            </a:r>
            <a:r>
              <a:rPr lang="hr-HR" i="1" dirty="0"/>
              <a:t> </a:t>
            </a:r>
            <a:r>
              <a:rPr lang="hr-HR" i="1" dirty="0" smtClean="0"/>
              <a:t>usluga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u="sng" dirty="0" smtClean="0"/>
              <a:t>P</a:t>
            </a:r>
            <a:r>
              <a:rPr lang="hr-HR" u="sng" dirty="0" smtClean="0"/>
              <a:t>rimjeri u srpskom jeziku:</a:t>
            </a:r>
          </a:p>
          <a:p>
            <a:pPr marL="0" indent="0">
              <a:buNone/>
            </a:pPr>
            <a:r>
              <a:rPr lang="hr-HR" i="1" dirty="0" smtClean="0"/>
              <a:t>Grand </a:t>
            </a:r>
            <a:r>
              <a:rPr lang="hr-HR" b="1" i="1" dirty="0"/>
              <a:t>Pleasure</a:t>
            </a:r>
            <a:r>
              <a:rPr lang="hr-HR" dirty="0"/>
              <a:t>, </a:t>
            </a:r>
            <a:r>
              <a:rPr lang="hr-HR" i="1" dirty="0"/>
              <a:t>Delta</a:t>
            </a:r>
            <a:r>
              <a:rPr lang="hr-HR" b="1" i="1" dirty="0"/>
              <a:t>City</a:t>
            </a:r>
            <a:r>
              <a:rPr lang="hr-HR" i="1" dirty="0"/>
              <a:t> </a:t>
            </a:r>
            <a:r>
              <a:rPr lang="hr-HR" b="1" i="1" dirty="0"/>
              <a:t>shoping</a:t>
            </a:r>
            <a:r>
              <a:rPr lang="hr-HR" i="1" dirty="0"/>
              <a:t> </a:t>
            </a:r>
            <a:r>
              <a:rPr lang="hr-HR" b="1" i="1" dirty="0"/>
              <a:t>mol</a:t>
            </a:r>
            <a:r>
              <a:rPr lang="hr-HR" dirty="0"/>
              <a:t>, </a:t>
            </a:r>
            <a:r>
              <a:rPr lang="hr-HR" i="1" dirty="0"/>
              <a:t>Multiactiv </a:t>
            </a:r>
            <a:r>
              <a:rPr lang="hr-HR" b="1" i="1" dirty="0"/>
              <a:t>light</a:t>
            </a:r>
            <a:r>
              <a:rPr lang="hr-HR" i="1" dirty="0"/>
              <a:t> kozmetika</a:t>
            </a:r>
            <a:r>
              <a:rPr lang="hr-HR" dirty="0"/>
              <a:t>, </a:t>
            </a:r>
            <a:r>
              <a:rPr lang="hr-HR" b="1" i="1" dirty="0"/>
              <a:t>best buy</a:t>
            </a:r>
            <a:r>
              <a:rPr lang="hr-HR" i="1" dirty="0"/>
              <a:t> potrošački kredit</a:t>
            </a:r>
            <a:r>
              <a:rPr lang="hr-HR" dirty="0"/>
              <a:t>, </a:t>
            </a:r>
            <a:r>
              <a:rPr lang="hr-HR" i="1" dirty="0"/>
              <a:t>nova </a:t>
            </a:r>
            <a:r>
              <a:rPr lang="hr-HR" b="1" i="1" dirty="0"/>
              <a:t>collection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4822"/>
            <a:ext cx="8229600" cy="4525963"/>
          </a:xfrm>
        </p:spPr>
        <p:txBody>
          <a:bodyPr/>
          <a:lstStyle/>
          <a:p>
            <a:r>
              <a:rPr lang="en-US" i="1" dirty="0" smtClean="0"/>
              <a:t>fit </a:t>
            </a:r>
            <a:r>
              <a:rPr lang="de-DE" dirty="0"/>
              <a:t>–</a:t>
            </a:r>
            <a:r>
              <a:rPr lang="hr-HR" dirty="0" smtClean="0"/>
              <a:t> </a:t>
            </a:r>
            <a:r>
              <a:rPr lang="hr-HR" i="1" dirty="0" smtClean="0"/>
              <a:t>u</a:t>
            </a:r>
            <a:r>
              <a:rPr lang="hr-HR" dirty="0" smtClean="0"/>
              <a:t> </a:t>
            </a:r>
            <a:r>
              <a:rPr lang="hr-HR" i="1" dirty="0" smtClean="0"/>
              <a:t>dobroj fizičkoj/t(j)elesnoj kondiciji</a:t>
            </a:r>
            <a:r>
              <a:rPr lang="hr-HR" dirty="0" smtClean="0"/>
              <a:t> </a:t>
            </a:r>
          </a:p>
          <a:p>
            <a:r>
              <a:rPr lang="en-US" i="1" dirty="0" smtClean="0"/>
              <a:t>accessories</a:t>
            </a:r>
            <a:r>
              <a:rPr lang="hr-HR" dirty="0" smtClean="0"/>
              <a:t> </a:t>
            </a:r>
            <a:r>
              <a:rPr lang="hr-HR" dirty="0" smtClean="0"/>
              <a:t>- </a:t>
            </a:r>
            <a:r>
              <a:rPr lang="hr-HR" i="1" dirty="0" smtClean="0"/>
              <a:t>prodav</a:t>
            </a:r>
            <a:r>
              <a:rPr lang="hr-HR" i="1" dirty="0"/>
              <a:t>(ao)nica s(a) modnim </a:t>
            </a:r>
            <a:r>
              <a:rPr lang="hr-HR" i="1" dirty="0" smtClean="0"/>
              <a:t>dodacima</a:t>
            </a:r>
            <a:endParaRPr lang="hr-HR" dirty="0" smtClean="0"/>
          </a:p>
          <a:p>
            <a:r>
              <a:rPr lang="en-US" i="1" dirty="0" smtClean="0"/>
              <a:t>internet</a:t>
            </a:r>
            <a:r>
              <a:rPr lang="de-DE" dirty="0" smtClean="0"/>
              <a:t> – </a:t>
            </a:r>
            <a:r>
              <a:rPr lang="de-DE" i="1" dirty="0" err="1" smtClean="0"/>
              <a:t>svemre</a:t>
            </a:r>
            <a:r>
              <a:rPr lang="hr-HR" i="1" dirty="0" smtClean="0"/>
              <a:t>žje</a:t>
            </a:r>
            <a:r>
              <a:rPr lang="hr-HR" dirty="0" smtClean="0"/>
              <a:t> </a:t>
            </a:r>
          </a:p>
          <a:p>
            <a:r>
              <a:rPr lang="hr-HR" i="1" dirty="0" smtClean="0"/>
              <a:t>hit</a:t>
            </a:r>
            <a:r>
              <a:rPr lang="de-AT" i="1" dirty="0" smtClean="0"/>
              <a:t> </a:t>
            </a:r>
            <a:r>
              <a:rPr lang="de-DE" dirty="0"/>
              <a:t>–</a:t>
            </a:r>
            <a:r>
              <a:rPr lang="hr-HR" dirty="0" smtClean="0"/>
              <a:t> </a:t>
            </a:r>
            <a:r>
              <a:rPr lang="en-US" i="1" dirty="0" err="1"/>
              <a:t>uspje</a:t>
            </a:r>
            <a:r>
              <a:rPr lang="hr-HR" i="1" dirty="0"/>
              <a:t>šnica</a:t>
            </a:r>
            <a:r>
              <a:rPr lang="hr-HR" dirty="0"/>
              <a:t> </a:t>
            </a:r>
            <a:endParaRPr lang="hr-HR" dirty="0" smtClean="0"/>
          </a:p>
          <a:p>
            <a:r>
              <a:rPr lang="hr-HR" i="1" dirty="0" smtClean="0"/>
              <a:t>džojstik/joystick</a:t>
            </a:r>
            <a:r>
              <a:rPr lang="hr-HR" dirty="0" smtClean="0"/>
              <a:t> </a:t>
            </a:r>
            <a:r>
              <a:rPr lang="de-DE" dirty="0"/>
              <a:t>–</a:t>
            </a:r>
            <a:r>
              <a:rPr lang="hr-HR" dirty="0" smtClean="0"/>
              <a:t> </a:t>
            </a:r>
            <a:r>
              <a:rPr lang="hr-HR" i="1" dirty="0" smtClean="0"/>
              <a:t>upravljačka </a:t>
            </a:r>
            <a:r>
              <a:rPr lang="hr-HR" i="1" dirty="0"/>
              <a:t>palica</a:t>
            </a:r>
            <a:r>
              <a:rPr lang="hr-HR" dirty="0"/>
              <a:t> </a:t>
            </a:r>
            <a:endParaRPr lang="hr-HR" dirty="0" smtClean="0"/>
          </a:p>
          <a:p>
            <a:r>
              <a:rPr lang="hr-HR" i="1" dirty="0" smtClean="0"/>
              <a:t>spejs</a:t>
            </a:r>
            <a:r>
              <a:rPr lang="hr-HR" dirty="0" smtClean="0"/>
              <a:t> </a:t>
            </a:r>
            <a:r>
              <a:rPr lang="hr-HR" i="1" dirty="0"/>
              <a:t>šatl/space </a:t>
            </a:r>
            <a:r>
              <a:rPr lang="hr-HR" i="1" dirty="0" smtClean="0"/>
              <a:t>shuttle</a:t>
            </a:r>
            <a:r>
              <a:rPr lang="de-AT" i="1" dirty="0" smtClean="0"/>
              <a:t> </a:t>
            </a:r>
            <a:r>
              <a:rPr lang="de-DE" dirty="0"/>
              <a:t>–</a:t>
            </a:r>
            <a:r>
              <a:rPr lang="hr-HR" dirty="0" smtClean="0"/>
              <a:t> </a:t>
            </a:r>
            <a:r>
              <a:rPr lang="hr-HR" i="1" dirty="0" smtClean="0"/>
              <a:t>svemirski </a:t>
            </a:r>
            <a:r>
              <a:rPr lang="hr-HR" i="1" dirty="0"/>
              <a:t>avion</a:t>
            </a:r>
            <a:r>
              <a:rPr lang="hr-H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/>
              <a:t>beauty-trendovi, info telefon, fashion news, web site, up&amp;under kombinacije, shoe shop, SMS druženje/poruka, fashion ovisnost, vitality napitak, wellness paket, supersound tehnologija, best buy potrošački kredit, call centar, show program, piling rukavica, CD ure</a:t>
            </a:r>
            <a:r>
              <a:rPr lang="en-US" i="1" dirty="0" err="1"/>
              <a:t>đaj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5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Kategorije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53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 smtClean="0"/>
              <a:t>1. Reklame na engleskom jeziku:</a:t>
            </a:r>
          </a:p>
          <a:p>
            <a:r>
              <a:rPr lang="hr-HR" i="1" dirty="0" smtClean="0"/>
              <a:t>Versace </a:t>
            </a:r>
            <a:r>
              <a:rPr lang="hr-HR" i="1" dirty="0"/>
              <a:t>– The new fragrance for women</a:t>
            </a:r>
            <a:r>
              <a:rPr lang="hr-HR" dirty="0"/>
              <a:t>!</a:t>
            </a:r>
            <a:endParaRPr lang="en-US" dirty="0"/>
          </a:p>
          <a:p>
            <a:pPr lvl="0"/>
            <a:r>
              <a:rPr lang="hr-HR" i="1" dirty="0"/>
              <a:t>Davidoff Cool Water – The power of cool</a:t>
            </a:r>
            <a:r>
              <a:rPr lang="hr-HR" dirty="0"/>
              <a:t>!</a:t>
            </a:r>
            <a:endParaRPr lang="en-US" dirty="0"/>
          </a:p>
          <a:p>
            <a:pPr lvl="0"/>
            <a:r>
              <a:rPr lang="hr-HR" i="1" dirty="0"/>
              <a:t>Diesel – Human after all</a:t>
            </a:r>
            <a:r>
              <a:rPr lang="hr-HR" dirty="0"/>
              <a:t>!</a:t>
            </a:r>
            <a:endParaRPr lang="en-US" dirty="0"/>
          </a:p>
          <a:p>
            <a:endParaRPr lang="en-US" dirty="0"/>
          </a:p>
          <a:p>
            <a:pPr marL="0" lvl="0" indent="0">
              <a:buNone/>
            </a:pPr>
            <a:r>
              <a:rPr lang="hr-HR" dirty="0" smtClean="0"/>
              <a:t>2. Reklame s elementima engleskog jezika:</a:t>
            </a:r>
          </a:p>
          <a:p>
            <a:pPr lvl="0"/>
            <a:r>
              <a:rPr lang="hr-HR" i="1" dirty="0" smtClean="0"/>
              <a:t>Hill</a:t>
            </a:r>
            <a:r>
              <a:rPr lang="hr-HR" dirty="0"/>
              <a:t>´</a:t>
            </a:r>
            <a:r>
              <a:rPr lang="hr-HR" i="1" dirty="0"/>
              <a:t>s</a:t>
            </a:r>
            <a:r>
              <a:rPr lang="hr-HR" dirty="0"/>
              <a:t> hrana dostupna je samo kod veterinara i u pet </a:t>
            </a:r>
            <a:r>
              <a:rPr lang="hr-HR" i="1" dirty="0"/>
              <a:t>shopovima</a:t>
            </a:r>
            <a:r>
              <a:rPr lang="hr-HR" dirty="0"/>
              <a:t>!</a:t>
            </a:r>
            <a:endParaRPr lang="en-US" dirty="0"/>
          </a:p>
          <a:p>
            <a:pPr lvl="0"/>
            <a:r>
              <a:rPr lang="hr-HR" dirty="0"/>
              <a:t>Natuzzi – it´s how you live! Prepustite se čarima zadnjih novosti talijanskog dizajna!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280"/>
            <a:ext cx="8229600" cy="5317884"/>
          </a:xfrm>
        </p:spPr>
        <p:txBody>
          <a:bodyPr>
            <a:normAutofit/>
          </a:bodyPr>
          <a:lstStyle/>
          <a:p>
            <a:pPr lvl="0"/>
            <a:r>
              <a:rPr lang="hr-HR" dirty="0" smtClean="0"/>
              <a:t>Novi Nivea </a:t>
            </a:r>
            <a:r>
              <a:rPr lang="hr-HR" i="1" dirty="0" smtClean="0"/>
              <a:t>Visage Young: Be beautiful</a:t>
            </a:r>
            <a:r>
              <a:rPr lang="hr-HR" dirty="0" smtClean="0"/>
              <a:t>! Čini tvoju kožu savršeno glatkom.</a:t>
            </a:r>
            <a:endParaRPr lang="en-US" dirty="0" smtClean="0"/>
          </a:p>
          <a:p>
            <a:pPr lvl="0"/>
            <a:r>
              <a:rPr lang="hr-HR" dirty="0" smtClean="0"/>
              <a:t>Zadivljujuće precizan: novi </a:t>
            </a:r>
            <a:r>
              <a:rPr lang="hr-HR" i="1" dirty="0" smtClean="0"/>
              <a:t>Mastertouch</a:t>
            </a:r>
            <a:r>
              <a:rPr lang="hr-HR" dirty="0" smtClean="0"/>
              <a:t> korektor. </a:t>
            </a:r>
            <a:r>
              <a:rPr lang="hr-HR" i="1" dirty="0" smtClean="0"/>
              <a:t>The make-up of make-up artists</a:t>
            </a:r>
            <a:r>
              <a:rPr lang="hr-HR" dirty="0" smtClean="0"/>
              <a:t>. </a:t>
            </a:r>
            <a:endParaRPr lang="en-US" dirty="0" smtClean="0"/>
          </a:p>
          <a:p>
            <a:pPr lvl="0"/>
            <a:r>
              <a:rPr lang="hr-HR" dirty="0" smtClean="0"/>
              <a:t>Omiljene pesme pronađi na </a:t>
            </a:r>
            <a:r>
              <a:rPr lang="hr-HR" i="1" dirty="0" smtClean="0"/>
              <a:t>portalu</a:t>
            </a:r>
            <a:r>
              <a:rPr lang="hr-HR" dirty="0" smtClean="0"/>
              <a:t> wap.telenor.co.yu/muzika. </a:t>
            </a:r>
            <a:r>
              <a:rPr lang="hr-HR" i="1" dirty="0" smtClean="0"/>
              <a:t>Techno</a:t>
            </a:r>
            <a:r>
              <a:rPr lang="hr-HR" dirty="0" smtClean="0"/>
              <a:t>, </a:t>
            </a:r>
            <a:r>
              <a:rPr lang="hr-HR" i="1" dirty="0" smtClean="0"/>
              <a:t>funky</a:t>
            </a:r>
            <a:r>
              <a:rPr lang="hr-HR" dirty="0" smtClean="0"/>
              <a:t>, </a:t>
            </a:r>
            <a:r>
              <a:rPr lang="hr-HR" i="1" dirty="0" smtClean="0"/>
              <a:t>soul</a:t>
            </a:r>
            <a:r>
              <a:rPr lang="hr-HR" dirty="0" smtClean="0"/>
              <a:t>, domaća muzika... </a:t>
            </a:r>
            <a:endParaRPr lang="en-US" dirty="0" smtClean="0"/>
          </a:p>
          <a:p>
            <a:pPr lvl="0"/>
            <a:r>
              <a:rPr lang="hr-HR" dirty="0" smtClean="0"/>
              <a:t>Audi – ...</a:t>
            </a:r>
            <a:r>
              <a:rPr lang="hr-HR" i="1" dirty="0" smtClean="0"/>
              <a:t>exclusive</a:t>
            </a:r>
            <a:r>
              <a:rPr lang="hr-HR" dirty="0" smtClean="0"/>
              <a:t> stilski paket u crnoj boji ... dnevna svetla sa senzorom za kišu i </a:t>
            </a:r>
            <a:r>
              <a:rPr lang="hr-HR" i="1" dirty="0" smtClean="0"/>
              <a:t>coming/leaving</a:t>
            </a:r>
            <a:r>
              <a:rPr lang="hr-HR" dirty="0" smtClean="0"/>
              <a:t> funkcijom. 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0"/>
            <a:ext cx="8229600" cy="546634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 smtClean="0"/>
              <a:t>3. </a:t>
            </a:r>
            <a:r>
              <a:rPr lang="de-AT" dirty="0" smtClean="0">
                <a:latin typeface="Calibri"/>
                <a:cs typeface="Calibri"/>
              </a:rPr>
              <a:t>Reklame </a:t>
            </a:r>
            <a:r>
              <a:rPr lang="de-AT" dirty="0" err="1" smtClean="0">
                <a:latin typeface="Calibri"/>
                <a:cs typeface="Calibri"/>
              </a:rPr>
              <a:t>isklju</a:t>
            </a:r>
            <a:r>
              <a:rPr lang="ta-IN" dirty="0" smtClean="0">
                <a:latin typeface="Calibri"/>
                <a:cs typeface="Calibri"/>
              </a:rPr>
              <a:t>čivo na hrvatskom odnosno srpskom jeziku:</a:t>
            </a:r>
            <a:endParaRPr lang="en-US" dirty="0" smtClean="0">
              <a:latin typeface="Calibri"/>
              <a:cs typeface="Calibri"/>
            </a:endParaRPr>
          </a:p>
          <a:p>
            <a:pPr lvl="0"/>
            <a:r>
              <a:rPr lang="hr-HR" i="1" dirty="0" smtClean="0"/>
              <a:t>Volim te ludo</a:t>
            </a:r>
            <a:r>
              <a:rPr lang="hr-HR" dirty="0" smtClean="0"/>
              <a:t>! </a:t>
            </a:r>
            <a:r>
              <a:rPr lang="hr-HR" i="1" dirty="0" smtClean="0"/>
              <a:t>Kao Smoki Čokoladu</a:t>
            </a:r>
            <a:r>
              <a:rPr lang="hr-HR" dirty="0" smtClean="0"/>
              <a:t>!</a:t>
            </a:r>
            <a:endParaRPr lang="en-US" dirty="0" smtClean="0"/>
          </a:p>
          <a:p>
            <a:pPr lvl="0"/>
            <a:r>
              <a:rPr lang="hr-HR" i="1" dirty="0" smtClean="0"/>
              <a:t>A koliko Bronhija si ti danas pojeo</a:t>
            </a:r>
            <a:r>
              <a:rPr lang="hr-HR" dirty="0" smtClean="0"/>
              <a:t>? </a:t>
            </a:r>
            <a:r>
              <a:rPr lang="hr-HR" i="1" dirty="0" smtClean="0"/>
              <a:t>Bronhi</a:t>
            </a:r>
            <a:r>
              <a:rPr lang="hr-HR" dirty="0" smtClean="0"/>
              <a:t> – </a:t>
            </a:r>
            <a:r>
              <a:rPr lang="hr-HR" i="1" dirty="0" smtClean="0"/>
              <a:t>Lakše se diše</a:t>
            </a:r>
            <a:r>
              <a:rPr lang="hr-HR" dirty="0" smtClean="0"/>
              <a:t>!</a:t>
            </a:r>
            <a:endParaRPr lang="en-US" dirty="0" smtClean="0"/>
          </a:p>
          <a:p>
            <a:endParaRPr lang="en-US" dirty="0" smtClean="0"/>
          </a:p>
          <a:p>
            <a:pPr marL="0" lvl="0" indent="0">
              <a:buNone/>
            </a:pPr>
            <a:r>
              <a:rPr lang="hr-HR" dirty="0" smtClean="0"/>
              <a:t>4. Reklame bez teksta</a:t>
            </a:r>
            <a:endParaRPr lang="en-US" dirty="0" smtClean="0"/>
          </a:p>
          <a:p>
            <a:pPr marL="0" lvl="0" indent="0">
              <a:buNone/>
            </a:pPr>
            <a:endParaRPr lang="hr-HR" dirty="0" smtClean="0"/>
          </a:p>
          <a:p>
            <a:pPr marL="0" lvl="0" indent="0">
              <a:buNone/>
            </a:pPr>
            <a:r>
              <a:rPr lang="de-AT" dirty="0" smtClean="0"/>
              <a:t>5. </a:t>
            </a:r>
            <a:r>
              <a:rPr lang="de-AT" dirty="0" smtClean="0">
                <a:latin typeface="Calibri"/>
                <a:cs typeface="Calibri"/>
              </a:rPr>
              <a:t>Reklame na </a:t>
            </a:r>
            <a:r>
              <a:rPr lang="ta-IN" dirty="0" smtClean="0">
                <a:latin typeface="Calibri"/>
                <a:cs typeface="Calibri"/>
              </a:rPr>
              <a:t>trećem </a:t>
            </a:r>
            <a:r>
              <a:rPr lang="de-AT" dirty="0" err="1" smtClean="0">
                <a:latin typeface="Calibri"/>
                <a:cs typeface="Calibri"/>
              </a:rPr>
              <a:t>jeziku</a:t>
            </a:r>
            <a:r>
              <a:rPr lang="de-AT" dirty="0" smtClean="0">
                <a:latin typeface="Calibri"/>
                <a:cs typeface="Calibri"/>
              </a:rPr>
              <a:t> (</a:t>
            </a:r>
            <a:r>
              <a:rPr lang="ta-IN" dirty="0" smtClean="0">
                <a:latin typeface="Calibri"/>
                <a:cs typeface="Calibri"/>
              </a:rPr>
              <a:t>najčešće francuskome</a:t>
            </a:r>
            <a:r>
              <a:rPr lang="de-AT" dirty="0" smtClean="0">
                <a:latin typeface="Calibri"/>
                <a:cs typeface="Calibri"/>
              </a:rPr>
              <a:t>):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hr-HR" i="1" dirty="0" smtClean="0"/>
              <a:t>Lacoste</a:t>
            </a:r>
            <a:r>
              <a:rPr lang="hr-HR" dirty="0" smtClean="0"/>
              <a:t>  – </a:t>
            </a:r>
            <a:r>
              <a:rPr lang="hr-HR" i="1" dirty="0" smtClean="0"/>
              <a:t>un peu d</a:t>
            </a:r>
            <a:r>
              <a:rPr lang="en-US" b="1" dirty="0" smtClean="0"/>
              <a:t>’</a:t>
            </a:r>
            <a:r>
              <a:rPr lang="hr-HR" i="1" dirty="0" smtClean="0"/>
              <a:t>air sur terre</a:t>
            </a:r>
            <a:r>
              <a:rPr lang="hr-HR" dirty="0" smtClean="0"/>
              <a:t>.</a:t>
            </a:r>
            <a:r>
              <a:rPr lang="hr-HR" baseline="30000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850</Words>
  <Application>Microsoft Office PowerPoint</Application>
  <PresentationFormat>Bildschirmpräsentation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Latha</vt:lpstr>
      <vt:lpstr>Office Theme</vt:lpstr>
      <vt:lpstr>Elementi engleskog jezika u hrvatskom odnosno srpskom standardnom jeziku  (Sprachelemente des Englischen in der kroatischen bzw. serbischen Standardsprache)</vt:lpstr>
      <vt:lpstr>Anglicizam</vt:lpstr>
      <vt:lpstr>Purizam</vt:lpstr>
      <vt:lpstr>Elementi engleskog jezika u hrvatskim odnosno srpskim časopisima</vt:lpstr>
      <vt:lpstr>PowerPoint-Präsentation</vt:lpstr>
      <vt:lpstr>PowerPoint-Präsentation</vt:lpstr>
      <vt:lpstr>Kategorije</vt:lpstr>
      <vt:lpstr>PowerPoint-Präsentation</vt:lpstr>
      <vt:lpstr>PowerPoint-Präsentation</vt:lpstr>
      <vt:lpstr>Posuđenice u hrvatskom odnosno srpskom jeziku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none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Sprachelemente des Englischen in der kroatischen bzw. serbischen Standardsprache</dc:title>
  <dc:creator>admin admin</dc:creator>
  <cp:lastModifiedBy>Pejic, Ana - Maria (0911xxx)</cp:lastModifiedBy>
  <cp:revision>20</cp:revision>
  <cp:lastPrinted>2015-11-16T11:23:00Z</cp:lastPrinted>
  <dcterms:created xsi:type="dcterms:W3CDTF">2015-11-14T14:55:03Z</dcterms:created>
  <dcterms:modified xsi:type="dcterms:W3CDTF">2015-11-16T12:17:01Z</dcterms:modified>
</cp:coreProperties>
</file>