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EE6AB9-CD99-46BA-9ACD-B75DF84CB2FC}" type="datetimeFigureOut">
              <a:rPr lang="de-DE"/>
              <a:pPr>
                <a:defRPr/>
              </a:pPr>
              <a:t>29.05.2014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6CFBDFD-A37C-47BA-B9E2-3C4B84F180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50825" y="260350"/>
            <a:ext cx="8642350" cy="6337300"/>
          </a:xfrm>
          <a:prstGeom prst="rect">
            <a:avLst/>
          </a:prstGeom>
          <a:solidFill>
            <a:schemeClr val="bg1"/>
          </a:solidFill>
          <a:ln w="73025" cap="flat" cmpd="thickThin">
            <a:solidFill>
              <a:schemeClr val="tx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77D4-BA25-4AFB-BFE4-25548F3A9C58}" type="datetime1">
              <a:rPr lang="de-DE" smtClean="0"/>
              <a:t>29.05.2014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2588" y="6308725"/>
            <a:ext cx="1871662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6D6B1-A6F6-43DA-9932-A18FB6147B0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E266-2F6F-4609-805F-CF12577C6902}" type="datetime1">
              <a:rPr lang="de-DE" smtClean="0"/>
              <a:t>29.05.2014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0DD0-C2D1-4CAA-BEDB-762EE2B46F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0485-6C2E-4F3B-B2ED-006FB23F2A7D}" type="datetime1">
              <a:rPr lang="de-DE" smtClean="0"/>
              <a:t>29.05.2014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A22D-A9F9-443C-A2F4-D7C3C6A6AF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E108-D4BB-4FBE-8C74-5945C21B75B1}" type="datetime1">
              <a:rPr lang="de-DE" smtClean="0"/>
              <a:t>29.05.2014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B0BD-23FE-4EAD-B734-02230E756B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8990-18D0-4928-9223-A1E722E499A1}" type="datetime1">
              <a:rPr lang="de-DE" smtClean="0"/>
              <a:t>29.05.2014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E0E2-9068-4E53-BC3D-1A5C2485DB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A9FE-4C6D-4EA5-8AF8-DDE6BD1449C2}" type="datetime1">
              <a:rPr lang="de-DE" smtClean="0"/>
              <a:t>29.05.2014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F2911-6E34-4CC2-973D-34AE4674DE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A5626-DA64-4618-92B2-69FC4EA4BEA0}" type="datetime1">
              <a:rPr lang="de-DE" smtClean="0"/>
              <a:t>29.05.2014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217B7-5172-4661-AE2E-1AB3ABB342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986AA-A066-404B-8D66-85D38E222AA7}" type="datetime1">
              <a:rPr lang="de-DE" smtClean="0"/>
              <a:t>29.05.2014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292F5-6AC6-4B3A-ABE8-806E94F05E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C85CA-CBD5-497A-AD2C-968F4056C0DE}" type="datetime1">
              <a:rPr lang="de-DE" smtClean="0"/>
              <a:t>29.05.2014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E3361-F2F7-45B8-A04D-85A7C62701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6B71D-5C08-4A60-A5B8-FAC16B5B325F}" type="datetime1">
              <a:rPr lang="de-DE" smtClean="0"/>
              <a:t>29.05.2014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32460-EE74-414A-A52C-223FFF6F2F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B48F-B50B-4CC8-95BC-15A67F70B414}" type="datetime1">
              <a:rPr lang="de-DE" smtClean="0"/>
              <a:t>29.05.2014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67C7-A827-4C9A-932C-A08C8C5A16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50825" y="260350"/>
            <a:ext cx="8642350" cy="6337300"/>
          </a:xfrm>
          <a:prstGeom prst="rect">
            <a:avLst/>
          </a:prstGeom>
          <a:solidFill>
            <a:schemeClr val="bg1"/>
          </a:solidFill>
          <a:ln w="73025" cap="flat" cmpd="thickThin">
            <a:solidFill>
              <a:schemeClr val="tx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FFF502-41B9-43DF-AF57-2CBF2985339C}" type="datetime1">
              <a:rPr lang="de-DE" smtClean="0"/>
              <a:t>29.05.2014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59563" y="60928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2831BE-7DC8-43F0-A6E5-836A39AE2A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920880" cy="5904656"/>
          </a:xfrm>
        </p:spPr>
        <p:txBody>
          <a:bodyPr>
            <a:normAutofit fontScale="90000"/>
          </a:bodyPr>
          <a:lstStyle/>
          <a:p>
            <a:r>
              <a:rPr lang="de-AT" sz="4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Ivica </a:t>
            </a:r>
            <a:r>
              <a:rPr lang="de-AT" sz="4000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Kri</a:t>
            </a:r>
            <a:r>
              <a:rPr lang="hr-HR" sz="4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štić (Graz)</a:t>
            </a:r>
            <a:r>
              <a:rPr lang="hr-HR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Institut </a:t>
            </a: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für </a:t>
            </a:r>
            <a:r>
              <a:rPr lang="hr-HR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Slawistik</a:t>
            </a: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Karl-Franzens-Universität Graz</a:t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ivica.kristic@edu.uni-graz.at</a:t>
            </a:r>
            <a:r>
              <a:rPr lang="de-AT" sz="4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4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sz="2000" b="1" dirty="0" smtClean="0">
                <a:latin typeface="Arial" pitchFamily="34" charset="0"/>
                <a:cs typeface="Arial" pitchFamily="34" charset="0"/>
              </a:rPr>
            </a:br>
            <a:r>
              <a:rPr lang="de-AT" sz="26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Ein entwicklungshistorischer Vergleich zwischen der bosnischen/kroatischen/montenegrinischen/serbischen und deutschen Sprache in der Verwendung der Interpunktionszeichen</a:t>
            </a:r>
            <a:r>
              <a:rPr lang="de-AT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latin typeface="Arial" pitchFamily="34" charset="0"/>
                <a:cs typeface="Arial" pitchFamily="34" charset="0"/>
              </a:rPr>
            </a:br>
            <a:r>
              <a:rPr lang="de-AT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sz="1800" b="1" dirty="0" smtClean="0">
                <a:latin typeface="Arial" pitchFamily="34" charset="0"/>
                <a:cs typeface="Arial" pitchFamily="34" charset="0"/>
              </a:rPr>
            </a:br>
            <a:r>
              <a:rPr lang="de-DE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(Die Interpunktionszeichen mit Ausnahme des Beistrichs) </a:t>
            </a:r>
            <a:r>
              <a:rPr lang="de-AT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29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Masterprüfung</a:t>
            </a:r>
            <a:r>
              <a:rPr lang="de-AT" sz="1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1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1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AT" sz="27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Graz, 13.6.2014</a:t>
            </a:r>
            <a:r>
              <a:rPr lang="de-AT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sz="2600" dirty="0" smtClean="0">
                <a:latin typeface="Arial" pitchFamily="34" charset="0"/>
                <a:cs typeface="Arial" pitchFamily="34" charset="0"/>
              </a:rPr>
            </a:br>
            <a:endParaRPr lang="de-AT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Ergebnisse der Analyse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sz="3600" dirty="0" smtClean="0">
                <a:latin typeface="Arial" pitchFamily="34" charset="0"/>
                <a:cs typeface="Arial" pitchFamily="34" charset="0"/>
              </a:rPr>
              <a:t>Die Rechtschreibregelwerke (1991, 1999, 2009) sind im Aufbau, in der Reihenfolge und bei der Präsentation der Regeln und Beispielen von Satzzeichen ähnlich bzw. identisch</a:t>
            </a:r>
          </a:p>
          <a:p>
            <a:endParaRPr lang="de-AT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3600" dirty="0" smtClean="0">
                <a:latin typeface="Arial" pitchFamily="34" charset="0"/>
                <a:cs typeface="Arial" pitchFamily="34" charset="0"/>
              </a:rPr>
              <a:t>Insgesamt haben die Satzzeichen sowohl in den aktuellen als auch in den früheren Regelwerken ähnliche bzw. übereinstimmende Regeln</a:t>
            </a:r>
          </a:p>
          <a:p>
            <a:endParaRPr lang="de-AT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3600" dirty="0" smtClean="0">
                <a:latin typeface="Arial" pitchFamily="34" charset="0"/>
                <a:cs typeface="Arial" pitchFamily="34" charset="0"/>
              </a:rPr>
              <a:t>Unterschiede gibt es lediglich zwischen den aktuellen und früheren Rechtschreibungen in Bezug auf Struktur, Aufbau und Auswahl der Regeln bzw. Beispiele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6928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AT" sz="5400" dirty="0" smtClean="0">
                <a:latin typeface="Arial" pitchFamily="34" charset="0"/>
                <a:cs typeface="Arial" pitchFamily="34" charset="0"/>
              </a:rPr>
              <a:t>Vielen Dank für die Aufmerksamkeit!</a:t>
            </a:r>
            <a:endParaRPr lang="de-DE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Inhalt der Arbeit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Theoretischer Teil</a:t>
            </a:r>
          </a:p>
          <a:p>
            <a:pPr lvl="1">
              <a:defRPr/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de-DE" sz="2900" dirty="0" smtClean="0">
                <a:latin typeface="Arial" pitchFamily="34" charset="0"/>
                <a:cs typeface="Arial" pitchFamily="34" charset="0"/>
              </a:rPr>
              <a:t>Entwicklung der Rechtschreibungen</a:t>
            </a:r>
          </a:p>
          <a:p>
            <a:pPr lvl="2"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Im B/K/M/S</a:t>
            </a:r>
          </a:p>
          <a:p>
            <a:pPr lvl="2"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Im Deutschen</a:t>
            </a:r>
          </a:p>
          <a:p>
            <a:pPr lvl="2">
              <a:defRPr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Analytischer Teil</a:t>
            </a: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dirty="0" smtClean="0">
                <a:latin typeface="Arial" pitchFamily="34" charset="0"/>
                <a:cs typeface="Arial" pitchFamily="34" charset="0"/>
              </a:rPr>
              <a:t>Die Analyse der Satzzeichen (ohne Beistrich)</a:t>
            </a:r>
          </a:p>
          <a:p>
            <a:pPr lvl="2"/>
            <a:r>
              <a:rPr lang="de-AT" dirty="0" smtClean="0">
                <a:latin typeface="Arial" pitchFamily="34" charset="0"/>
                <a:cs typeface="Arial" pitchFamily="34" charset="0"/>
              </a:rPr>
              <a:t>Die Analyse im B/K/M/S</a:t>
            </a:r>
          </a:p>
          <a:p>
            <a:pPr lvl="2"/>
            <a:r>
              <a:rPr lang="de-AT" dirty="0" smtClean="0">
                <a:latin typeface="Arial" pitchFamily="34" charset="0"/>
                <a:cs typeface="Arial" pitchFamily="34" charset="0"/>
              </a:rPr>
              <a:t>Die Analyse im Deutschen</a:t>
            </a:r>
          </a:p>
          <a:p>
            <a:pPr lvl="2"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 Analyse des Beistrichs</a:t>
            </a:r>
          </a:p>
          <a:p>
            <a:pPr lvl="2"/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 Analyse im B/K/M/S</a:t>
            </a:r>
          </a:p>
          <a:p>
            <a:pPr lvl="2"/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 Analyse im Deutschen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Rechtschreibungen des B/K/M/S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Aktuelle Rechtschreibungen</a:t>
            </a:r>
          </a:p>
          <a:p>
            <a:pPr lvl="1"/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bosanskoga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(1996)</a:t>
            </a:r>
          </a:p>
          <a:p>
            <a:pPr lvl="1"/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Hrvatski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(2007)</a:t>
            </a:r>
          </a:p>
          <a:p>
            <a:pPr lvl="1"/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crnogorskoga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(2010)</a:t>
            </a:r>
          </a:p>
          <a:p>
            <a:pPr lvl="1"/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srpskoga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cap="small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(2002)</a:t>
            </a:r>
          </a:p>
          <a:p>
            <a:pPr lvl="1"/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Rechtschreibungen des B/K/M/S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z="3500" dirty="0" smtClean="0">
                <a:latin typeface="Arial" pitchFamily="34" charset="0"/>
                <a:cs typeface="Arial" pitchFamily="34" charset="0"/>
              </a:rPr>
              <a:t>Rechtschreibregelwerke (1850–1960)</a:t>
            </a:r>
          </a:p>
          <a:p>
            <a:pPr lvl="1"/>
            <a:endParaRPr lang="de-AT" sz="3000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Ilirskoga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000" dirty="0" smtClean="0">
                <a:latin typeface="Arial" pitchFamily="34" charset="0"/>
                <a:cs typeface="Arial" pitchFamily="34" charset="0"/>
              </a:rPr>
              <a:t>(1850)</a:t>
            </a: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3000" cap="small" dirty="0" smtClean="0">
                <a:latin typeface="Arial" pitchFamily="34" charset="0"/>
                <a:cs typeface="Arial" pitchFamily="34" charset="0"/>
              </a:rPr>
              <a:t>Hrvatski pravopis </a:t>
            </a:r>
            <a:r>
              <a:rPr lang="hr-HR" sz="3000" dirty="0" smtClean="0">
                <a:latin typeface="Arial" pitchFamily="34" charset="0"/>
                <a:cs typeface="Arial" pitchFamily="34" charset="0"/>
              </a:rPr>
              <a:t>(1915)</a:t>
            </a: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3000" cap="small" dirty="0" smtClean="0">
                <a:latin typeface="Arial" pitchFamily="34" charset="0"/>
                <a:cs typeface="Arial" pitchFamily="34" charset="0"/>
              </a:rPr>
              <a:t>Pravopis hrvatskoga ili srpskoga jezika </a:t>
            </a:r>
            <a:r>
              <a:rPr lang="hr-HR" sz="3000" dirty="0" smtClean="0">
                <a:latin typeface="Arial" pitchFamily="34" charset="0"/>
                <a:cs typeface="Arial" pitchFamily="34" charset="0"/>
              </a:rPr>
              <a:t>(1923 und 1947)</a:t>
            </a: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3000" cap="small" dirty="0" smtClean="0">
                <a:latin typeface="Arial" pitchFamily="34" charset="0"/>
                <a:cs typeface="Arial" pitchFamily="34" charset="0"/>
              </a:rPr>
              <a:t>Pravopisi. Belić o pravopisima. Gramatička terminologija </a:t>
            </a:r>
            <a:r>
              <a:rPr lang="hr-HR" sz="3000" dirty="0" smtClean="0">
                <a:latin typeface="Arial" pitchFamily="34" charset="0"/>
                <a:cs typeface="Arial" pitchFamily="34" charset="0"/>
              </a:rPr>
              <a:t>(1946)</a:t>
            </a: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Pravopis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hrvatskosrpskoga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knji</a:t>
            </a:r>
            <a:r>
              <a:rPr lang="hr-HR" sz="3000" cap="small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evnog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jezika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pravopisnim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rje</a:t>
            </a:r>
            <a:r>
              <a:rPr lang="hr-HR" sz="3000" cap="small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AT" sz="3000" cap="small" dirty="0" err="1" smtClean="0">
                <a:latin typeface="Arial" pitchFamily="34" charset="0"/>
                <a:cs typeface="Arial" pitchFamily="34" charset="0"/>
              </a:rPr>
              <a:t>nikom</a:t>
            </a:r>
            <a:r>
              <a:rPr lang="de-AT" sz="30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000" dirty="0" smtClean="0">
                <a:latin typeface="Arial" pitchFamily="34" charset="0"/>
                <a:cs typeface="Arial" pitchFamily="34" charset="0"/>
              </a:rPr>
              <a:t>(1960</a:t>
            </a:r>
            <a:r>
              <a:rPr lang="de-AT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Rechtschreibungen des Deutschen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Aktuelle Rechtschreibungen</a:t>
            </a:r>
          </a:p>
          <a:p>
            <a:pPr lvl="1"/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Duden – Rechtschreibung der deutschen Sprache: 20. Auflage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(1991)</a:t>
            </a: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Duden – Rechtschreibung der deutschen Sprache: 21. Auflage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(1999)</a:t>
            </a: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Duden – Die deutsche Rechtschreibung: 25. Auflage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(2009)</a:t>
            </a:r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Rechtschreibungen des Deutschen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Rechtschreibregelwerke (1918–1973)</a:t>
            </a:r>
          </a:p>
          <a:p>
            <a:pPr lvl="1"/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Duden, kleines Wörterbuch der deutschen Rechtschreibung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(1918)</a:t>
            </a: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Österreichisches Wörterbuch: Mittlere Ausgabe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(1952)</a:t>
            </a:r>
          </a:p>
          <a:p>
            <a:pPr lvl="1"/>
            <a:r>
              <a:rPr lang="de-AT" cap="small" dirty="0" smtClean="0">
                <a:latin typeface="Arial" pitchFamily="34" charset="0"/>
                <a:cs typeface="Arial" pitchFamily="34" charset="0"/>
              </a:rPr>
              <a:t>Das Deutsche Wort: Ein umfassendes Nachschlagewerk des deutschen und eingedeutschten Sprachschatzes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(1973) </a:t>
            </a:r>
          </a:p>
          <a:p>
            <a:pPr lvl="1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Analyse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Ziel war die entwicklungshistorische Untersuchung der verschiedenen Satzzeichen aller Rechtschreibungen</a:t>
            </a: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Die Analyse der Satzzeichen wurde in zwei Gruppen (B/K/M/S und Deutsch) aufgeteilt</a:t>
            </a: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Analyse der aktuellen und früheren B/K/M/S Regelwerken mit anschließendem Vergleich</a:t>
            </a: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Analyse der aktuellen und früheren deutschen Rechtschreibungen mit anschließendem Vergleich</a:t>
            </a:r>
          </a:p>
          <a:p>
            <a:pPr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Zusammenfassung und Auswertung aller Ergebnisse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Ergebnisse der Analyse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Bezeichnungen der Satzzeichen im B/K/M/S sind unterschiedlich</a:t>
            </a:r>
          </a:p>
          <a:p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Die Verwendung des Punktes bei Ordnungszahlen innerhalb B/K/M/S ist zu differenzieren</a:t>
            </a:r>
          </a:p>
          <a:p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Mehrere Arten von Klammern (bis zu drei Arten)</a:t>
            </a:r>
          </a:p>
          <a:p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Verschiedene Formen von Anführungszeichen (aktuell: bis zu vier Arten; früher: eine gemeinsame Variante)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>
                <a:latin typeface="Arial" pitchFamily="34" charset="0"/>
                <a:cs typeface="Arial" pitchFamily="34" charset="0"/>
              </a:rPr>
              <a:t>Ergebnisse der Analyse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 smtClean="0">
                <a:latin typeface="Arial" charset="0"/>
                <a:cs typeface="Arial" charset="0"/>
              </a:rPr>
              <a:t>Der Aufbau, die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Struktur und die Auswahl an Regeln und Beispielen unterscheidet sich zwischen den Rechtschreibungen </a:t>
            </a:r>
          </a:p>
          <a:p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Die Rechtschreibungen (1918, 1952, 1973) weisen im Vergleich mit den aktuellen Rechtschreibungen weniger Satzzeichen auf</a:t>
            </a:r>
          </a:p>
          <a:p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2400" dirty="0" smtClean="0">
                <a:latin typeface="Arial" pitchFamily="34" charset="0"/>
                <a:cs typeface="Arial" pitchFamily="34" charset="0"/>
              </a:rPr>
              <a:t>Das Regelwerk von 1918 behandelt nur zwei Satzzeichen (Bindestrich und Apostroph), und das Regelwerk von 1952 ist das ausführlichste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0B0BD-23FE-4EAD-B734-02230E756B6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462</Words>
  <Application>Microsoft Office PowerPoint</Application>
  <PresentationFormat>Bildschirmpräsentation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Ivica Krištić (Graz)   Institut für Slawistik Karl-Franzens-Universität Graz   ivica.kristic@edu.uni-graz.at  Ein entwicklungshistorischer Vergleich zwischen der bosnischen/kroatischen/montenegrinischen/serbischen und deutschen Sprache in der Verwendung der Interpunktionszeichen  (Die Interpunktionszeichen mit Ausnahme des Beistrichs)   Masterprüfung  Graz, 13.6.2014 </vt:lpstr>
      <vt:lpstr>Inhalt der Arbeit</vt:lpstr>
      <vt:lpstr>Rechtschreibungen des B/K/M/S</vt:lpstr>
      <vt:lpstr>Rechtschreibungen des B/K/M/S</vt:lpstr>
      <vt:lpstr>Rechtschreibungen des Deutschen</vt:lpstr>
      <vt:lpstr>Rechtschreibungen des Deutschen</vt:lpstr>
      <vt:lpstr>Analyse</vt:lpstr>
      <vt:lpstr>Ergebnisse der Analyse</vt:lpstr>
      <vt:lpstr>Ergebnisse der Analyse</vt:lpstr>
      <vt:lpstr>Ergebnisse der Analyse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Ivica</dc:creator>
  <cp:lastModifiedBy>Delmina</cp:lastModifiedBy>
  <cp:revision>125</cp:revision>
  <dcterms:created xsi:type="dcterms:W3CDTF">2011-09-26T15:20:55Z</dcterms:created>
  <dcterms:modified xsi:type="dcterms:W3CDTF">2014-05-29T10:13:47Z</dcterms:modified>
</cp:coreProperties>
</file>