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5FCA-6A73-4ED5-98B2-FFE910F52FFB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A3484-A495-4D4C-B160-44DA6AAFB1D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303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A3484-A495-4D4C-B160-44DA6AAFB1D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8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4925B48-EBB9-468A-A112-37BE34990094}" type="datetimeFigureOut">
              <a:rPr lang="de-DE" smtClean="0"/>
              <a:t>15.11.2012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369B42F-EBAC-4267-9217-F4E904009476}" type="slidenum">
              <a:rPr lang="de-DE" smtClean="0"/>
              <a:t>‹#›</a:t>
            </a:fld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r-Latn-RS" dirty="0" smtClean="0"/>
              <a:t>Jović emina</a:t>
            </a:r>
            <a:endParaRPr lang="de-D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1800" dirty="0" smtClean="0"/>
              <a:t>Srpski pogledi na odnose izme</a:t>
            </a:r>
            <a:r>
              <a:rPr lang="sr-Latn-RS" sz="1800" dirty="0" smtClean="0"/>
              <a:t>đu bosanskog/bošnjačkog, hrvatskog  i srpskog jezika u poslednjih 20 godina (1991–2011)  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99745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dirty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3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5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Ivan Klajn</a:t>
            </a:r>
          </a:p>
          <a:p>
            <a:pPr algn="ctr"/>
            <a:r>
              <a:rPr lang="sr-Latn-RS" dirty="0" smtClean="0"/>
              <a:t>Leksika</a:t>
            </a:r>
          </a:p>
          <a:p>
            <a:pPr algn="ctr"/>
            <a:r>
              <a:rPr lang="sr-Latn-RS" dirty="0" smtClean="0"/>
              <a:t>Kroatizmi u srpskom jeziku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791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dirty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3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5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Ranko Bugarski</a:t>
            </a:r>
          </a:p>
          <a:p>
            <a:pPr algn="ctr"/>
            <a:r>
              <a:rPr lang="sr-Latn-RS" dirty="0" smtClean="0"/>
              <a:t>Jezičke razlike</a:t>
            </a:r>
          </a:p>
          <a:p>
            <a:pPr algn="ctr"/>
            <a:r>
              <a:rPr lang="sr-Latn-RS" dirty="0" smtClean="0"/>
              <a:t>Unutrašnje – spoljašnje</a:t>
            </a:r>
          </a:p>
          <a:p>
            <a:pPr algn="ctr"/>
            <a:r>
              <a:rPr lang="sr-Latn-RS" dirty="0" smtClean="0"/>
              <a:t>Manji jezici – razlike kao dobra stvar</a:t>
            </a:r>
          </a:p>
          <a:p>
            <a:pPr algn="ctr"/>
            <a:r>
              <a:rPr lang="sr-Latn-RS" dirty="0" smtClean="0"/>
              <a:t>Veliki jezici – razlike kao loša stvar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605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dirty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3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5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Pavle Ivić</a:t>
            </a:r>
          </a:p>
          <a:p>
            <a:pPr algn="ctr"/>
            <a:r>
              <a:rPr lang="sr-Latn-RS" dirty="0"/>
              <a:t>Jedinstvo i razjedinjenost srpskohrvatskog književnog jezika – aktuelni </a:t>
            </a:r>
            <a:r>
              <a:rPr lang="sr-Latn-RS" dirty="0" smtClean="0"/>
              <a:t>trenutak</a:t>
            </a:r>
          </a:p>
          <a:p>
            <a:pPr algn="ctr"/>
            <a:r>
              <a:rPr lang="sr-Latn-RS" dirty="0" smtClean="0"/>
              <a:t>Srpski i hrvatski jedan jezik, ne i ujednačen</a:t>
            </a:r>
          </a:p>
          <a:p>
            <a:pPr algn="ctr"/>
            <a:r>
              <a:rPr lang="sr-Latn-RS" dirty="0" smtClean="0"/>
              <a:t>Standradni jezik u Hrvatskoj – hrvatski → šta je sa Bošnjacima i Srbima u Hrvatskoj?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75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dirty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3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5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Miloš Okuka</a:t>
            </a:r>
          </a:p>
          <a:p>
            <a:pPr algn="ctr"/>
            <a:r>
              <a:rPr lang="sr-Latn-RS" dirty="0" smtClean="0"/>
              <a:t>Sukobi i razgraničavanja</a:t>
            </a:r>
          </a:p>
          <a:p>
            <a:pPr algn="ctr"/>
            <a:r>
              <a:rPr lang="sr-Latn-RS" dirty="0" smtClean="0"/>
              <a:t>Pristupi srpskom standardnom jeziku</a:t>
            </a:r>
          </a:p>
          <a:p>
            <a:pPr algn="ctr"/>
            <a:r>
              <a:rPr lang="sr-Latn-RS" dirty="0" smtClean="0"/>
              <a:t>Pet teorijskih modela</a:t>
            </a:r>
          </a:p>
          <a:p>
            <a:pPr algn="ctr"/>
            <a:r>
              <a:rPr lang="sr-Latn-RS" dirty="0" smtClean="0"/>
              <a:t>Hrvatski kontra srpski (i kontra hrvatski)</a:t>
            </a:r>
          </a:p>
          <a:p>
            <a:pPr algn="ctr"/>
            <a:r>
              <a:rPr lang="sr-Latn-RS" dirty="0" smtClean="0"/>
              <a:t>„razlike“ između hrvatskog i srpskog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2400" dirty="0" smtClean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sr-Latn-RS" sz="2400" dirty="0" smtClean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400" dirty="0" smtClean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2400" dirty="0" smtClean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400" dirty="0" smtClean="0">
                <a:solidFill>
                  <a:srgbClr val="93A299">
                    <a:lumMod val="75000"/>
                  </a:srgbClr>
                </a:solidFill>
              </a:rPr>
              <a:t>bosanski/bošnjački jezik između srpskog i hrvatskog</a:t>
            </a:r>
            <a:r>
              <a:rPr lang="de-DE" sz="2400" dirty="0">
                <a:solidFill>
                  <a:srgbClr val="93A299">
                    <a:lumMod val="75000"/>
                  </a:srgbClr>
                </a:solidFill>
              </a:rPr>
              <a:t/>
            </a:r>
            <a:br>
              <a:rPr lang="de-DE" sz="2400" dirty="0">
                <a:solidFill>
                  <a:srgbClr val="93A299">
                    <a:lumMod val="75000"/>
                  </a:srgbClr>
                </a:solidFill>
              </a:rPr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Bosanski kontra srpski</a:t>
            </a:r>
          </a:p>
          <a:p>
            <a:pPr algn="ctr"/>
            <a:r>
              <a:rPr lang="sr-Latn-RS" dirty="0" smtClean="0"/>
              <a:t>Uvođenje turcizama i orijentalizama</a:t>
            </a:r>
          </a:p>
          <a:p>
            <a:pPr algn="ctr"/>
            <a:r>
              <a:rPr lang="sr-Latn-RS" dirty="0" smtClean="0"/>
              <a:t>Pravopis podeljen – neka pravila preuzeta iz hrvatskog, neka iz srpskog</a:t>
            </a:r>
          </a:p>
          <a:p>
            <a:pPr algn="ctr"/>
            <a:r>
              <a:rPr lang="sr-Latn-RS" dirty="0" smtClean="0"/>
              <a:t>Jezička konfuzija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774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200" dirty="0">
                <a:solidFill>
                  <a:srgbClr val="93A299">
                    <a:lumMod val="75000"/>
                  </a:srgbClr>
                </a:solidFill>
              </a:rPr>
              <a:t>Sociolingvistika</a:t>
            </a:r>
            <a:br>
              <a:rPr lang="sr-Latn-RS" sz="2200" dirty="0">
                <a:solidFill>
                  <a:srgbClr val="93A299">
                    <a:lumMod val="75000"/>
                  </a:srgbClr>
                </a:solidFill>
              </a:rPr>
            </a:br>
            <a:r>
              <a:rPr lang="sr-Latn-RS" sz="2200" dirty="0" smtClean="0">
                <a:solidFill>
                  <a:srgbClr val="93A299">
                    <a:lumMod val="75000"/>
                  </a:srgbClr>
                </a:solidFill>
              </a:rPr>
              <a:t>crnogorski jezik kao srpski ili 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Crnogorski kontra srpski</a:t>
            </a:r>
          </a:p>
          <a:p>
            <a:pPr algn="ctr"/>
            <a:r>
              <a:rPr lang="sr-Latn-RS" dirty="0" smtClean="0"/>
              <a:t>Najmlađi slovenski jezik</a:t>
            </a:r>
          </a:p>
          <a:p>
            <a:pPr algn="ctr"/>
            <a:r>
              <a:rPr lang="sr-Latn-RS" dirty="0" smtClean="0"/>
              <a:t>Kulturni dijalekat ili jezik</a:t>
            </a:r>
          </a:p>
          <a:p>
            <a:pPr algn="ctr"/>
            <a:r>
              <a:rPr lang="sr-Latn-RS" dirty="0" smtClean="0"/>
              <a:t>Crnogorsk</a:t>
            </a:r>
            <a:r>
              <a:rPr lang="de-DE" dirty="0" smtClean="0"/>
              <a:t>i</a:t>
            </a:r>
            <a:r>
              <a:rPr lang="sr-Latn-RS" dirty="0" smtClean="0"/>
              <a:t>-srpski</a:t>
            </a:r>
            <a:r>
              <a:rPr lang="sr-Latn-RS" dirty="0" smtClean="0"/>
              <a:t>, </a:t>
            </a:r>
            <a:r>
              <a:rPr lang="sr-Latn-RS" dirty="0" smtClean="0"/>
              <a:t>bosansk</a:t>
            </a:r>
            <a:r>
              <a:rPr lang="de-DE" dirty="0" smtClean="0"/>
              <a:t>i i </a:t>
            </a:r>
            <a:r>
              <a:rPr lang="sr-Latn-RS" dirty="0" smtClean="0"/>
              <a:t>hrvatski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787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Zaključak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DE" dirty="0" smtClean="0"/>
              <a:t>Srpski lingvisti smatraju da imamo i dalje jedan zajedni</a:t>
            </a:r>
            <a:r>
              <a:rPr lang="sr-Latn-RS" dirty="0" smtClean="0"/>
              <a:t>čki jezik koji nije ujednačen.</a:t>
            </a:r>
            <a:endParaRPr lang="de-DE" dirty="0" smtClean="0"/>
          </a:p>
          <a:p>
            <a:pPr algn="ctr"/>
            <a:r>
              <a:rPr lang="sr-Latn-RS" dirty="0" smtClean="0"/>
              <a:t>Politika – glavna uloga </a:t>
            </a:r>
          </a:p>
          <a:p>
            <a:pPr algn="ctr"/>
            <a:r>
              <a:rPr lang="sr-Latn-RS" dirty="0" smtClean="0"/>
              <a:t>Srpskohrvatski/hrvatskosrpski nije „mrtav“ jezik</a:t>
            </a:r>
          </a:p>
          <a:p>
            <a:pPr algn="ctr"/>
            <a:r>
              <a:rPr lang="sr-Latn-RS" dirty="0" smtClean="0"/>
              <a:t>„naš“ jezik – „njihov“ jezik</a:t>
            </a:r>
          </a:p>
          <a:p>
            <a:pPr algn="ctr"/>
            <a:r>
              <a:rPr lang="sr-Latn-RS" dirty="0" smtClean="0"/>
              <a:t>Hrvati, Bošnjaci, Crnogorci i Srbi se kroz 100 godina neće razumeti, ako se sadašnje tendencije odvajanja nastave.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542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sažetak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Sažetak rada dat je na nemačkom jeziku.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694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Hvala na pažnji!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378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Sadržaj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Uvod</a:t>
            </a:r>
          </a:p>
          <a:p>
            <a:pPr algn="ctr"/>
            <a:r>
              <a:rPr lang="sr-Latn-RS" dirty="0" smtClean="0"/>
              <a:t>Istorijski pregled</a:t>
            </a:r>
          </a:p>
          <a:p>
            <a:pPr algn="ctr"/>
            <a:r>
              <a:rPr lang="sr-Latn-RS" dirty="0" smtClean="0"/>
              <a:t>Sociolingvistika </a:t>
            </a:r>
          </a:p>
          <a:p>
            <a:pPr algn="ctr"/>
            <a:r>
              <a:rPr lang="sr-Latn-RS" dirty="0" smtClean="0"/>
              <a:t>Zaključak</a:t>
            </a:r>
          </a:p>
          <a:p>
            <a:pPr algn="ctr"/>
            <a:r>
              <a:rPr lang="sr-Latn-RS" dirty="0" smtClean="0"/>
              <a:t>Sažetak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38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Uvod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Kratak opis poglavlja u radu, lingvist</a:t>
            </a:r>
            <a:r>
              <a:rPr lang="sr-Latn-RS" dirty="0" smtClean="0"/>
              <a:t>i</a:t>
            </a:r>
            <a:r>
              <a:rPr lang="de-DE" dirty="0" smtClean="0"/>
              <a:t> </a:t>
            </a:r>
            <a:r>
              <a:rPr lang="sr-Latn-RS" dirty="0" smtClean="0"/>
              <a:t>čiji su pogledi obrađeni i sl.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54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3600" dirty="0" smtClean="0"/>
              <a:t>Istorijski pregled</a:t>
            </a:r>
            <a:r>
              <a:rPr lang="sr-Latn-RS" sz="3100" dirty="0" smtClean="0"/>
              <a:t/>
            </a:r>
            <a:br>
              <a:rPr lang="sr-Latn-RS" sz="3100" dirty="0" smtClean="0"/>
            </a:br>
            <a:r>
              <a:rPr lang="sr-Latn-RS" sz="3100" dirty="0" smtClean="0"/>
              <a:t>raspad Jugoslavije</a:t>
            </a:r>
            <a:endParaRPr lang="de-DE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Nezavinost Slovenije 1991.</a:t>
            </a:r>
          </a:p>
          <a:p>
            <a:pPr algn="ctr"/>
            <a:r>
              <a:rPr lang="sr-Latn-RS" dirty="0" smtClean="0"/>
              <a:t>Nezavisnost Hrvatske 1991.</a:t>
            </a:r>
          </a:p>
          <a:p>
            <a:pPr algn="ctr"/>
            <a:r>
              <a:rPr lang="sr-Latn-RS" dirty="0" smtClean="0"/>
              <a:t>Dejtonski sporazum – složena država – federacija BiH i republika Srpska</a:t>
            </a:r>
          </a:p>
          <a:p>
            <a:pPr algn="ctr"/>
            <a:r>
              <a:rPr lang="sr-Latn-RS" dirty="0" smtClean="0"/>
              <a:t>Nezavisnost Makedonije 1991.</a:t>
            </a:r>
          </a:p>
          <a:p>
            <a:pPr algn="ctr"/>
            <a:r>
              <a:rPr lang="sr-Latn-RS" dirty="0" smtClean="0"/>
              <a:t>Savezna republika Jugoslavija 1992.</a:t>
            </a:r>
          </a:p>
          <a:p>
            <a:pPr algn="ctr"/>
            <a:r>
              <a:rPr lang="sr-Latn-RS" dirty="0" smtClean="0"/>
              <a:t>Srbija i Crna Gora 2003.</a:t>
            </a:r>
          </a:p>
          <a:p>
            <a:pPr algn="ctr"/>
            <a:r>
              <a:rPr lang="sr-Latn-RS" dirty="0" smtClean="0"/>
              <a:t>Srbija 2006.</a:t>
            </a:r>
          </a:p>
          <a:p>
            <a:pPr algn="ctr"/>
            <a:r>
              <a:rPr lang="sr-Latn-RS" dirty="0" smtClean="0"/>
              <a:t>Crna Gora 2006.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710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Istorijski pregled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2800" dirty="0" smtClean="0"/>
              <a:t>raspad srpskohrvatskog jezika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RS" dirty="0" smtClean="0"/>
              <a:t>SFRJ – </a:t>
            </a:r>
            <a:r>
              <a:rPr lang="sr-Latn-RS" i="1" dirty="0" smtClean="0"/>
              <a:t>srpskohrvatski </a:t>
            </a:r>
            <a:r>
              <a:rPr lang="sr-Latn-RS" dirty="0" smtClean="0"/>
              <a:t>(BiH, Hrvatska, Srbija i Crna Gora)</a:t>
            </a:r>
          </a:p>
          <a:p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RS" dirty="0" smtClean="0"/>
              <a:t>Hrvatska – </a:t>
            </a:r>
            <a:r>
              <a:rPr lang="sr-Latn-RS" i="1" dirty="0" smtClean="0"/>
              <a:t>hrvatski</a:t>
            </a:r>
            <a:endParaRPr lang="sr-Latn-RS" dirty="0" smtClean="0"/>
          </a:p>
          <a:p>
            <a:r>
              <a:rPr lang="sr-Latn-RS" dirty="0" smtClean="0"/>
              <a:t>Srbija – </a:t>
            </a:r>
            <a:r>
              <a:rPr lang="sr-Latn-RS" i="1" dirty="0" smtClean="0"/>
              <a:t>srpski</a:t>
            </a:r>
          </a:p>
          <a:p>
            <a:r>
              <a:rPr lang="sr-Latn-RS" dirty="0" smtClean="0"/>
              <a:t>Bosna – </a:t>
            </a:r>
            <a:r>
              <a:rPr lang="sr-Latn-RS" i="1" dirty="0" smtClean="0"/>
              <a:t>bosanski</a:t>
            </a:r>
            <a:r>
              <a:rPr lang="sr-Latn-RS" dirty="0" smtClean="0"/>
              <a:t>/</a:t>
            </a:r>
            <a:r>
              <a:rPr lang="sr-Latn-RS" i="1" dirty="0" smtClean="0"/>
              <a:t>bošnjački</a:t>
            </a:r>
          </a:p>
          <a:p>
            <a:r>
              <a:rPr lang="sr-Latn-RS" dirty="0" smtClean="0"/>
              <a:t>Crna Gora – </a:t>
            </a:r>
            <a:r>
              <a:rPr lang="sr-Latn-RS" i="1" dirty="0" smtClean="0"/>
              <a:t>crnogorski</a:t>
            </a:r>
            <a:r>
              <a:rPr lang="sr-Latn-RS" dirty="0" smtClean="0"/>
              <a:t>/</a:t>
            </a:r>
            <a:r>
              <a:rPr lang="sr-Latn-RS" i="1" dirty="0" smtClean="0"/>
              <a:t>srpski</a:t>
            </a:r>
            <a:r>
              <a:rPr lang="sr-Latn-RS" dirty="0" smtClean="0"/>
              <a:t>/</a:t>
            </a:r>
            <a:r>
              <a:rPr lang="sr-Latn-RS" i="1" dirty="0" smtClean="0"/>
              <a:t>crnogorsk</a:t>
            </a:r>
            <a:r>
              <a:rPr lang="de-DE" i="1" dirty="0" smtClean="0"/>
              <a:t>i</a:t>
            </a:r>
            <a:r>
              <a:rPr lang="sr-Latn-RS" dirty="0" smtClean="0"/>
              <a:t>-</a:t>
            </a:r>
            <a:r>
              <a:rPr lang="sr-Latn-RS" i="1" dirty="0" smtClean="0"/>
              <a:t>srpski</a:t>
            </a:r>
            <a:r>
              <a:rPr lang="sr-Latn-RS" dirty="0" smtClean="0"/>
              <a:t>, </a:t>
            </a:r>
            <a:r>
              <a:rPr lang="sr-Latn-RS" i="1" dirty="0" smtClean="0"/>
              <a:t>bosansk</a:t>
            </a:r>
            <a:r>
              <a:rPr lang="de-DE" i="1" dirty="0" smtClean="0"/>
              <a:t>i i </a:t>
            </a:r>
            <a:r>
              <a:rPr lang="sr-Latn-RS" i="1" dirty="0" smtClean="0"/>
              <a:t>hrvatski</a:t>
            </a:r>
            <a:endParaRPr lang="sr-Latn-RS" dirty="0" smtClean="0"/>
          </a:p>
          <a:p>
            <a:pPr marL="11430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13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Sociolongvistika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Nenad Suzić</a:t>
            </a:r>
          </a:p>
          <a:p>
            <a:pPr algn="ctr"/>
            <a:r>
              <a:rPr lang="sr-Latn-RS" dirty="0" smtClean="0"/>
              <a:t>Božo Ćorić</a:t>
            </a:r>
          </a:p>
          <a:p>
            <a:pPr algn="ctr"/>
            <a:r>
              <a:rPr lang="sr-Latn-RS" dirty="0" smtClean="0"/>
              <a:t>Branislav Brborić</a:t>
            </a:r>
          </a:p>
          <a:p>
            <a:pPr algn="ctr"/>
            <a:r>
              <a:rPr lang="sr-Latn-RS" dirty="0" smtClean="0"/>
              <a:t>Ivan Klajn</a:t>
            </a:r>
          </a:p>
          <a:p>
            <a:pPr algn="ctr"/>
            <a:r>
              <a:rPr lang="sr-Latn-RS" dirty="0" smtClean="0"/>
              <a:t>Ranko Bugarski</a:t>
            </a:r>
          </a:p>
          <a:p>
            <a:pPr algn="ctr"/>
            <a:r>
              <a:rPr lang="sr-Latn-RS" dirty="0" smtClean="0"/>
              <a:t>Pavle Ivić</a:t>
            </a:r>
          </a:p>
          <a:p>
            <a:pPr algn="ctr"/>
            <a:r>
              <a:rPr lang="sr-Latn-RS" dirty="0" smtClean="0"/>
              <a:t>Miloš Okuka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62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Sociolongvistika</a:t>
            </a:r>
            <a:br>
              <a:rPr lang="sr-Latn-RS" dirty="0" smtClean="0"/>
            </a:br>
            <a:r>
              <a:rPr lang="sr-Latn-RS" sz="3100" dirty="0" smtClean="0"/>
              <a:t>Globalizacija i jezik</a:t>
            </a:r>
            <a:endParaRPr lang="de-DE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Nenad Suzić</a:t>
            </a:r>
          </a:p>
          <a:p>
            <a:pPr algn="ctr"/>
            <a:r>
              <a:rPr lang="sr-Latn-RS" dirty="0" smtClean="0"/>
              <a:t>Engleski jezik – opasnost ili ne? </a:t>
            </a:r>
          </a:p>
          <a:p>
            <a:pPr algn="ctr"/>
            <a:r>
              <a:rPr lang="sr-Latn-RS" dirty="0" smtClean="0"/>
              <a:t>Bosanski jezik – jezik Bošnjaka – bošnjački jezik </a:t>
            </a:r>
          </a:p>
          <a:p>
            <a:pPr algn="ctr"/>
            <a:r>
              <a:rPr lang="sr-Latn-RS" dirty="0" smtClean="0"/>
              <a:t>Bosna – Bosanci – Bošnjaci – Hrvati – Srbi – bosanski – bošnjački – hrvatski – srpski – srpskohrvatski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058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Sociolongvistika</a:t>
            </a:r>
            <a:br>
              <a:rPr lang="sr-Latn-RS" dirty="0" smtClean="0"/>
            </a:br>
            <a:r>
              <a:rPr lang="sr-Latn-RS" sz="2800" dirty="0" smtClean="0"/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Božo Ćorić</a:t>
            </a:r>
          </a:p>
          <a:p>
            <a:pPr algn="ctr"/>
            <a:r>
              <a:rPr lang="sr-Latn-RS" dirty="0" smtClean="0"/>
              <a:t>Anatomija naopake hrvatske jezičke politike</a:t>
            </a:r>
          </a:p>
          <a:p>
            <a:pPr algn="ctr"/>
            <a:r>
              <a:rPr lang="sr-Latn-RS" dirty="0" smtClean="0"/>
              <a:t>Dokazati da su hrvatski i srpski različiti jezici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239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Sociolingvistika</a:t>
            </a:r>
            <a:br>
              <a:rPr lang="sr-Latn-RS" dirty="0" smtClean="0"/>
            </a:br>
            <a:r>
              <a:rPr lang="sr-Latn-RS" sz="2800" dirty="0">
                <a:solidFill>
                  <a:srgbClr val="93A299">
                    <a:lumMod val="75000"/>
                  </a:srgbClr>
                </a:solidFill>
              </a:rPr>
              <a:t>Odvajanje hrvatskog jezika od srpskog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Branislav Brborić</a:t>
            </a:r>
          </a:p>
          <a:p>
            <a:pPr algn="ctr"/>
            <a:r>
              <a:rPr lang="sr-Latn-RS" dirty="0" smtClean="0"/>
              <a:t>Trojezičnost ili višejezičnost</a:t>
            </a:r>
          </a:p>
          <a:p>
            <a:pPr algn="ctr"/>
            <a:r>
              <a:rPr lang="sr-Latn-RS" dirty="0" smtClean="0"/>
              <a:t>Jedan jezik – četvorodržavni</a:t>
            </a:r>
          </a:p>
          <a:p>
            <a:pPr algn="ctr"/>
            <a:r>
              <a:rPr lang="sr-Latn-RS" i="1" dirty="0" smtClean="0"/>
              <a:t>Standardna novoštokavština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15792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407</Words>
  <Application>Microsoft Office PowerPoint</Application>
  <PresentationFormat>On-screen Show (4:3)</PresentationFormat>
  <Paragraphs>89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Apothecary</vt:lpstr>
      <vt:lpstr>Srpski pogledi na odnose između bosanskog/bošnjačkog, hrvatskog  i srpskog jezika u poslednjih 20 godina (1991–2011)  </vt:lpstr>
      <vt:lpstr>Sadržaj</vt:lpstr>
      <vt:lpstr>Uvod</vt:lpstr>
      <vt:lpstr>Istorijski pregled raspad Jugoslavije</vt:lpstr>
      <vt:lpstr>Istorijski pregled  raspad srpskohrvatskog jezika</vt:lpstr>
      <vt:lpstr>Sociolongvistika</vt:lpstr>
      <vt:lpstr>Sociolongvistika Globalizacija i jezik</vt:lpstr>
      <vt:lpstr>Sociolongvistika Odvajanje hrvatskog jezika od srpskog</vt:lpstr>
      <vt:lpstr>Sociolingvistika Odvajanje hrvatskog jezika od srpskog</vt:lpstr>
      <vt:lpstr>Sociolingvistika Odvajanje hrvatskog jezika od srpskog</vt:lpstr>
      <vt:lpstr>Sociolingvistika Odvajanje hrvatskog jezika od srpskog</vt:lpstr>
      <vt:lpstr>Sociolingvistika Odvajanje hrvatskog jezika od srpskog</vt:lpstr>
      <vt:lpstr>Sociolingvistika Odvajanje hrvatskog jezika od srpskog</vt:lpstr>
      <vt:lpstr> Sociolingvistika bosanski/bošnjački jezik između srpskog i hrvatskog </vt:lpstr>
      <vt:lpstr>Sociolingvistika crnogorski jezik kao srpski ili ne</vt:lpstr>
      <vt:lpstr>Zaključak</vt:lpstr>
      <vt:lpstr>sažetak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Nina i Vlada</dc:creator>
  <cp:lastModifiedBy>Nina i Vlada</cp:lastModifiedBy>
  <cp:revision>13</cp:revision>
  <dcterms:created xsi:type="dcterms:W3CDTF">2012-11-05T10:42:49Z</dcterms:created>
  <dcterms:modified xsi:type="dcterms:W3CDTF">2012-11-15T21:28:43Z</dcterms:modified>
</cp:coreProperties>
</file>