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78" r:id="rId6"/>
    <p:sldId id="260" r:id="rId7"/>
    <p:sldId id="261" r:id="rId8"/>
    <p:sldId id="262" r:id="rId9"/>
    <p:sldId id="263" r:id="rId10"/>
    <p:sldId id="267" r:id="rId11"/>
    <p:sldId id="264" r:id="rId12"/>
    <p:sldId id="268" r:id="rId13"/>
    <p:sldId id="265" r:id="rId14"/>
    <p:sldId id="269" r:id="rId15"/>
    <p:sldId id="266" r:id="rId16"/>
    <p:sldId id="270" r:id="rId17"/>
    <p:sldId id="271" r:id="rId18"/>
    <p:sldId id="272" r:id="rId19"/>
    <p:sldId id="273" r:id="rId20"/>
    <p:sldId id="274" r:id="rId21"/>
    <p:sldId id="275" r:id="rId22"/>
    <p:sldId id="277" r:id="rId2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80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C9F67-201D-4484-A320-78D8A8A53FE7}" type="datetimeFigureOut">
              <a:rPr lang="de-AT" smtClean="0"/>
              <a:t>30.06.2016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7C45A-9835-43E8-8DD0-F23A6BF9F82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5507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9A253-9152-4FB7-8BE8-808953BA5CC3}" type="datetime1">
              <a:rPr lang="de-AT" smtClean="0"/>
              <a:t>30.06.2016</a:t>
            </a:fld>
            <a:endParaRPr lang="de-A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‹Nr.›</a:t>
            </a:fld>
            <a:endParaRPr lang="de-A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C1F41-EE32-415D-81CF-E5F823C177AF}" type="datetime1">
              <a:rPr lang="de-AT" smtClean="0"/>
              <a:t>30.06.2016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5A408-3630-44AC-8D2F-806CA66F2312}" type="datetime1">
              <a:rPr lang="de-AT" smtClean="0"/>
              <a:t>30.06.2016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7678-3A3E-47A5-84C6-25D8BDF03E1F}" type="datetime1">
              <a:rPr lang="de-AT" smtClean="0"/>
              <a:t>30.06.2016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3CCC6-4F59-40F2-802F-34C82A924B6D}" type="datetime1">
              <a:rPr lang="de-AT" smtClean="0"/>
              <a:t>30.06.2016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91F53-54B9-4C01-85F7-F50B9C32DAEA}" type="datetime1">
              <a:rPr lang="de-AT" smtClean="0"/>
              <a:t>30.06.2016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‹Nr.›</a:t>
            </a:fld>
            <a:endParaRPr lang="de-A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07927-91A4-44E5-A0AE-5A6589216079}" type="datetime1">
              <a:rPr lang="de-AT" smtClean="0"/>
              <a:t>30.06.2016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‹Nr.›</a:t>
            </a:fld>
            <a:endParaRPr lang="de-A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42124-E10B-4F6F-BAD0-928F605E4773}" type="datetime1">
              <a:rPr lang="de-AT" smtClean="0"/>
              <a:t>30.06.2016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C9F04-9DAF-4DD3-8172-281AB3FB7664}" type="datetime1">
              <a:rPr lang="de-AT" smtClean="0"/>
              <a:t>30.06.2016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7B70-1A44-44CB-AB0F-DDB053C2B920}" type="datetime1">
              <a:rPr lang="de-AT" smtClean="0"/>
              <a:t>30.06.2016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BB23B-48DF-4830-9124-016A2B85BA85}" type="datetime1">
              <a:rPr lang="de-AT" smtClean="0"/>
              <a:t>30.06.2016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8BC4322-24F0-4D7E-9D5F-A70A7505D072}" type="datetime1">
              <a:rPr lang="de-AT" smtClean="0"/>
              <a:t>30.06.2016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2276BA3-D58E-4021-9020-65F6688CD79D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124744"/>
            <a:ext cx="7772400" cy="2527921"/>
          </a:xfrm>
        </p:spPr>
        <p:txBody>
          <a:bodyPr>
            <a:noAutofit/>
          </a:bodyPr>
          <a:lstStyle/>
          <a:p>
            <a:r>
              <a:rPr lang="sr-Latn-R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Prošla vremena u srpskoj, bugarskoj i makedonskoj verziji romana </a:t>
            </a:r>
            <a:r>
              <a:rPr lang="sr-Latn-RS" sz="4000" b="1" cap="small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Drini ćuprija</a:t>
            </a:r>
            <a:r>
              <a:rPr lang="sr-Latn-R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Iva Andrića</a:t>
            </a:r>
            <a:endParaRPr lang="de-AT" sz="4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400800" cy="1219200"/>
          </a:xfrm>
          <a:solidFill>
            <a:schemeClr val="bg1"/>
          </a:solidFill>
        </p:spPr>
        <p:txBody>
          <a:bodyPr>
            <a:normAutofit fontScale="25000" lnSpcReduction="20000"/>
          </a:bodyPr>
          <a:lstStyle/>
          <a:p>
            <a:r>
              <a:rPr lang="de-AT" sz="6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Emina Jovi</a:t>
            </a:r>
            <a:r>
              <a:rPr lang="sr-Latn-RS" sz="6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</a:p>
          <a:p>
            <a:r>
              <a:rPr lang="sr-Latn-RS" sz="6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 f</a:t>
            </a:r>
            <a:r>
              <a:rPr lang="de-DE" sz="6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sr-Latn-RS" sz="6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Slawistik </a:t>
            </a:r>
            <a:endParaRPr lang="de-DE" sz="6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6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Karl-Franzens-Universit</a:t>
            </a:r>
            <a:r>
              <a:rPr lang="de-AT" sz="6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ät Graz</a:t>
            </a:r>
            <a:endParaRPr lang="de-DE" sz="6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6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Masterprüfung</a:t>
            </a:r>
            <a:endParaRPr lang="de-DE" sz="6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6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de-DE" sz="6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07. 2016.</a:t>
            </a:r>
            <a:endParaRPr lang="de-AT" sz="62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A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32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Latn-RS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AT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10</a:t>
            </a:fld>
            <a:endParaRPr lang="de-AT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330755"/>
              </p:ext>
            </p:extLst>
          </p:nvPr>
        </p:nvGraphicFramePr>
        <p:xfrm>
          <a:off x="971600" y="1628800"/>
          <a:ext cx="7200798" cy="3108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66"/>
                <a:gridCol w="2400266"/>
                <a:gridCol w="2400266"/>
              </a:tblGrid>
              <a:tr h="605974"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Jezik</a:t>
                      </a:r>
                      <a:r>
                        <a:rPr lang="sr-Latn-R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Broj primera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Procenti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0170">
                <a:tc>
                  <a:txBody>
                    <a:bodyPr/>
                    <a:lstStyle/>
                    <a:p>
                      <a:r>
                        <a:rPr lang="sr-Latn-RS" u="non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Srpski, bugarski i makedonski</a:t>
                      </a:r>
                      <a:endParaRPr lang="de-AT" u="non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6,32%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5974"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Srpski i bugarski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1,9%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0441"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Srpski</a:t>
                      </a:r>
                      <a:r>
                        <a:rPr lang="sr-Latn-R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 makedonski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6,24%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5974"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Srpski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1.124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85,54%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10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Glagoli sa nastavcima </a:t>
            </a:r>
            <a:r>
              <a:rPr lang="de-AT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-eo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-ela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-ele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-elo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-eli 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perfektu srpskog jezika i njihovi ekvivalenti na bugarskom i </a:t>
            </a:r>
            <a:r>
              <a:rPr lang="de-AT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makedonskom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(45 rečenica po jeziku)</a:t>
            </a:r>
          </a:p>
          <a:p>
            <a:endParaRPr lang="de-AT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11</a:t>
            </a:fld>
            <a:endParaRPr lang="de-AT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068960"/>
            <a:ext cx="8712967" cy="3037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426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Latn-RS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AT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12</a:t>
            </a:fld>
            <a:endParaRPr lang="de-AT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499643"/>
              </p:ext>
            </p:extLst>
          </p:nvPr>
        </p:nvGraphicFramePr>
        <p:xfrm>
          <a:off x="1043608" y="1700808"/>
          <a:ext cx="6912768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2304256"/>
                <a:gridCol w="2304256"/>
              </a:tblGrid>
              <a:tr h="546863"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Jezik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Broj primera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Procenti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49281"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Srpski,</a:t>
                      </a:r>
                      <a:r>
                        <a:rPr lang="sr-Latn-R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bugarski i makedonski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15,55%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6863"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Srpski i bugarski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8,88%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3257"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Srpski i makedonski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4,44%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Srpski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71,11%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90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Glagoli sa nastavcima </a:t>
            </a:r>
            <a:r>
              <a:rPr lang="de-AT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-io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-ila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-ile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-ilo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-ili 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perfektu srpskog jezika i njihovi ekvivalenti na bugarskom i </a:t>
            </a:r>
            <a:r>
              <a:rPr lang="de-AT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makedonskom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(2.287 rečenica po jeziku)</a:t>
            </a:r>
          </a:p>
          <a:p>
            <a:endParaRPr lang="de-AT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13</a:t>
            </a:fld>
            <a:endParaRPr lang="de-AT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6" y="2780928"/>
            <a:ext cx="8696325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03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Latn-RS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AT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14</a:t>
            </a:fld>
            <a:endParaRPr lang="de-AT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817503"/>
              </p:ext>
            </p:extLst>
          </p:nvPr>
        </p:nvGraphicFramePr>
        <p:xfrm>
          <a:off x="971600" y="1700808"/>
          <a:ext cx="7128792" cy="266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2376264"/>
                <a:gridCol w="2376264"/>
              </a:tblGrid>
              <a:tr h="569184"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Jezik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Broj primera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Procenti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4952"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Srpski, bugarski</a:t>
                      </a:r>
                      <a:r>
                        <a:rPr lang="sr-Latn-R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 </a:t>
                      </a:r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makedonski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11,37%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Srpski i bugarski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3,24%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Srpski i makedonski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6,08%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Srpski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1.814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79,32%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05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Glagoli sa nastavcima </a:t>
            </a:r>
            <a:r>
              <a:rPr lang="de-AT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-uo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-ula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-ule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-ulo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-uli 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perfektu srpskog jezika i njihovi ekvivalenti na bugarskom i </a:t>
            </a:r>
            <a:r>
              <a:rPr lang="de-AT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makedonskom</a:t>
            </a:r>
            <a:endParaRPr lang="sr-Latn-RS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AT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15</a:t>
            </a:fld>
            <a:endParaRPr lang="de-AT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24944"/>
            <a:ext cx="8352928" cy="3505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841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AT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16</a:t>
            </a:fld>
            <a:endParaRPr lang="de-AT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782873"/>
              </p:ext>
            </p:extLst>
          </p:nvPr>
        </p:nvGraphicFramePr>
        <p:xfrm>
          <a:off x="1331640" y="1700808"/>
          <a:ext cx="6408711" cy="2580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237"/>
                <a:gridCol w="2136237"/>
                <a:gridCol w="2136237"/>
              </a:tblGrid>
              <a:tr h="479901"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Jezik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Broj primera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Procenti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44235"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Srpski, bugarski i makedonski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18,83%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Srpski i bugarski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3,9%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4125"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Srpski i makedonski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6,49%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9901"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Srpski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70,78%</a:t>
                      </a:r>
                      <a:endParaRPr lang="de-AT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678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Karakteristike glagola</a:t>
            </a:r>
            <a:endParaRPr lang="de-AT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de-AT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lagolski vid</a:t>
            </a:r>
            <a:endParaRPr lang="sr-Latn-RS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Svršeni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Trenutni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Početni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Završni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Neodređeni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17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2387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Nesvršeni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Trajni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Učestali</a:t>
            </a:r>
            <a:endParaRPr lang="sr-Latn-RS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lagolski </a:t>
            </a:r>
            <a:r>
              <a:rPr lang="de-AT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rod</a:t>
            </a:r>
            <a:endParaRPr lang="sr-Latn-RS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Prelazni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Neprelazni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Povratni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Nepravi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sr-Latn-RS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Uzajamni</a:t>
            </a:r>
            <a:endParaRPr lang="sr-Latn-RS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AT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18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0820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de-AT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tanje</a:t>
            </a:r>
            <a:endParaRPr lang="sr-Latn-RS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Aktivna rečenica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Medijalna rečenica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Pasivna rečenica</a:t>
            </a:r>
            <a:endParaRPr lang="sr-Latn-RS" sz="1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ične i bezlične rečenice</a:t>
            </a:r>
          </a:p>
          <a:p>
            <a:endParaRPr lang="de-AT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19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4077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rada </a:t>
            </a:r>
            <a:endParaRPr lang="de-AT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</a:p>
          <a:p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Teorijski deo</a:t>
            </a:r>
          </a:p>
          <a:p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Analiza</a:t>
            </a:r>
          </a:p>
          <a:p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Zaključak</a:t>
            </a:r>
          </a:p>
          <a:p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Izvori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osnovna literatura</a:t>
            </a:r>
            <a:endParaRPr lang="sr-Latn-RS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Prilog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50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Zaključak</a:t>
            </a:r>
            <a:endParaRPr lang="de-AT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Perfekt je frekventniji u srpskom jeziku.</a:t>
            </a:r>
          </a:p>
          <a:p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Ekvivalenti u bugarskom i makedonskom su imperfekt i aorist.</a:t>
            </a:r>
          </a:p>
          <a:p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Ostale karakteristike glagola se uglavnom podudaraju.</a:t>
            </a:r>
          </a:p>
          <a:p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Rečenice, u kojima se glagol u bugarskoj i makedonskoj verziji romana nalazi u perfektu, a na srpskom jeziku u nekom drugom prošlom vremenu, nisu ušle u analizu.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20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0103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Izvori</a:t>
            </a:r>
            <a:r>
              <a:rPr lang="sr-Latn-R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osnovna literatura</a:t>
            </a:r>
            <a:endParaRPr lang="de-AT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Andrić 1963: Andrić, Ivo. </a:t>
            </a:r>
            <a:r>
              <a:rPr lang="de-AT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Sabrana djela Ive Andrića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knj. 1. Zagreb – Beograd –  Sarajevo – Ljubljana. </a:t>
            </a:r>
          </a:p>
          <a:p>
            <a:r>
              <a:rPr lang="mk-MK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Андрич 1995: Андрич, Иво. </a:t>
            </a:r>
            <a:r>
              <a:rPr lang="mk-MK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Мостът на Дрина</a:t>
            </a:r>
            <a:r>
              <a:rPr lang="mk-MK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София.</a:t>
            </a:r>
          </a:p>
          <a:p>
            <a:r>
              <a:rPr lang="mk-MK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Андриќ 1981: Андриќ, Иво. </a:t>
            </a:r>
            <a:r>
              <a:rPr lang="mk-MK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Мостот на Дрина</a:t>
            </a:r>
            <a:r>
              <a:rPr lang="mk-MK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Скопје</a:t>
            </a:r>
          </a:p>
          <a:p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Bugarski-www: Rečnik bugarskoga jezika https://rechnik.chitanka.info/ (24.05.2016)</a:t>
            </a:r>
          </a:p>
          <a:p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Gralis-Korpus: http://gams.uni-graz.at/o:gralis.762 (9.06.2016)</a:t>
            </a:r>
          </a:p>
          <a:p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Makedonski-www: Digitalan rečnik makedonskog jezika http://www.makedonski.info/ (4.06.2016)</a:t>
            </a:r>
          </a:p>
          <a:p>
            <a:r>
              <a:rPr lang="mk-MK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Матица српска 2011: Матица српска. </a:t>
            </a:r>
            <a:r>
              <a:rPr lang="mk-MK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Речник српскога језика</a:t>
            </a:r>
            <a:r>
              <a:rPr lang="mk-MK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Измењено и поправљено издање. Нови Сад. </a:t>
            </a:r>
          </a:p>
          <a:p>
            <a:endParaRPr lang="de-AT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21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4166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556792"/>
            <a:ext cx="7772400" cy="2322984"/>
          </a:xfrm>
        </p:spPr>
        <p:txBody>
          <a:bodyPr/>
          <a:lstStyle/>
          <a:p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Hvala na pažnji!</a:t>
            </a:r>
            <a:endParaRPr lang="de-AT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7080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de-AT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Kratak uvod</a:t>
            </a:r>
          </a:p>
          <a:p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Jezici na kojima </a:t>
            </a:r>
            <a:r>
              <a:rPr lang="de-AT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izvr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šena analiza</a:t>
            </a:r>
          </a:p>
          <a:p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Osnova za analizu</a:t>
            </a:r>
          </a:p>
          <a:p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Korpus</a:t>
            </a:r>
            <a:endParaRPr lang="de-AT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6307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Teorijski deo</a:t>
            </a:r>
            <a:endParaRPr lang="de-AT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Prošla vremena u staroslovenskom jeziku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Aorist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Imperfekt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Perfekt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Pluskvamperfekt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0254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Prošla vremena u srpskom jeziku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Aorist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Imperfekt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Perfekt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Pluskvamperfekt</a:t>
            </a:r>
            <a:endParaRPr lang="sr-Latn-RS" sz="1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069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Prošla vremena u bugarskom jeziku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Aorist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Imperfekt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Perfekt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Pluskvamperfekt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Buduće vreme u prošlosti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Buduće prethodno vreme u prošlosti</a:t>
            </a:r>
            <a:endParaRPr lang="de-AT" sz="1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970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Prošla vremena u makedonskom jeziku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Aorist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Imperfekt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Perfekt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Pluskvamperfekt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Prošlo buduće vreme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Buduće prethodno/prepričano vreme</a:t>
            </a:r>
            <a:endParaRPr lang="de-AT" sz="1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7340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Analiza</a:t>
            </a:r>
            <a:endParaRPr lang="de-AT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cap="small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Calibri"/>
              </a:rPr>
              <a:t>Na Drini ćuprija</a:t>
            </a:r>
            <a:r>
              <a:rPr lang="sr-Latn-RS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Calibri"/>
              </a:rPr>
              <a:t> na srpskom, bugarskom i makedonskom 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Calibri"/>
              </a:rPr>
              <a:t>jeziku</a:t>
            </a:r>
          </a:p>
          <a:p>
            <a:r>
              <a:rPr lang="sr-Latn-RS" cap="small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Calibri"/>
              </a:rPr>
              <a:t>Gralis-korpus</a:t>
            </a:r>
          </a:p>
          <a:p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Excel tabele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„a“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„e“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„i“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„u“</a:t>
            </a:r>
            <a:endParaRPr lang="de-AT" sz="1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6118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Odnos perfekta</a:t>
            </a:r>
            <a:endParaRPr lang="de-AT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Glagoli sa nastavcima </a:t>
            </a:r>
            <a:r>
              <a:rPr lang="de-AT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-ao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-ala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-ale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-alo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-ali 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perfektu srpskog jezika i njihovi ekvivalenti na bugarskom i </a:t>
            </a:r>
            <a:r>
              <a:rPr lang="de-AT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makedonskom</a:t>
            </a: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(1.314 rečenica po jeziku)</a:t>
            </a:r>
            <a:endParaRPr lang="sr-Latn-RS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AT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76BA3-D58E-4021-9020-65F6688CD79D}" type="slidenum">
              <a:rPr lang="de-AT" smtClean="0"/>
              <a:t>9</a:t>
            </a:fld>
            <a:endParaRPr lang="de-AT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068960"/>
            <a:ext cx="8636384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768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0</TotalTime>
  <Words>604</Words>
  <Application>Microsoft Office PowerPoint</Application>
  <PresentationFormat>Bildschirmpräsentation (4:3)</PresentationFormat>
  <Paragraphs>172</Paragraphs>
  <Slides>22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3" baseType="lpstr">
      <vt:lpstr>Executive</vt:lpstr>
      <vt:lpstr>Prošla vremena u srpskoj, bugarskoj i makedonskoj verziji romana Na Drini ćuprija Iva Andrića</vt:lpstr>
      <vt:lpstr>Struktura rada </vt:lpstr>
      <vt:lpstr>Uvod</vt:lpstr>
      <vt:lpstr>Teorijski deo</vt:lpstr>
      <vt:lpstr>PowerPoint-Präsentation</vt:lpstr>
      <vt:lpstr>PowerPoint-Präsentation</vt:lpstr>
      <vt:lpstr>PowerPoint-Präsentation</vt:lpstr>
      <vt:lpstr>Analiza</vt:lpstr>
      <vt:lpstr>Odnos perfekta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Karakteristike glagola</vt:lpstr>
      <vt:lpstr>PowerPoint-Präsentation</vt:lpstr>
      <vt:lpstr>PowerPoint-Präsentation</vt:lpstr>
      <vt:lpstr>Zaključak</vt:lpstr>
      <vt:lpstr>Izvori i osnovna literatura</vt:lpstr>
      <vt:lpstr>Hvala na pažnji!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Prošla vremena u srpskoj, bugarskoj i makedonskoj verziji romana Na Drini ćuprija Iva Andrića</dc:title>
  <dc:creator>Emma</dc:creator>
  <cp:lastModifiedBy>tata</cp:lastModifiedBy>
  <cp:revision>15</cp:revision>
  <dcterms:created xsi:type="dcterms:W3CDTF">2016-06-25T14:40:50Z</dcterms:created>
  <dcterms:modified xsi:type="dcterms:W3CDTF">2016-06-29T23:15:38Z</dcterms:modified>
</cp:coreProperties>
</file>