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sldIdLst>
    <p:sldId id="256" r:id="rId2"/>
    <p:sldId id="291" r:id="rId3"/>
    <p:sldId id="293" r:id="rId4"/>
    <p:sldId id="292" r:id="rId5"/>
    <p:sldId id="294" r:id="rId6"/>
    <p:sldId id="257" r:id="rId7"/>
    <p:sldId id="261" r:id="rId8"/>
    <p:sldId id="284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85" r:id="rId17"/>
    <p:sldId id="270" r:id="rId18"/>
    <p:sldId id="271" r:id="rId19"/>
    <p:sldId id="273" r:id="rId20"/>
    <p:sldId id="275" r:id="rId21"/>
    <p:sldId id="276" r:id="rId22"/>
    <p:sldId id="277" r:id="rId23"/>
    <p:sldId id="278" r:id="rId24"/>
    <p:sldId id="279" r:id="rId25"/>
    <p:sldId id="286" r:id="rId26"/>
    <p:sldId id="272" r:id="rId27"/>
    <p:sldId id="287" r:id="rId28"/>
    <p:sldId id="280" r:id="rId29"/>
    <p:sldId id="282" r:id="rId30"/>
    <p:sldId id="288" r:id="rId31"/>
    <p:sldId id="283" r:id="rId32"/>
    <p:sldId id="289" r:id="rId33"/>
    <p:sldId id="295" r:id="rId34"/>
    <p:sldId id="290" r:id="rId3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QUICKWAY_Original%20(drugi%20je%20sharean)\Singapore%20QGIS\DATA\Shape%20Files\QuickNet16\Untitled%201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BLAZ_DANJA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BLAZ_DANJA_DODATAK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BLAZ_DANJA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sberg\Downloads\BLAZ_DANJA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sberg\Downloads\BLAZ_DANJA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sberg\Downloads\BLAZ_DANJA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QUICKWAY_Original%20(drugi%20je%20sharean)\Singapore%20QGIS\DATA\Shape%20Files\QuickNet16\Untitled%20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QUICKWAY_Original%20(drugi%20je%20sharean)\Singapore%20QGIS\DATA\Shape%20Files\QuickNet16\Untitled%201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arlsberg\AppData\Local\Temp\Rar$DIa0.712\BLAZ_DANJA_DODATAK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QUICKWAY_Original%20(drugi%20je%20sharean)\Singapore%20QGIS\DATA\Shape%20Files\QuickNet16\Untitled%201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BLAZ_DANJA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BLAZ_DANJA_DODATAK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QUICKWAY_Original%20(drugi%20je%20sharean)\Singapore%20QGIS\DATA\Shape%20Files\QuickNet16\Untitled%201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QUICKWAY_Original%20(drugi%20je%20sharean)\Singapore%20QGIS\DATA\Shape%20Files\QuickNet16\Untitled%201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Suodnos uzvičnih pojavnica unutar  senzitivnih uzvika</a:t>
            </a:r>
          </a:p>
        </c:rich>
      </c:tx>
      <c:layout>
        <c:manualLayout>
          <c:xMode val="edge"/>
          <c:yMode val="edge"/>
          <c:x val="0.15870138888889132"/>
          <c:y val="4.441111111111183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539285211337904"/>
          <c:y val="0.40267899914795569"/>
          <c:w val="0.36154968258924475"/>
          <c:h val="0.50134868768089769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'[Untitled 1.xls]Sheet1'!$E$1:$E$3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'[Untitled 1.xls]Sheet1'!$F$1,'[Untitled 1.xls]Sheet1'!$F$2,'[Untitled 1.xls]Sheet1'!$F$3</c:f>
              <c:numCache>
                <c:formatCode>General</c:formatCode>
                <c:ptCount val="3"/>
                <c:pt idx="0">
                  <c:v>5</c:v>
                </c:pt>
                <c:pt idx="1">
                  <c:v>24</c:v>
                </c:pt>
                <c:pt idx="2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233383496855085"/>
          <c:y val="0.52001592605198876"/>
          <c:w val="0.10192624030441468"/>
          <c:h val="0.256007840517902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 dirty="0"/>
              <a:t>Suodnos uzvičnih pojavnica unutar onomatopeja 2</a:t>
            </a:r>
          </a:p>
        </c:rich>
      </c:tx>
      <c:layout>
        <c:manualLayout>
          <c:xMode val="edge"/>
          <c:yMode val="edge"/>
          <c:x val="0.1187740849337745"/>
          <c:y val="4.000135928127304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346971550386428"/>
          <c:y val="0.4053457474866784"/>
          <c:w val="0.35962654597972815"/>
          <c:h val="0.49868193934216765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Sheet1!$E$27:$E$29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Sheet1!$F$55:$F$57</c:f>
              <c:numCache>
                <c:formatCode>General</c:formatCode>
                <c:ptCount val="3"/>
                <c:pt idx="0">
                  <c:v>1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041060973147552"/>
          <c:y val="0.52001609798774528"/>
          <c:w val="0.10192635776297219"/>
          <c:h val="0.25600769903762038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Onomatopeje</a:t>
            </a:r>
            <a:r>
              <a:rPr lang="de-DE" baseline="0"/>
              <a:t> (pojavnice)</a:t>
            </a:r>
            <a:endParaRPr lang="de-DE"/>
          </a:p>
        </c:rich>
      </c:tx>
      <c:layout>
        <c:manualLayout>
          <c:xMode val="edge"/>
          <c:yMode val="edge"/>
          <c:x val="0.30909349399507091"/>
          <c:y val="3.906395119885278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66427137810245E-2"/>
          <c:y val="0.23177806320904168"/>
          <c:w val="0.87881627613912583"/>
          <c:h val="0.6354364878989455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Sheet2!$C$1:$C$3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Sheet2!$D$64:$D$66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2799616"/>
        <c:axId val="148461440"/>
      </c:barChart>
      <c:catAx>
        <c:axId val="14279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4846144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48461440"/>
        <c:scaling>
          <c:orientation val="minMax"/>
          <c:max val="9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42799616"/>
        <c:crossesAt val="1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Suodnos uzvičnih pojavnica unutar hibrida</a:t>
            </a:r>
          </a:p>
        </c:rich>
      </c:tx>
      <c:layout>
        <c:manualLayout>
          <c:xMode val="edge"/>
          <c:yMode val="edge"/>
          <c:x val="7.8848677569150011E-2"/>
          <c:y val="4.000139982502202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308384670399981"/>
          <c:y val="0.28534207224391439"/>
          <c:w val="0.44424455679848229"/>
          <c:h val="0.61601886624620195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0" i="0" u="none" strike="noStrike" baseline="0">
                        <a:solidFill>
                          <a:srgbClr val="333333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2</a:t>
                    </a:r>
                    <a:r>
                      <a:rPr lang="hr-HR"/>
                      <a:t>5</a:t>
                    </a:r>
                    <a:endParaRPr lang="en-US"/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200" b="0" i="0" u="none" strike="noStrike" baseline="0">
                        <a:solidFill>
                          <a:srgbClr val="333333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hr-HR"/>
                      <a:t>99</a:t>
                    </a:r>
                    <a:endParaRPr lang="en-US"/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0" i="0" u="none" strike="noStrike" baseline="0">
                        <a:solidFill>
                          <a:srgbClr val="333333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hr-HR"/>
                      <a:t>196</a:t>
                    </a:r>
                    <a:endParaRPr lang="en-US"/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Sheet1!$E$27:$E$29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Sheet1!$F$75:$F$77</c:f>
              <c:numCache>
                <c:formatCode>General</c:formatCode>
                <c:ptCount val="3"/>
                <c:pt idx="0">
                  <c:v>22</c:v>
                </c:pt>
                <c:pt idx="1">
                  <c:v>74</c:v>
                </c:pt>
                <c:pt idx="2">
                  <c:v>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810316979608258"/>
          <c:y val="0.45334733158355206"/>
          <c:w val="0.10192635776297219"/>
          <c:h val="0.25600769903762038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Pregled ukupnog broja uzvičnih pojavnica glavnih grupa u G-K</a:t>
            </a:r>
            <a:r>
              <a:rPr lang="hr-HR"/>
              <a:t>-u</a:t>
            </a:r>
            <a:endParaRPr lang="de-DE"/>
          </a:p>
        </c:rich>
      </c:tx>
      <c:layout>
        <c:manualLayout>
          <c:xMode val="edge"/>
          <c:yMode val="edge"/>
          <c:x val="0.1300859745394807"/>
          <c:y val="4.4204530018525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7748706573379465E-2"/>
          <c:y val="0.34115647506050162"/>
          <c:w val="0.87748706573379454"/>
          <c:h val="0.5390793155536174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  <a:r>
                      <a:rPr lang="hr-HR"/>
                      <a:t>39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hr-HR"/>
                      <a:t>320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(Sheet1!$A$1;Sheet1!$A$21;Sheet1!$A$41;Sheet1!$A$49;Sheet1!$A$75)</c:f>
              <c:strCache>
                <c:ptCount val="5"/>
                <c:pt idx="0">
                  <c:v>Impulzivni</c:v>
                </c:pt>
                <c:pt idx="1">
                  <c:v>Imperativni</c:v>
                </c:pt>
                <c:pt idx="2">
                  <c:v>Deskriptivni</c:v>
                </c:pt>
                <c:pt idx="3">
                  <c:v>Onomatopeje</c:v>
                </c:pt>
                <c:pt idx="4">
                  <c:v>Hibridi</c:v>
                </c:pt>
              </c:strCache>
            </c:strRef>
          </c:cat>
          <c:val>
            <c:numRef>
              <c:f>(Sheet1!$B$1;Sheet1!$B$21;Sheet1!$B$41;Sheet1!$B$49;Sheet1!$B$75)</c:f>
              <c:numCache>
                <c:formatCode>General</c:formatCode>
                <c:ptCount val="5"/>
                <c:pt idx="0">
                  <c:v>764</c:v>
                </c:pt>
                <c:pt idx="1">
                  <c:v>322</c:v>
                </c:pt>
                <c:pt idx="2">
                  <c:v>4</c:v>
                </c:pt>
                <c:pt idx="3">
                  <c:v>16</c:v>
                </c:pt>
                <c:pt idx="4">
                  <c:v>320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966272"/>
        <c:axId val="110967808"/>
      </c:barChart>
      <c:catAx>
        <c:axId val="110966272"/>
        <c:scaling>
          <c:orientation val="minMax"/>
        </c:scaling>
        <c:delete val="0"/>
        <c:axPos val="b"/>
        <c:minorGridlines>
          <c:spPr>
            <a:ln w="3175">
              <a:solidFill>
                <a:srgbClr val="FFFFFF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096780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10967808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096627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Pregled ukupnog broja uzvičnih pojavnica podgrupa u 
G-K</a:t>
            </a:r>
            <a:r>
              <a:rPr lang="hr-HR"/>
              <a:t>-u</a:t>
            </a:r>
            <a:endParaRPr lang="de-DE"/>
          </a:p>
        </c:rich>
      </c:tx>
      <c:layout>
        <c:manualLayout>
          <c:xMode val="edge"/>
          <c:yMode val="edge"/>
          <c:x val="0.17902003352427098"/>
          <c:y val="4.087122611622891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182244142086821"/>
          <c:y val="0.35157346666540235"/>
          <c:w val="0.84548186566488348"/>
          <c:h val="0.278654525431095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AD47"/>
            </a:solidFill>
            <a:ln w="25400">
              <a:noFill/>
            </a:ln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hr-HR"/>
                      <a:t>86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(Sheet1!$C$5;Sheet1!$C$11;Sheet1!$C$17;Sheet1!$C$25;Sheet1!$C$31;Sheet1!$C$37;Sheet1!$C$45;Sheet1!$C$53;Sheet1!$C$59;Sheet1!$C$65;Sheet1!$C$71;Sheet1!$C$79)</c:f>
              <c:strCache>
                <c:ptCount val="12"/>
                <c:pt idx="0">
                  <c:v>Senzitivni uzvici </c:v>
                </c:pt>
                <c:pt idx="1">
                  <c:v>Emotivni uzvici </c:v>
                </c:pt>
                <c:pt idx="2">
                  <c:v>Intelektualni uzvici</c:v>
                </c:pt>
                <c:pt idx="3">
                  <c:v>Demonstrativni uzvici </c:v>
                </c:pt>
                <c:pt idx="4">
                  <c:v>Naredbe </c:v>
                </c:pt>
                <c:pt idx="5">
                  <c:v>Pozdravi </c:v>
                </c:pt>
                <c:pt idx="6">
                  <c:v>Deskriptivni uzvici </c:v>
                </c:pt>
                <c:pt idx="7">
                  <c:v>Onomatopeje 1 </c:v>
                </c:pt>
                <c:pt idx="8">
                  <c:v>Onomatopeje 2 </c:v>
                </c:pt>
                <c:pt idx="9">
                  <c:v>Onomatopeje 3</c:v>
                </c:pt>
                <c:pt idx="10">
                  <c:v>Onomatopeje 4</c:v>
                </c:pt>
                <c:pt idx="11">
                  <c:v>Hibridi </c:v>
                </c:pt>
              </c:strCache>
            </c:strRef>
          </c:cat>
          <c:val>
            <c:numRef>
              <c:f>(Sheet1!$F$5;Sheet1!$F$11;Sheet1!$F$17;Sheet1!$F$25;Sheet1!$F$31;Sheet1!$F$37;Sheet1!$F$45;Sheet1!$F$53;Sheet1!$F$59;Sheet1!$F$65;Sheet1!$F$71;Sheet1!$F$79)</c:f>
              <c:numCache>
                <c:formatCode>General</c:formatCode>
                <c:ptCount val="12"/>
                <c:pt idx="0">
                  <c:v>58</c:v>
                </c:pt>
                <c:pt idx="1">
                  <c:v>495</c:v>
                </c:pt>
                <c:pt idx="2">
                  <c:v>191</c:v>
                </c:pt>
                <c:pt idx="3">
                  <c:v>298</c:v>
                </c:pt>
                <c:pt idx="4">
                  <c:v>24</c:v>
                </c:pt>
                <c:pt idx="5">
                  <c:v>0</c:v>
                </c:pt>
                <c:pt idx="6">
                  <c:v>4</c:v>
                </c:pt>
                <c:pt idx="7">
                  <c:v>4</c:v>
                </c:pt>
                <c:pt idx="8">
                  <c:v>12</c:v>
                </c:pt>
                <c:pt idx="9">
                  <c:v>0</c:v>
                </c:pt>
                <c:pt idx="10">
                  <c:v>0</c:v>
                </c:pt>
                <c:pt idx="11">
                  <c:v>320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293184"/>
        <c:axId val="111294720"/>
      </c:barChart>
      <c:catAx>
        <c:axId val="111293184"/>
        <c:scaling>
          <c:orientation val="minMax"/>
        </c:scaling>
        <c:delete val="0"/>
        <c:axPos val="b"/>
        <c:minorGridlines>
          <c:spPr>
            <a:ln w="3175">
              <a:solidFill>
                <a:srgbClr val="FFFFFF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129472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11294720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129318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Pregled ukupnog broja svih uzvičnih pojavnica u G-K</a:t>
            </a:r>
            <a:r>
              <a:rPr lang="hr-HR"/>
              <a:t>-u</a:t>
            </a:r>
            <a:r>
              <a:rPr lang="de-DE"/>
              <a:t> </a:t>
            </a:r>
          </a:p>
        </c:rich>
      </c:tx>
      <c:layout>
        <c:manualLayout>
          <c:xMode val="edge"/>
          <c:yMode val="edge"/>
          <c:x val="0.13006641419528744"/>
          <c:y val="5.156397637795275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66427137810245E-2"/>
          <c:y val="0.23177806320904168"/>
          <c:w val="0.87881627613912638"/>
          <c:h val="0.635436487898945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Sheet1!$E$83:$E$85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Sheet1!$F$83:$F$85</c:f>
              <c:numCache>
                <c:formatCode>General</c:formatCode>
                <c:ptCount val="3"/>
                <c:pt idx="0">
                  <c:v>155</c:v>
                </c:pt>
                <c:pt idx="1">
                  <c:v>490</c:v>
                </c:pt>
                <c:pt idx="2">
                  <c:v>756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458688"/>
        <c:axId val="127534208"/>
      </c:barChart>
      <c:catAx>
        <c:axId val="12745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2753420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27534208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2745868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Suodnos uzvičnih pojavnica unutar emotivnih uzvika</a:t>
            </a:r>
          </a:p>
        </c:rich>
      </c:tx>
      <c:layout>
        <c:manualLayout>
          <c:xMode val="edge"/>
          <c:yMode val="edge"/>
          <c:x val="0.17216333333333461"/>
          <c:y val="4.000138888888889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539285211337904"/>
          <c:y val="0.4053457474866784"/>
          <c:w val="0.35962654597972815"/>
          <c:h val="0.49868193934216765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'[Untitled 1.xls]Sheet1'!$E$7:$E$9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'[Untitled 1.xls]Sheet1'!$F$7:$F$9</c:f>
              <c:numCache>
                <c:formatCode>General</c:formatCode>
                <c:ptCount val="3"/>
                <c:pt idx="0">
                  <c:v>66</c:v>
                </c:pt>
                <c:pt idx="1">
                  <c:v>175</c:v>
                </c:pt>
                <c:pt idx="2">
                  <c:v>254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233383496855085"/>
          <c:y val="0.52001592605198876"/>
          <c:w val="0.10192624030441468"/>
          <c:h val="0.256007840517902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Suodnos uzvičnih pojavnica unutar intelektualnih uzvika</a:t>
            </a:r>
          </a:p>
        </c:rich>
      </c:tx>
      <c:layout>
        <c:manualLayout>
          <c:xMode val="edge"/>
          <c:yMode val="edge"/>
          <c:x val="0.16499833333333552"/>
          <c:y val="4.000138888888889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346971550386428"/>
          <c:y val="0.4053457474866784"/>
          <c:w val="0.35962654597972815"/>
          <c:h val="0.49868193934216765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'[Untitled 1.xls]Sheet1'!$E$13:$E$15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'[Untitled 1.xls]Sheet1'!$F$13:$F$15</c:f>
              <c:numCache>
                <c:formatCode>General</c:formatCode>
                <c:ptCount val="3"/>
                <c:pt idx="0">
                  <c:v>19</c:v>
                </c:pt>
                <c:pt idx="1">
                  <c:v>79</c:v>
                </c:pt>
                <c:pt idx="2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04106983590337"/>
          <c:y val="0.52001592605198876"/>
          <c:w val="0.10192624030441468"/>
          <c:h val="0.256007840517902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Impulzivni</a:t>
            </a:r>
            <a:r>
              <a:rPr lang="de-DE" baseline="0"/>
              <a:t> uzvici (pojavnice)</a:t>
            </a:r>
            <a:endParaRPr lang="de-DE"/>
          </a:p>
        </c:rich>
      </c:tx>
      <c:layout>
        <c:manualLayout>
          <c:xMode val="edge"/>
          <c:yMode val="edge"/>
          <c:x val="0.36655873272395234"/>
          <c:y val="3.906392156799968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66427137810245E-2"/>
          <c:y val="0.23177806320904168"/>
          <c:w val="0.87881627613912638"/>
          <c:h val="0.6354364878989455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Lbls>
            <c:spPr>
              <a:noFill/>
              <a:ln w="25400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Sheet2!$C$1:$C$3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Sheet2!$D$1:$D$3</c:f>
              <c:numCache>
                <c:formatCode>General</c:formatCode>
                <c:ptCount val="3"/>
                <c:pt idx="0">
                  <c:v>90</c:v>
                </c:pt>
                <c:pt idx="1">
                  <c:v>278</c:v>
                </c:pt>
                <c:pt idx="2">
                  <c:v>371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088384"/>
        <c:axId val="111089920"/>
      </c:barChart>
      <c:catAx>
        <c:axId val="11108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108992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11089920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108838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Suodnos uzvičnih pojavnica unutar demonstrativnih uzvika</a:t>
            </a:r>
          </a:p>
        </c:rich>
      </c:tx>
      <c:layout>
        <c:manualLayout>
          <c:xMode val="edge"/>
          <c:yMode val="edge"/>
          <c:x val="0.16466750000000002"/>
          <c:y val="4.000138888888889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539285211337904"/>
          <c:y val="0.4053457474866784"/>
          <c:w val="0.35962654597972815"/>
          <c:h val="0.49868193934216765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'[Untitled 1.xls]Sheet1'!$E$21:$E$23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'[Untitled 1.xls]Sheet1'!$F$21:$F$23</c:f>
              <c:numCache>
                <c:formatCode>General</c:formatCode>
                <c:ptCount val="3"/>
                <c:pt idx="0">
                  <c:v>38</c:v>
                </c:pt>
                <c:pt idx="1">
                  <c:v>100</c:v>
                </c:pt>
                <c:pt idx="2">
                  <c:v>160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233383496855085"/>
          <c:y val="0.52001592605198876"/>
          <c:w val="0.10192624030441468"/>
          <c:h val="0.256007840517902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Suodnos uzvičnih pojavnica unutar</a:t>
            </a:r>
            <a:r>
              <a:rPr lang="de-DE" baseline="0"/>
              <a:t> naredbi</a:t>
            </a:r>
            <a:endParaRPr lang="de-DE"/>
          </a:p>
        </c:rich>
      </c:tx>
      <c:layout>
        <c:manualLayout>
          <c:xMode val="edge"/>
          <c:yMode val="edge"/>
          <c:x val="0.15870139394340607"/>
          <c:y val="4.441122224586792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0773291237814432"/>
          <c:y val="0.31693786095584658"/>
          <c:w val="0.36154968258924475"/>
          <c:h val="0.50134868768089769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Sheet1!$E$1:$E$3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Sheet1!$F$27:$F$29</c:f>
              <c:numCache>
                <c:formatCode>General</c:formatCode>
                <c:ptCount val="3"/>
                <c:pt idx="0">
                  <c:v>1</c:v>
                </c:pt>
                <c:pt idx="1">
                  <c:v>6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233386267892973"/>
          <c:y val="0.52001596084272528"/>
          <c:w val="0.10192632170978622"/>
          <c:h val="0.25600801588990868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Imperativni</a:t>
            </a:r>
            <a:r>
              <a:rPr lang="de-DE" baseline="0"/>
              <a:t> uzvici (pojavnice)</a:t>
            </a:r>
            <a:endParaRPr lang="de-DE"/>
          </a:p>
        </c:rich>
      </c:tx>
      <c:layout>
        <c:manualLayout>
          <c:xMode val="edge"/>
          <c:yMode val="edge"/>
          <c:x val="0.3586816670903365"/>
          <c:y val="3.906392156799968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66427137810245E-2"/>
          <c:y val="0.23177806320904168"/>
          <c:w val="0.87881627613912583"/>
          <c:h val="0.6354364878989455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Sheet2!$C$1:$C$3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Sheet2!$D$22:$D$24</c:f>
              <c:numCache>
                <c:formatCode>General</c:formatCode>
                <c:ptCount val="3"/>
                <c:pt idx="0">
                  <c:v>39</c:v>
                </c:pt>
                <c:pt idx="1">
                  <c:v>106</c:v>
                </c:pt>
                <c:pt idx="2">
                  <c:v>177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7931136"/>
        <c:axId val="127932672"/>
      </c:barChart>
      <c:catAx>
        <c:axId val="12793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2793267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27932672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2793113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 dirty="0"/>
              <a:t>Suodnos uzvičnih pojavnica unutar deskriptivnih uzvika</a:t>
            </a:r>
          </a:p>
        </c:rich>
      </c:tx>
      <c:layout>
        <c:manualLayout>
          <c:xMode val="edge"/>
          <c:yMode val="edge"/>
          <c:x val="6.7647850803771337E-2"/>
          <c:y val="4.44111756256448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346971550386428"/>
          <c:y val="0.4053457474866784"/>
          <c:w val="0.35962654597972815"/>
          <c:h val="0.49868193934216765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'[Untitled 1.xls]Sheet1'!$E$27:$E$29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'[Untitled 1.xls]Sheet1'!$F$41:$F$43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04106983590337"/>
          <c:y val="0.52001592605198876"/>
          <c:w val="0.10192624030441468"/>
          <c:h val="0.256007840517902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Suodnos uzvičnih pojavnica unutar onomatopeja 1</a:t>
            </a:r>
          </a:p>
        </c:rich>
      </c:tx>
      <c:layout>
        <c:manualLayout>
          <c:xMode val="edge"/>
          <c:yMode val="edge"/>
          <c:x val="0.16213194444444445"/>
          <c:y val="3.559166666666668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346971550386428"/>
          <c:y val="0.4053457474866784"/>
          <c:w val="0.35962654597972815"/>
          <c:h val="0.49868193934216765"/>
        </c:manualLayout>
      </c:layout>
      <c:pieChart>
        <c:varyColors val="1"/>
        <c:ser>
          <c:idx val="0"/>
          <c:order val="0"/>
          <c:spPr>
            <a:solidFill>
              <a:srgbClr val="5B9BD5"/>
            </a:solidFill>
            <a:ln w="12700">
              <a:solidFill>
                <a:srgbClr val="FFFFFF"/>
              </a:solidFill>
              <a:prstDash val="solid"/>
            </a:ln>
          </c:spPr>
          <c:dPt>
            <c:idx val="1"/>
            <c:bubble3D val="0"/>
            <c:spPr>
              <a:solidFill>
                <a:srgbClr val="ED7D31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127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333333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'[Untitled 1.xls]Sheet1'!$E$27:$E$29</c:f>
              <c:strCache>
                <c:ptCount val="3"/>
                <c:pt idx="0">
                  <c:v>Bs</c:v>
                </c:pt>
                <c:pt idx="1">
                  <c:v>Hr</c:v>
                </c:pt>
                <c:pt idx="2">
                  <c:v>Sr</c:v>
                </c:pt>
              </c:strCache>
            </c:strRef>
          </c:cat>
          <c:val>
            <c:numRef>
              <c:f>'[Untitled 1.xls]Sheet1'!$F$49:$F$51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04106983590337"/>
          <c:y val="0.52001592605198876"/>
          <c:w val="0.10192624030441468"/>
          <c:h val="0.256007840517902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C0C0C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CE221-7C18-4606-9AC6-0C22B5CBE24A}" type="datetimeFigureOut">
              <a:rPr lang="hr-HR" smtClean="0"/>
              <a:t>6.12.2014.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76472-FED4-4F9B-ABBF-517310B5980C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028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170291-4952-47E0-8FC7-01F78972118D}" type="datetime1">
              <a:rPr lang="hr-HR" smtClean="0"/>
              <a:t>6.12.2014.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1B805-CFB1-4E3C-972A-94A2F00F6084}" type="datetime1">
              <a:rPr lang="hr-HR" smtClean="0"/>
              <a:t>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CDEAF-9E08-43E0-9384-D22E7D5E7C59}" type="datetime1">
              <a:rPr lang="hr-HR" smtClean="0"/>
              <a:t>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1AFC96-9B24-44CB-8F2C-563FCB3E60D6}" type="datetime1">
              <a:rPr lang="hr-HR" smtClean="0"/>
              <a:t>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3D5C42-16B7-43C1-B367-FEDFBB0157E6}" type="datetime1">
              <a:rPr lang="hr-HR" smtClean="0"/>
              <a:t>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106B5A-BDC7-4867-9EEC-4ACC26E4E8E1}" type="datetime1">
              <a:rPr lang="hr-HR" smtClean="0"/>
              <a:t>6.12.2014.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59982-3C9D-4E53-8710-BAC204BE04EA}" type="datetime1">
              <a:rPr lang="hr-HR" smtClean="0"/>
              <a:t>6.12.2014.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E5C38D-C962-40D7-84B4-E1B6C40FA4DC}" type="datetime1">
              <a:rPr lang="hr-HR" smtClean="0"/>
              <a:t>6.12.2014.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06011-F9B1-445F-BEEA-03DC55D343F4}" type="datetime1">
              <a:rPr lang="hr-HR" smtClean="0"/>
              <a:t>6.12.2014.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90F286-21D0-499B-9D76-1CA6500136B5}" type="datetime1">
              <a:rPr lang="hr-HR" smtClean="0"/>
              <a:t>6.12.2014.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1CA4A7-BA8C-4BA2-AD4D-9399ACACBD02}" type="datetime1">
              <a:rPr lang="hr-HR" smtClean="0"/>
              <a:t>6.12.2014.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0DB6AD-F4F6-4CC8-A620-BF155D0C216F}" type="datetime1">
              <a:rPr lang="hr-HR" smtClean="0"/>
              <a:t>6.12.2014.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D4060D-329F-4C4C-96D9-C07962D30416}" type="slidenum">
              <a:rPr lang="hr-HR" smtClean="0"/>
              <a:pPr/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blic.asu.edu/~dsipka/MAG23.HT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568952" cy="1008112"/>
          </a:xfrm>
        </p:spPr>
        <p:txBody>
          <a:bodyPr>
            <a:noAutofit/>
          </a:bodyPr>
          <a:lstStyle/>
          <a:p>
            <a:pPr algn="ctr"/>
            <a:r>
              <a:rPr lang="hr-HR" sz="2800" dirty="0" smtClean="0">
                <a:effectLst/>
                <a:latin typeface="Arial" pitchFamily="34" charset="0"/>
                <a:cs typeface="Arial" pitchFamily="34" charset="0"/>
              </a:rPr>
              <a:t>Uzvici u bosanskom/bošnjačkom, hrvatskom i srpskom jeziku</a:t>
            </a:r>
            <a:br>
              <a:rPr lang="hr-HR" sz="28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hr-HR" sz="2800" dirty="0" smtClean="0">
                <a:effectLst/>
                <a:latin typeface="Arial" pitchFamily="34" charset="0"/>
                <a:cs typeface="Arial" pitchFamily="34" charset="0"/>
              </a:rPr>
              <a:t>(na materijalu Gralis-Korpusa)</a:t>
            </a:r>
            <a:endParaRPr lang="hr-HR" sz="2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7772400" cy="1199704"/>
          </a:xfrm>
        </p:spPr>
        <p:txBody>
          <a:bodyPr>
            <a:normAutofit/>
          </a:bodyPr>
          <a:lstStyle/>
          <a:p>
            <a:pPr algn="l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Diplomarbeit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vorgelegt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von </a:t>
            </a:r>
            <a:r>
              <a:rPr lang="hr-HR" sz="1700" dirty="0" smtClean="0">
                <a:latin typeface="Arial" pitchFamily="34" charset="0"/>
                <a:cs typeface="Arial" pitchFamily="34" charset="0"/>
              </a:rPr>
              <a:t>Daniel Dugina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700" dirty="0" smtClean="0">
                <a:latin typeface="Arial" pitchFamily="34" charset="0"/>
                <a:cs typeface="Arial" pitchFamily="34" charset="0"/>
              </a:rPr>
              <a:t>am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Institut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für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Slawistik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Begutachter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 Univ.-Prof. Dr.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Branko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Tošović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pic>
        <p:nvPicPr>
          <p:cNvPr id="4" name="Picture 3" descr="thumbnail.aspx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5240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http://www.uni-graz.at/print/gewi_faklogo.gif"/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5286375" y="263525"/>
            <a:ext cx="35623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580112" y="4581128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 smtClean="0">
                <a:latin typeface="Arial" pitchFamily="34" charset="0"/>
                <a:cs typeface="Arial" pitchFamily="34" charset="0"/>
              </a:rPr>
              <a:t>Graz, 09.12.2014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Emotivni uzvici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1700808"/>
          <a:ext cx="403244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48064" y="2348880"/>
          <a:ext cx="2880319" cy="2041758"/>
        </p:xfrm>
        <a:graphic>
          <a:graphicData uri="http://schemas.openxmlformats.org/drawingml/2006/table">
            <a:tbl>
              <a:tblPr/>
              <a:tblGrid>
                <a:gridCol w="822334"/>
                <a:gridCol w="1076352"/>
                <a:gridCol w="981633"/>
              </a:tblGrid>
              <a:tr h="492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66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13,33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175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35,35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Sr: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254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51,32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495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Intelektualni uzvici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4330824" cy="346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20072" y="2060848"/>
          <a:ext cx="2808312" cy="2016226"/>
        </p:xfrm>
        <a:graphic>
          <a:graphicData uri="http://schemas.openxmlformats.org/drawingml/2006/table">
            <a:tbl>
              <a:tblPr/>
              <a:tblGrid>
                <a:gridCol w="782686"/>
                <a:gridCol w="1024458"/>
                <a:gridCol w="1001168"/>
              </a:tblGrid>
              <a:tr h="55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65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10,22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79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42,47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Sr: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88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47,31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186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Impulzivni uzvici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1484784"/>
          <a:ext cx="49685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40152" y="1916832"/>
          <a:ext cx="2808312" cy="1944212"/>
        </p:xfrm>
        <a:graphic>
          <a:graphicData uri="http://schemas.openxmlformats.org/drawingml/2006/table">
            <a:tbl>
              <a:tblPr/>
              <a:tblGrid>
                <a:gridCol w="838892"/>
                <a:gridCol w="1056719"/>
                <a:gridCol w="912701"/>
              </a:tblGrid>
              <a:tr h="5242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54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90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12,18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278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37,62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371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50,20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739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Demonstrativni uzvici 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424847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48064" y="2204864"/>
          <a:ext cx="2952327" cy="2016222"/>
        </p:xfrm>
        <a:graphic>
          <a:graphicData uri="http://schemas.openxmlformats.org/drawingml/2006/table">
            <a:tbl>
              <a:tblPr/>
              <a:tblGrid>
                <a:gridCol w="890050"/>
                <a:gridCol w="1102770"/>
                <a:gridCol w="959507"/>
              </a:tblGrid>
              <a:tr h="499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79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12,75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33,56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160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53,69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298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Naredbe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4186808" cy="3316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76057" y="2204865"/>
          <a:ext cx="2880319" cy="1891559"/>
        </p:xfrm>
        <a:graphic>
          <a:graphicData uri="http://schemas.openxmlformats.org/drawingml/2006/table">
            <a:tbl>
              <a:tblPr/>
              <a:tblGrid>
                <a:gridCol w="863450"/>
                <a:gridCol w="1080765"/>
                <a:gridCol w="936104"/>
              </a:tblGrid>
              <a:tr h="535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39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4,17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25,00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70,83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Broj nepotvrđenih uzvika u Gralis-Korpusu: 188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Nemogućnost analiziranja suodnosa uzvičnih pojavnica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Nastanak hibridnih uzvika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Pozdravi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Imperativni uzvici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584" y="1412776"/>
          <a:ext cx="482453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56176" y="1916831"/>
          <a:ext cx="2448272" cy="2193529"/>
        </p:xfrm>
        <a:graphic>
          <a:graphicData uri="http://schemas.openxmlformats.org/drawingml/2006/table">
            <a:tbl>
              <a:tblPr/>
              <a:tblGrid>
                <a:gridCol w="731342"/>
                <a:gridCol w="957253"/>
                <a:gridCol w="759677"/>
              </a:tblGrid>
              <a:tr h="540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13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12,11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106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32,92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177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54,97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322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Deskriptivni uzvici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12776"/>
          <a:ext cx="446449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36096" y="2348880"/>
          <a:ext cx="2880320" cy="1917093"/>
        </p:xfrm>
        <a:graphic>
          <a:graphicData uri="http://schemas.openxmlformats.org/drawingml/2006/table">
            <a:tbl>
              <a:tblPr/>
              <a:tblGrid>
                <a:gridCol w="822334"/>
                <a:gridCol w="960722"/>
                <a:gridCol w="1097264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64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Onomatopeje 1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4474840" cy="3748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64088" y="2132856"/>
          <a:ext cx="2952329" cy="2186560"/>
        </p:xfrm>
        <a:graphic>
          <a:graphicData uri="http://schemas.openxmlformats.org/drawingml/2006/table">
            <a:tbl>
              <a:tblPr/>
              <a:tblGrid>
                <a:gridCol w="922905"/>
                <a:gridCol w="1069917"/>
                <a:gridCol w="959507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50,00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50,00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Onomatopeje 2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4474840" cy="3820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64088" y="1988840"/>
          <a:ext cx="3096343" cy="2186560"/>
        </p:xfrm>
        <a:graphic>
          <a:graphicData uri="http://schemas.openxmlformats.org/drawingml/2006/table">
            <a:tbl>
              <a:tblPr/>
              <a:tblGrid>
                <a:gridCol w="924932"/>
                <a:gridCol w="1091292"/>
                <a:gridCol w="1080119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8,33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41,67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683975"/>
          </a:xfrm>
        </p:spPr>
        <p:txBody>
          <a:bodyPr numCol="2">
            <a:normAutofit/>
          </a:bodyPr>
          <a:lstStyle/>
          <a:p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Gralis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-Korpus 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hr-H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Pristup radu 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Podijela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uzvika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Senzitivni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uzvici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Emotivni uzvici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Intelektualni uzvici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Impulzivni uzvici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Demonstrativni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uzvici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latin typeface="Arial" pitchFamily="34" charset="0"/>
                <a:cs typeface="Arial" pitchFamily="34" charset="0"/>
              </a:rPr>
              <a:t>Sadržaj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Nepotvrđene u Gralis-Korpusu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Onomatopeje 3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Nepotvrđene u Gralis-Korpusu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Pronađeno nekoliko primjera u rječnicima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Svrstane u hibride</a:t>
            </a:r>
          </a:p>
          <a:p>
            <a:pPr>
              <a:buNone/>
            </a:pPr>
            <a:endParaRPr lang="hr-H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Onomatopeje 4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Onomatopeje (rezime)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468052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80112" y="1988840"/>
          <a:ext cx="2736304" cy="2035576"/>
        </p:xfrm>
        <a:graphic>
          <a:graphicData uri="http://schemas.openxmlformats.org/drawingml/2006/table">
            <a:tbl>
              <a:tblPr/>
              <a:tblGrid>
                <a:gridCol w="817382"/>
                <a:gridCol w="1069872"/>
                <a:gridCol w="849050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64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6,25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43,75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50,00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Hibridi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4114800" cy="3604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48065" y="2204865"/>
          <a:ext cx="2736303" cy="2088229"/>
        </p:xfrm>
        <a:graphic>
          <a:graphicData uri="http://schemas.openxmlformats.org/drawingml/2006/table">
            <a:tbl>
              <a:tblPr/>
              <a:tblGrid>
                <a:gridCol w="781218"/>
                <a:gridCol w="1067635"/>
                <a:gridCol w="887450"/>
              </a:tblGrid>
              <a:tr h="631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641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7,81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99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30,94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196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61,25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320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de-DE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Konačni rezultati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5122912" cy="346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868144" y="1916832"/>
          <a:ext cx="2952328" cy="2513512"/>
        </p:xfrm>
        <a:graphic>
          <a:graphicData uri="http://schemas.openxmlformats.org/drawingml/2006/table">
            <a:tbl>
              <a:tblPr/>
              <a:tblGrid>
                <a:gridCol w="1084004"/>
                <a:gridCol w="1178567"/>
                <a:gridCol w="689757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Glavne grupe uzvika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 u G-K-u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2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Impulzivni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739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52,75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Imperativni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322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22,99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Deskriptivni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0,28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Onomatopeje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1,14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Hibridi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320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22,84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1401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5626968" cy="38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00192" y="1484784"/>
          <a:ext cx="2700020" cy="3909822"/>
        </p:xfrm>
        <a:graphic>
          <a:graphicData uri="http://schemas.openxmlformats.org/drawingml/2006/table">
            <a:tbl>
              <a:tblPr/>
              <a:tblGrid>
                <a:gridCol w="1276350"/>
                <a:gridCol w="793750"/>
                <a:gridCol w="62992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Podgrupe uzvika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Senzitivni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4,14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Emotivni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495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35,33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Intelektualni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186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13,28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Demonstrativni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298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21,27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Naredbe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1,72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Pozdravi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Deskriptivni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0,28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Onomatopeje 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0,28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Onomatopeje 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0,86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Onomatopeje 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Onomatopeje 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Hibridi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320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22,84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1401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5554960" cy="418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72200" y="2420888"/>
          <a:ext cx="2232248" cy="2186560"/>
        </p:xfrm>
        <a:graphic>
          <a:graphicData uri="http://schemas.openxmlformats.org/drawingml/2006/table">
            <a:tbl>
              <a:tblPr/>
              <a:tblGrid>
                <a:gridCol w="666812"/>
                <a:gridCol w="872790"/>
                <a:gridCol w="692646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155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11,06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490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34,98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756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53,96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1401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Najviše uzvika vezani za glasanje, dozivanje ili tjeranje životinja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42 od ukupnog broja uzvika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Ljudska komunikacija: 27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Zvukovi iz okoline: 19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Stripovski uzvici: 16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Poklici 12 primjera...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Ukupno 22 kategorije</a:t>
            </a:r>
          </a:p>
          <a:p>
            <a:pPr algn="just">
              <a:buNone/>
            </a:pPr>
            <a:endParaRPr lang="hr-H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hr-H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Kategorizacija uzvika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7643192" cy="4525963"/>
          </a:xfrm>
        </p:spPr>
        <p:txBody>
          <a:bodyPr>
            <a:no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Uzvici uključeni u tvorbu riječi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Tvorenice najplodnije u razgovornom jeziku i žargonu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Dio standardnog jezika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Broj tvorenica: 46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Na primjer:</a:t>
            </a:r>
          </a:p>
          <a:p>
            <a:pPr marL="624078" indent="-514350" algn="just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boc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bockati</a:t>
            </a:r>
          </a:p>
          <a:p>
            <a:pPr marL="624078" indent="-514350" algn="just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tres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tresnuti</a:t>
            </a:r>
          </a:p>
          <a:p>
            <a:pPr marL="624078" indent="-514350" algn="just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huj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hujiti</a:t>
            </a:r>
          </a:p>
          <a:p>
            <a:pPr marL="624078" indent="-514350" algn="just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fuć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fućkati</a:t>
            </a:r>
            <a:endParaRPr lang="hr-HR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Glagolski uzvici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Srpski podkorpus: 764 pojavnica</a:t>
            </a: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Hrvatski podkorpus: 465 pojavnica</a:t>
            </a: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Bosanski/Bošnjački podkorpus: 152 pojavnica</a:t>
            </a:r>
          </a:p>
          <a:p>
            <a:pPr algn="just">
              <a:buNone/>
            </a:pP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Impulzivni: 52,75%</a:t>
            </a: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Imperativni: 22,99%</a:t>
            </a: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Hibridi: 22,84%</a:t>
            </a: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Onomatopeje: 1,14% </a:t>
            </a: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Deskriptivni: 0,28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%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Zaključak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29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5"/>
          </a:xfrm>
        </p:spPr>
        <p:txBody>
          <a:bodyPr numCol="2">
            <a:norm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Demonstrativni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uzvici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Naredbe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Pozdravi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Imperativni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uzvici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Deskriptivni uzvici </a:t>
            </a:r>
          </a:p>
          <a:p>
            <a:pPr marL="109728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3</a:t>
            </a:fld>
            <a:endParaRPr lang="hr-HR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35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hr-HR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Prevladavaju pravi uzvici (nehomonimni u odnosu na druge vrste riječi)</a:t>
            </a:r>
          </a:p>
          <a:p>
            <a:pPr algn="just"/>
            <a:r>
              <a:rPr lang="hr-HR" sz="2800" dirty="0" smtClean="0">
                <a:latin typeface="Arial" pitchFamily="34" charset="0"/>
                <a:cs typeface="Arial" pitchFamily="34" charset="0"/>
              </a:rPr>
              <a:t>Stvoreni su hibridni i deskriptivni uzvici</a:t>
            </a: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30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Rječnici i gramatike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Anić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V. (2000):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Rječnik hrvatskoga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Novi Liber.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Anić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V. (2003):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Rječnik hrvatskoga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Novi Liber.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Babić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S. (1965):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Jezik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Školski leksikon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Općeobrazovne škole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Panorama.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Babić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S. i 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Težak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S. (2003):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Gramatika hrvatskoga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Školska knjiga.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Babić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S. i sur. (1991):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Povijesni pregled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glasovi i oblici hrvatskoga književnog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Hrvatska akademija znanosti i umjetnosti. Zagreb – Ljubljana: Nakladni zavod Globus.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Barić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E. i sur. (2005):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Hrvatska gramatika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Školska knjiga.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Brabec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I. (1970):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Gramatika hrvatskosrpskoga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Školska knjiga.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Čedić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I. (2007):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Rječnik bosanskog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Sarajevo: Institut za jezik.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Henne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H. i 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Rehbock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 H. (1982):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Einführung in die Gesprächsanalyse. 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Berlin – New York: de Gruyter.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Jahić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Dž. i sur. (2000):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Gramatika bosanskoga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Zenica: Dom štampe.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Klaić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B. (1979):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Rječnik stranih riječi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Nakladni zavod Matice hrvatske.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Klajn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I. (2005):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Gramatika srpskog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Beograd: Zavod za udžbenike i nastavna sredstava.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Matasović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R. i 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Jojić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 Lj. (2002):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Hrvatski enciklopedijski rječnik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Novi Liber.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Nikolić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M. (2007):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Rečnik srpskoga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Beograd: Matica srpska.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Bibliografija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31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r>
              <a:rPr lang="hr-HR" sz="1400" b="1" dirty="0" err="1" smtClean="0">
                <a:latin typeface="Arial" pitchFamily="34" charset="0"/>
                <a:cs typeface="Arial" pitchFamily="34" charset="0"/>
              </a:rPr>
              <a:t>Lewandowski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T. (1996):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Linguistisches Wörterbuch 2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Heidelberg – Wiesbaden: Quelle und Meyer.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Peco,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 A. i 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Stanojčić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 Ž. S. (1972):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Srpskohrvatski jezik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enciklopedijski leksikon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Beograd: Mozaik znanja.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Raguž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D. (1997): Praktična hrvatska gramatika. Zagreb: Medicinska naklada.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Silić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J. i 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Pranjković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I. (2005):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Gramatika jezika za gimnazije i visoka učilišta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Školska knjiga.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Simeon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R. (1966):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Еnciklopedijski rječnik lingvističkih naziva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Matica Hrvatska.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Станојчић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Ж. С. (2010):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Граматика црпског књижевног језика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Београд: Креативни центар.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Станојчић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Ж. С. и 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Поповић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Љ. (2002):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Граматика црпског језика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Уджбеник 3А, I, II, III i IV разред среднје школе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Београд: Завод за уджбенике и наставна средства.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Стевановић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М. (1970):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Српскохрватски језик I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Граматички системи и кнјижевна норма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Увод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Фонетика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Морфологија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Београд: Саветник.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Симић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Р. (2002):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Српска граматика I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Увод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фонологија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морфологија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Београд-Никшић: MH Aktuel.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Schneider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W. (1963):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Stilistische deutsche Grammatik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Freiburg: Herder.</a:t>
            </a: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Šonje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J. (2000):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Rječnik hrvatskoga jezika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Zagreb: Leksikografski zavod Miroslav Krleža i Školska knjiga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hr-HR" sz="1400" dirty="0" smtClean="0">
              <a:latin typeface="Arial" pitchFamily="34" charset="0"/>
              <a:cs typeface="Arial" pitchFamily="34" charset="0"/>
            </a:endParaRPr>
          </a:p>
          <a:p>
            <a:endParaRPr lang="hr-H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Bibliografija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32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Znanstvene publikacije</a:t>
            </a:r>
            <a:endParaRPr lang="hr-H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Matešić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Mihaela (2005): „Semantika uzvika (uvodne naznake)“, u: </a:t>
            </a:r>
            <a:r>
              <a:rPr lang="hr-HR" sz="1400" i="1" dirty="0" smtClean="0">
                <a:latin typeface="Arial" pitchFamily="34" charset="0"/>
                <a:cs typeface="Arial" pitchFamily="34" charset="0"/>
              </a:rPr>
              <a:t>Semantika prirodnog jezika i metajezik semantike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Zagreb – Split: Hrvatsko društvo za primijenjenu lingvistiku, 471-478.</a:t>
            </a:r>
          </a:p>
          <a:p>
            <a:endParaRPr lang="hr-HR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Internet 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izvori</a:t>
            </a:r>
            <a:endParaRPr lang="hr-H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1400" b="1" dirty="0" smtClean="0">
                <a:latin typeface="Arial" pitchFamily="34" charset="0"/>
                <a:cs typeface="Arial" pitchFamily="34" charset="0"/>
              </a:rPr>
              <a:t>Daković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, Sybilla (1998): „Onomatopeje i uzvici u srpskohrvatskom i poljskom jeziku – kontrastivna analiza“. URL: </a:t>
            </a:r>
            <a:r>
              <a:rPr lang="hr-HR" sz="1400" u="sng" dirty="0" smtClean="0">
                <a:latin typeface="Arial" pitchFamily="34" charset="0"/>
                <a:cs typeface="Arial" pitchFamily="34" charset="0"/>
                <a:hlinkClick r:id="rId2"/>
              </a:rPr>
              <a:t>http://www.public.asu.edu/~dsipka/MAG23.HTM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 (19.9.2014.)</a:t>
            </a:r>
          </a:p>
          <a:p>
            <a:endParaRPr lang="hr-HR" sz="5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Bibliografija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33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131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HVALA</a:t>
            </a:r>
          </a:p>
          <a:p>
            <a:pPr algn="ctr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NA</a:t>
            </a:r>
          </a:p>
          <a:p>
            <a:pPr algn="ctr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POZORNOSTI!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34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4</a:t>
            </a:fld>
            <a:endParaRPr lang="hr-HR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683975"/>
          </a:xfrm>
          <a:prstGeom prst="rect">
            <a:avLst/>
          </a:prstGeom>
        </p:spPr>
        <p:txBody>
          <a:bodyPr vert="horz" numCol="2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Onomatopeje 1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Onomatopeje 2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Onomatopeje 3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Onomatopeje 4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Onomatopeje (rezime) </a:t>
            </a:r>
          </a:p>
        </p:txBody>
      </p:sp>
    </p:spTree>
    <p:extLst>
      <p:ext uri="{BB962C8B-B14F-4D97-AF65-F5344CB8AC3E}">
        <p14:creationId xmlns:p14="http://schemas.microsoft.com/office/powerpoint/2010/main" val="2279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5</a:t>
            </a:fld>
            <a:endParaRPr lang="hr-HR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683975"/>
          </a:xfrm>
          <a:prstGeom prst="rect">
            <a:avLst/>
          </a:prstGeom>
        </p:spPr>
        <p:txBody>
          <a:bodyPr vert="horz" numCol="2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Hibridi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Konačni rezultati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Kategorizacija uzvika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Glagolski uzvici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Zaključak 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Bibliografija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9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Paralelni jezični korpus (B/K/S)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Speech-Korpusa i Text-Korpusa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Morpho-Generator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Pretraživanje u Text-Korpusu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Kategorizacija uzvika na grupe i podgrupe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Rječnici i gramatike</a:t>
            </a: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Izračunavanje statističkih vrijednosti (međujezični suodnos)</a:t>
            </a:r>
          </a:p>
          <a:p>
            <a:pPr>
              <a:buNone/>
            </a:pPr>
            <a:endParaRPr lang="hr-HR" sz="2000" dirty="0" smtClean="0">
              <a:latin typeface="Arial" pitchFamily="34" charset="0"/>
              <a:cs typeface="Arial" pitchFamily="34" charset="0"/>
            </a:endParaRPr>
          </a:p>
          <a:p>
            <a:endParaRPr lang="hr-HR" sz="2000" dirty="0" smtClean="0">
              <a:latin typeface="Arial" pitchFamily="34" charset="0"/>
              <a:cs typeface="Arial" pitchFamily="34" charset="0"/>
            </a:endParaRPr>
          </a:p>
          <a:p>
            <a:endParaRPr lang="hr-H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Gralis-Korpus / Pristup radu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4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Impulzivni uzvici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Senzitivni uzvici 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Emotivne uzvici 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Intelektualni uzvici</a:t>
            </a:r>
          </a:p>
          <a:p>
            <a:pPr lvl="1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2) Imperativni uzvici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Demonstrativni uzvici 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Naredbe 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Pozdravi</a:t>
            </a:r>
          </a:p>
          <a:p>
            <a:pPr lvl="1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3) Deskriptivni uzvici </a:t>
            </a:r>
          </a:p>
          <a:p>
            <a:pPr lvl="1">
              <a:buNone/>
            </a:pP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Podjela uzvika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800" dirty="0" smtClean="0">
                <a:latin typeface="Arial" pitchFamily="34" charset="0"/>
                <a:cs typeface="Arial" pitchFamily="34" charset="0"/>
              </a:rPr>
              <a:t>4) Onomatopeje ili onomatopejski uzvici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Oponašanje zvukova iz prirode ili zvukova umjetnog porijekla (1)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Oponašanje zvukova pri sudaru dvaju krutih tijela (2)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Oponašanje zvukova pri sudaru krutih tijela s tekućinom (3)</a:t>
            </a:r>
          </a:p>
          <a:p>
            <a:pPr lvl="1">
              <a:buFont typeface="Arial" pitchFamily="34" charset="0"/>
              <a:buChar char="•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Oponašanje zvukova pri sudaru krutih tijela sa zrakom (4)</a:t>
            </a:r>
          </a:p>
          <a:p>
            <a:pPr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5) Hibridni uzvici </a:t>
            </a: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effectLst/>
                <a:latin typeface="Arial" pitchFamily="34" charset="0"/>
                <a:cs typeface="Arial" pitchFamily="34" charset="0"/>
              </a:rPr>
              <a:t>Senzitivni uzvici</a:t>
            </a:r>
            <a:endParaRPr lang="hr-HR" sz="3200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99592" y="1844824"/>
          <a:ext cx="324036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4048" y="2276872"/>
          <a:ext cx="2808311" cy="1800200"/>
        </p:xfrm>
        <a:graphic>
          <a:graphicData uri="http://schemas.openxmlformats.org/drawingml/2006/table">
            <a:tbl>
              <a:tblPr/>
              <a:tblGrid>
                <a:gridCol w="802015"/>
                <a:gridCol w="1048918"/>
                <a:gridCol w="957378"/>
              </a:tblGrid>
              <a:tr h="54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Arial"/>
                          <a:ea typeface="Calibri"/>
                          <a:cs typeface="Times New Roman"/>
                        </a:rPr>
                        <a:t>Jezik</a:t>
                      </a:r>
                      <a:endParaRPr lang="hr-H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Broj pojavnica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hr-HR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14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Bs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8,63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Hr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41,37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29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50,00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/>
                          <a:ea typeface="Calibri"/>
                          <a:cs typeface="Times New Roman"/>
                        </a:rPr>
                        <a:t>58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4060D-329F-4C4C-96D9-C07962D30416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1354</Words>
  <Application>Microsoft Office PowerPoint</Application>
  <PresentationFormat>Bildschirmpräsentation (4:3)</PresentationFormat>
  <Paragraphs>468</Paragraphs>
  <Slides>34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35" baseType="lpstr">
      <vt:lpstr>Concourse</vt:lpstr>
      <vt:lpstr>Uzvici u bosanskom/bošnjačkom, hrvatskom i srpskom jeziku (na materijalu Gralis-Korpusa)</vt:lpstr>
      <vt:lpstr>Sadržaj</vt:lpstr>
      <vt:lpstr>PowerPoint-Präsentation</vt:lpstr>
      <vt:lpstr>PowerPoint-Präsentation</vt:lpstr>
      <vt:lpstr>PowerPoint-Präsentation</vt:lpstr>
      <vt:lpstr>Gralis-Korpus / Pristup radu</vt:lpstr>
      <vt:lpstr>Podjela uzvika</vt:lpstr>
      <vt:lpstr>PowerPoint-Präsentation</vt:lpstr>
      <vt:lpstr>Senzitivni uzvici</vt:lpstr>
      <vt:lpstr>Emotivni uzvici</vt:lpstr>
      <vt:lpstr>Intelektualni uzvici</vt:lpstr>
      <vt:lpstr>Impulzivni uzvici</vt:lpstr>
      <vt:lpstr>Demonstrativni uzvici </vt:lpstr>
      <vt:lpstr>Naredbe</vt:lpstr>
      <vt:lpstr>Pozdravi</vt:lpstr>
      <vt:lpstr>Imperativni uzvici</vt:lpstr>
      <vt:lpstr>Deskriptivni uzvici</vt:lpstr>
      <vt:lpstr>Onomatopeje 1</vt:lpstr>
      <vt:lpstr>Onomatopeje 2</vt:lpstr>
      <vt:lpstr>Onomatopeje 3</vt:lpstr>
      <vt:lpstr>Onomatopeje 4</vt:lpstr>
      <vt:lpstr>Onomatopeje (rezime)</vt:lpstr>
      <vt:lpstr>Hibridi</vt:lpstr>
      <vt:lpstr>Konačni rezultati</vt:lpstr>
      <vt:lpstr>PowerPoint-Präsentation</vt:lpstr>
      <vt:lpstr>PowerPoint-Präsentation</vt:lpstr>
      <vt:lpstr>Kategorizacija uzvika</vt:lpstr>
      <vt:lpstr>Glagolski uzvici</vt:lpstr>
      <vt:lpstr>Zaključak</vt:lpstr>
      <vt:lpstr>PowerPoint-Präsentation</vt:lpstr>
      <vt:lpstr>Bibliografija</vt:lpstr>
      <vt:lpstr>Bibliografija</vt:lpstr>
      <vt:lpstr>Bibliografija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Uzvici u bs, hr i sr jeziku (na materijalu Gralis-Korpusa)</dc:title>
  <dc:creator>Audio</dc:creator>
  <cp:lastModifiedBy>Branko Tosovic</cp:lastModifiedBy>
  <cp:revision>473</cp:revision>
  <dcterms:created xsi:type="dcterms:W3CDTF">2014-11-14T14:24:41Z</dcterms:created>
  <dcterms:modified xsi:type="dcterms:W3CDTF">2014-12-06T06:56:10Z</dcterms:modified>
</cp:coreProperties>
</file>