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9" r:id="rId9"/>
    <p:sldId id="276" r:id="rId10"/>
    <p:sldId id="277" r:id="rId11"/>
    <p:sldId id="278" r:id="rId12"/>
  </p:sldIdLst>
  <p:sldSz cx="9144000" cy="6858000" type="screen4x3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4542F-5AA4-419F-9648-B3638A2AB273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3C284-F836-4EED-8245-0844AA3C02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449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287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888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850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896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691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1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72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239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576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86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19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583CE-5C48-43A1-BABD-E364B2D3A512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EEEB-7C36-453A-B7E3-B571085A46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967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2000" b="1" dirty="0" smtClean="0">
                <a:latin typeface="Arial" pitchFamily="34" charset="0"/>
                <a:cs typeface="Arial" pitchFamily="34" charset="0"/>
              </a:rPr>
              <a:t>Andrea Buzov</a:t>
            </a:r>
            <a:br>
              <a:rPr lang="hr-HR" sz="2000" b="1" dirty="0" smtClean="0">
                <a:latin typeface="Arial" pitchFamily="34" charset="0"/>
                <a:cs typeface="Arial" pitchFamily="34" charset="0"/>
              </a:rPr>
            </a:b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Institut za slavistiku</a:t>
            </a:r>
            <a:br>
              <a:rPr lang="hr-HR" sz="2000" b="1" dirty="0" smtClean="0">
                <a:latin typeface="Arial" pitchFamily="34" charset="0"/>
                <a:cs typeface="Arial" pitchFamily="34" charset="0"/>
              </a:rPr>
            </a:br>
            <a:r>
              <a:rPr lang="hr-HR" sz="2000" b="1" dirty="0" err="1" smtClean="0">
                <a:latin typeface="Arial" pitchFamily="34" charset="0"/>
                <a:cs typeface="Arial" pitchFamily="34" charset="0"/>
              </a:rPr>
              <a:t>Karl-Franzens-Universität</a:t>
            </a: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000" b="1" dirty="0" err="1" smtClean="0">
                <a:latin typeface="Arial" pitchFamily="34" charset="0"/>
                <a:cs typeface="Arial" pitchFamily="34" charset="0"/>
              </a:rPr>
              <a:t>Graz</a:t>
            </a:r>
            <a:r>
              <a:rPr lang="hr-HR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000" b="1" dirty="0" smtClean="0">
                <a:latin typeface="Arial" pitchFamily="34" charset="0"/>
                <a:cs typeface="Arial" pitchFamily="34" charset="0"/>
              </a:rPr>
            </a:br>
            <a:r>
              <a:rPr lang="hr-HR" sz="2000" b="1" dirty="0" smtClean="0">
                <a:latin typeface="Arial" pitchFamily="34" charset="0"/>
                <a:cs typeface="Arial" pitchFamily="34" charset="0"/>
              </a:rPr>
              <a:t>andrea.buzov@edu.uni-graz.at</a:t>
            </a:r>
            <a:r>
              <a:rPr lang="hr-HR" sz="20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000" b="1" u="sng" dirty="0" smtClean="0">
                <a:latin typeface="Arial" pitchFamily="34" charset="0"/>
                <a:cs typeface="Arial" pitchFamily="34" charset="0"/>
              </a:rPr>
            </a:br>
            <a:r>
              <a:rPr lang="hr-HR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000" b="1" dirty="0" smtClean="0">
                <a:latin typeface="Arial" pitchFamily="34" charset="0"/>
                <a:cs typeface="Arial" pitchFamily="34" charset="0"/>
              </a:rPr>
            </a:br>
            <a:endParaRPr lang="hr-HR" sz="20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Epiteti u </a:t>
            </a:r>
            <a:r>
              <a:rPr lang="hr-HR" cap="small" dirty="0" smtClean="0"/>
              <a:t>Prokletoj avliji</a:t>
            </a:r>
            <a:endParaRPr lang="hr-HR" cap="small" dirty="0"/>
          </a:p>
        </p:txBody>
      </p:sp>
    </p:spTree>
    <p:extLst>
      <p:ext uri="{BB962C8B-B14F-4D97-AF65-F5344CB8AC3E}">
        <p14:creationId xmlns:p14="http://schemas.microsoft.com/office/powerpoint/2010/main" val="1725518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Izvori i literatura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hr-HR" sz="5800" dirty="0">
                <a:latin typeface="Arial" pitchFamily="34" charset="0"/>
                <a:cs typeface="Arial" pitchFamily="34" charset="0"/>
              </a:rPr>
              <a:t>Andrić 1954/2013–2014: Ivo Andrić. </a:t>
            </a:r>
            <a:r>
              <a:rPr lang="hr-HR" sz="5800" i="1" dirty="0">
                <a:latin typeface="Arial" pitchFamily="34" charset="0"/>
                <a:cs typeface="Arial" pitchFamily="34" charset="0"/>
              </a:rPr>
              <a:t>Prokleta avlija,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 In: </a:t>
            </a:r>
            <a:r>
              <a:rPr lang="hr-HR" sz="5800" dirty="0" smtClean="0">
                <a:latin typeface="Arial" pitchFamily="34" charset="0"/>
                <a:cs typeface="Arial" pitchFamily="34" charset="0"/>
              </a:rPr>
              <a:t>http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://www-gewi.uni-graz.at/gralis-alt/6.Educarium/Educarium-Forum/2013-2014/Prokleta_avlija/Ivo_Andric_Prokleta_avlija.pdf</a:t>
            </a:r>
            <a:r>
              <a:rPr lang="hr-HR" sz="5800" dirty="0" smtClean="0">
                <a:latin typeface="Arial" pitchFamily="34" charset="0"/>
                <a:cs typeface="Arial" pitchFamily="34" charset="0"/>
              </a:rPr>
              <a:t>. Stanje 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03.07.2014. </a:t>
            </a:r>
          </a:p>
          <a:p>
            <a:pPr marL="0" indent="0">
              <a:buNone/>
            </a:pPr>
            <a:endParaRPr lang="hr-HR" sz="5800" dirty="0">
              <a:latin typeface="Arial" pitchFamily="34" charset="0"/>
              <a:cs typeface="Arial" pitchFamily="34" charset="0"/>
            </a:endParaRPr>
          </a:p>
          <a:p>
            <a:r>
              <a:rPr lang="hr-HR" sz="5800" dirty="0">
                <a:latin typeface="Arial" pitchFamily="34" charset="0"/>
                <a:cs typeface="Arial" pitchFamily="34" charset="0"/>
              </a:rPr>
              <a:t>Tošović 2013: Branko Tošović. </a:t>
            </a:r>
            <a:r>
              <a:rPr lang="hr-HR" sz="5800" i="1" dirty="0">
                <a:latin typeface="Arial" pitchFamily="34" charset="0"/>
                <a:cs typeface="Arial" pitchFamily="34" charset="0"/>
              </a:rPr>
              <a:t>Epiteti u Travničkoj hronici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, In: Gralis-Korpus</a:t>
            </a:r>
          </a:p>
          <a:p>
            <a:pPr marL="0" indent="0">
              <a:buNone/>
            </a:pPr>
            <a:endParaRPr lang="hr-HR" sz="5800" dirty="0">
              <a:latin typeface="Arial" pitchFamily="34" charset="0"/>
              <a:cs typeface="Arial" pitchFamily="34" charset="0"/>
            </a:endParaRPr>
          </a:p>
          <a:p>
            <a:r>
              <a:rPr lang="hr-HR" sz="5800" dirty="0">
                <a:latin typeface="Arial" pitchFamily="34" charset="0"/>
                <a:cs typeface="Arial" pitchFamily="34" charset="0"/>
              </a:rPr>
              <a:t>Gralis-Korpus: </a:t>
            </a:r>
            <a:r>
              <a:rPr lang="hr-HR" sz="5800" dirty="0" smtClean="0">
                <a:latin typeface="Arial" pitchFamily="34" charset="0"/>
                <a:cs typeface="Arial" pitchFamily="34" charset="0"/>
              </a:rPr>
              <a:t>http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://www-gewi.uni-graz.at/gralis/korpusarium/gralis_</a:t>
            </a:r>
          </a:p>
          <a:p>
            <a:pPr marL="0" indent="0">
              <a:buNone/>
            </a:pPr>
            <a:r>
              <a:rPr lang="hr-HR" sz="5800" dirty="0" smtClean="0">
                <a:latin typeface="Arial" pitchFamily="34" charset="0"/>
                <a:cs typeface="Arial" pitchFamily="34" charset="0"/>
              </a:rPr>
              <a:t>     korpus.html. Stanje 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03.07.2014. </a:t>
            </a:r>
          </a:p>
          <a:p>
            <a:pPr marL="0" indent="0">
              <a:buNone/>
            </a:pPr>
            <a:endParaRPr lang="hr-HR" sz="5800" dirty="0">
              <a:latin typeface="Arial" pitchFamily="34" charset="0"/>
              <a:cs typeface="Arial" pitchFamily="34" charset="0"/>
            </a:endParaRPr>
          </a:p>
          <a:p>
            <a:r>
              <a:rPr lang="hr-HR" sz="5800" dirty="0">
                <a:latin typeface="Arial" pitchFamily="34" charset="0"/>
                <a:cs typeface="Arial" pitchFamily="34" charset="0"/>
              </a:rPr>
              <a:t>Bagić 2012: Krešimir Bagić. </a:t>
            </a:r>
            <a:r>
              <a:rPr lang="hr-HR" sz="5800" i="1" dirty="0">
                <a:latin typeface="Arial" pitchFamily="34" charset="0"/>
                <a:cs typeface="Arial" pitchFamily="34" charset="0"/>
              </a:rPr>
              <a:t>Rječnik stilskih figura. 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Zagreb: Školska knjiga</a:t>
            </a:r>
          </a:p>
          <a:p>
            <a:pPr marL="0" indent="0">
              <a:buNone/>
            </a:pPr>
            <a:endParaRPr lang="hr-HR" sz="5800" dirty="0">
              <a:latin typeface="Arial" pitchFamily="34" charset="0"/>
              <a:cs typeface="Arial" pitchFamily="34" charset="0"/>
            </a:endParaRPr>
          </a:p>
          <a:p>
            <a:r>
              <a:rPr lang="hr-HR" sz="5800" dirty="0">
                <a:latin typeface="Arial" pitchFamily="34" charset="0"/>
                <a:cs typeface="Arial" pitchFamily="34" charset="0"/>
              </a:rPr>
              <a:t>Antoš 1972: Antica Antoš. </a:t>
            </a:r>
            <a:r>
              <a:rPr lang="hr-HR" sz="5800" i="1" dirty="0">
                <a:latin typeface="Arial" pitchFamily="34" charset="0"/>
                <a:cs typeface="Arial" pitchFamily="34" charset="0"/>
              </a:rPr>
              <a:t>Osnove lingvističe stilistike</a:t>
            </a:r>
            <a:r>
              <a:rPr lang="hr-HR" sz="5800" dirty="0">
                <a:latin typeface="Arial" pitchFamily="34" charset="0"/>
                <a:cs typeface="Arial" pitchFamily="34" charset="0"/>
              </a:rPr>
              <a:t>. Zagreb: Školska knjiga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89423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Hvala na pozornosti!</a:t>
            </a:r>
            <a:endParaRPr lang="hr-H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1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Uvod </a:t>
            </a:r>
          </a:p>
          <a:p>
            <a:r>
              <a:rPr lang="hr-HR" dirty="0">
                <a:latin typeface="Arial" pitchFamily="34" charset="0"/>
                <a:cs typeface="Arial" pitchFamily="34" charset="0"/>
              </a:rPr>
              <a:t>T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eorijski dio o epitetima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Analiza pojedinačnih primjera u samom djelu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Izvori i literatura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349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35496"/>
          </a:xfrm>
        </p:spPr>
        <p:txBody>
          <a:bodyPr>
            <a:normAutofit fontScale="90000"/>
          </a:bodyPr>
          <a:lstStyle/>
          <a:p>
            <a:r>
              <a:rPr lang="hr-HR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4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>
                <a:latin typeface="Arial" pitchFamily="34" charset="0"/>
                <a:cs typeface="Arial" pitchFamily="34" charset="0"/>
              </a:rPr>
              <a:t>Predmet istraživanja:</a:t>
            </a:r>
            <a:br>
              <a:rPr lang="hr-HR" sz="4900" dirty="0" smtClean="0">
                <a:latin typeface="Arial" pitchFamily="34" charset="0"/>
                <a:cs typeface="Arial" pitchFamily="34" charset="0"/>
              </a:rPr>
            </a:br>
            <a:endParaRPr lang="hr-HR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epiteti u djelu </a:t>
            </a:r>
            <a:r>
              <a:rPr lang="hr-HR" cap="small" dirty="0" smtClean="0">
                <a:latin typeface="Arial" pitchFamily="34" charset="0"/>
                <a:cs typeface="Arial" pitchFamily="34" charset="0"/>
              </a:rPr>
              <a:t>Prokleta avlija</a:t>
            </a:r>
          </a:p>
          <a:p>
            <a:pPr marL="0" indent="0">
              <a:buNone/>
            </a:pPr>
            <a:r>
              <a:rPr lang="hr-HR" dirty="0">
                <a:latin typeface="Arial" pitchFamily="34" charset="0"/>
                <a:cs typeface="Arial" pitchFamily="34" charset="0"/>
              </a:rPr>
              <a:t>t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emeljem čega najčešće nastaju  </a:t>
            </a:r>
          </a:p>
          <a:p>
            <a:pPr marL="0" indent="0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Pretpostavka: </a:t>
            </a:r>
          </a:p>
          <a:p>
            <a:pPr marL="0" indent="0">
              <a:buNone/>
            </a:pPr>
            <a:r>
              <a:rPr lang="hr-HR" dirty="0">
                <a:latin typeface="Arial" pitchFamily="34" charset="0"/>
                <a:cs typeface="Arial" pitchFamily="34" charset="0"/>
              </a:rPr>
              <a:t>n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ajvećim dijelom se odnose na živa bića, tj. čovjeka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44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Teorijski dio</a:t>
            </a:r>
            <a:b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Što je epitet?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grč. </a:t>
            </a:r>
            <a:r>
              <a:rPr lang="hr-H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epitheton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nametnut, dodan</a:t>
            </a:r>
          </a:p>
          <a:p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ojačava ekspresivnost izraza</a:t>
            </a:r>
          </a:p>
          <a:p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stiče svojstva imenice, rjeđe glagola</a:t>
            </a:r>
          </a:p>
          <a:p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krasni pridjev</a:t>
            </a:r>
          </a:p>
          <a:p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stalni epitet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31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Analiza pojedinačnih primjera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2 vrste epiteta:</a:t>
            </a:r>
          </a:p>
          <a:p>
            <a:pPr marL="0" indent="0">
              <a:buNone/>
            </a:pPr>
            <a:endParaRPr lang="hr-HR" sz="4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1) atributi i pridjevi bez stilske vrijednosti</a:t>
            </a:r>
          </a:p>
          <a:p>
            <a:pPr marL="0" indent="0">
              <a:buNone/>
            </a:pPr>
            <a:r>
              <a:rPr lang="hr-HR" i="1" dirty="0">
                <a:latin typeface="Arial" pitchFamily="34" charset="0"/>
                <a:cs typeface="Arial" pitchFamily="34" charset="0"/>
              </a:rPr>
              <a:t>Tu pristižu i svi oni koji su upućeni po kazni, kao prognanici, iz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zapadnih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pokrajina, i ovde se rešava njihova sudbina: ili se, pomoću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carinskih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veza i zaštitnika, oslobađaju i vraćaju kući ili bivaju upućeni u mesto svoga zatočenja u Maloj Aziji ili Africi. To su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takozvani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„prolaznici“, obično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stariji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, u svom kraju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ugledniji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 ljudi, predstavnici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pojednih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vera ili grupa, zapleteni u trvenja i sukobe tamo negde u svojoj zemlji i optuženi od vlasti ili oklevetani od svojih protivnika kao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politički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 krivci ili buntovnici. Oni donose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pune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sanduke i bisage odela i stvari, i s mukom se brane od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carigradksih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šatrovaca sa kojima moraju da dele ćeliju.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Zabrinuti 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i </a:t>
            </a:r>
            <a:r>
              <a:rPr lang="hr-HR" b="1" i="1" dirty="0">
                <a:latin typeface="Arial" pitchFamily="34" charset="0"/>
                <a:cs typeface="Arial" pitchFamily="34" charset="0"/>
              </a:rPr>
              <a:t>povučeni,</a:t>
            </a:r>
            <a:r>
              <a:rPr lang="hr-HR" i="1" dirty="0">
                <a:latin typeface="Arial" pitchFamily="34" charset="0"/>
                <a:cs typeface="Arial" pitchFamily="34" charset="0"/>
              </a:rPr>
              <a:t> drže se po strani koliko god mogu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. 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703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Analiza pojedinačnih primjera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2) epiteti koji nose ekspresiju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najčešće personifikacijski epiteti</a:t>
            </a:r>
          </a:p>
          <a:p>
            <a:pPr marL="0" indent="0">
              <a:buNone/>
            </a:pPr>
            <a:r>
              <a:rPr lang="hr-HR" sz="2200" i="1" dirty="0">
                <a:latin typeface="Arial" pitchFamily="34" charset="0"/>
                <a:cs typeface="Arial" pitchFamily="34" charset="0"/>
              </a:rPr>
              <a:t>Krupni čovek, krupna glasa, sa </a:t>
            </a:r>
            <a:r>
              <a:rPr lang="hr-HR" sz="2200" b="1" i="1" dirty="0">
                <a:latin typeface="Arial" pitchFamily="34" charset="0"/>
                <a:cs typeface="Arial" pitchFamily="34" charset="0"/>
              </a:rPr>
              <a:t>gnevnim pokretom</a:t>
            </a:r>
            <a:r>
              <a:rPr lang="hr-HR" sz="2200" i="1" dirty="0">
                <a:latin typeface="Arial" pitchFamily="34" charset="0"/>
                <a:cs typeface="Arial" pitchFamily="34" charset="0"/>
              </a:rPr>
              <a:t> ruke i sa grimasom gnušanja na licu, odbija. ♦ Haim je bio već zaboravio na svoj oprez i govorio živo, uz </a:t>
            </a:r>
            <a:r>
              <a:rPr lang="hr-HR" sz="2200" b="1" i="1" dirty="0">
                <a:latin typeface="Arial" pitchFamily="34" charset="0"/>
                <a:cs typeface="Arial" pitchFamily="34" charset="0"/>
              </a:rPr>
              <a:t>nemirnu mimiku </a:t>
            </a:r>
            <a:r>
              <a:rPr lang="hr-HR" sz="2200" i="1" dirty="0">
                <a:latin typeface="Arial" pitchFamily="34" charset="0"/>
                <a:cs typeface="Arial" pitchFamily="34" charset="0"/>
              </a:rPr>
              <a:t>lica i pokrete ruku</a:t>
            </a:r>
            <a:r>
              <a:rPr lang="hr-HR" sz="22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hr-HR" sz="2200" dirty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−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epiteti zasnovani na fiziologiji čovjeka</a:t>
            </a:r>
          </a:p>
          <a:p>
            <a:pPr marL="0" indent="0">
              <a:buNone/>
            </a:pPr>
            <a:r>
              <a:rPr lang="hr-HR" sz="2200" b="1" i="1" dirty="0">
                <a:latin typeface="Arial" pitchFamily="34" charset="0"/>
                <a:cs typeface="Arial" pitchFamily="34" charset="0"/>
              </a:rPr>
              <a:t>Bujan </a:t>
            </a:r>
            <a:r>
              <a:rPr lang="hr-HR" sz="2200" i="1" dirty="0">
                <a:latin typeface="Arial" pitchFamily="34" charset="0"/>
                <a:cs typeface="Arial" pitchFamily="34" charset="0"/>
              </a:rPr>
              <a:t>i još neiskusan, </a:t>
            </a:r>
            <a:r>
              <a:rPr lang="hr-HR" sz="2200" b="1" i="1" dirty="0">
                <a:latin typeface="Arial" pitchFamily="34" charset="0"/>
                <a:cs typeface="Arial" pitchFamily="34" charset="0"/>
              </a:rPr>
              <a:t>mladić </a:t>
            </a:r>
            <a:r>
              <a:rPr lang="hr-HR" sz="2200" i="1" dirty="0">
                <a:latin typeface="Arial" pitchFamily="34" charset="0"/>
                <a:cs typeface="Arial" pitchFamily="34" charset="0"/>
              </a:rPr>
              <a:t>je brzo upao u sumnjive poslove i drske podvige svoga društva i došao u sukob sa zakonom. I ne jedanput. </a:t>
            </a:r>
            <a:endParaRPr lang="hr-H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0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Analiza pojedinačnih primjera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piteti koji se tiču okusa </a:t>
            </a:r>
            <a:endParaRPr lang="hr-HR" sz="2800" dirty="0">
              <a:latin typeface="Arial" pitchFamily="34" charset="0"/>
              <a:cs typeface="Arial" pitchFamily="34" charset="0"/>
            </a:endParaRP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piteti vezani za zdravlje</a:t>
            </a: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oplina i hladnoća</a:t>
            </a: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o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znaka boja</a:t>
            </a: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m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aterijal (masnoća, kamen, zlato)</a:t>
            </a: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k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ategorija „realnosti” – odnos prema stvarnosti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000" i="1" dirty="0">
                <a:latin typeface="Arial" pitchFamily="34" charset="0"/>
                <a:cs typeface="Arial" pitchFamily="34" charset="0"/>
              </a:rPr>
              <a:t>n</a:t>
            </a:r>
            <a:r>
              <a:rPr lang="hr-HR" sz="2000" i="1" dirty="0" smtClean="0">
                <a:latin typeface="Arial" pitchFamily="34" charset="0"/>
                <a:cs typeface="Arial" pitchFamily="34" charset="0"/>
              </a:rPr>
              <a:t>ešto je: nevidljivo, ukleto, džinovsko, đavolsko, kleto, strašno</a:t>
            </a:r>
          </a:p>
          <a:p>
            <a:r>
              <a:rPr lang="hr-HR" sz="2800" dirty="0" err="1">
                <a:latin typeface="Arial" pitchFamily="34" charset="0"/>
                <a:cs typeface="Arial" pitchFamily="34" charset="0"/>
              </a:rPr>
              <a:t>z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oonimi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(bik, pas)</a:t>
            </a: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vojstvo oštrine (oštar, krut)</a:t>
            </a:r>
          </a:p>
        </p:txBody>
      </p:sp>
    </p:spTree>
    <p:extLst>
      <p:ext uri="{BB962C8B-B14F-4D97-AF65-F5344CB8AC3E}">
        <p14:creationId xmlns:p14="http://schemas.microsoft.com/office/powerpoint/2010/main" val="148964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Analiza pojedinačnih primjera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piteti vezani za zvuk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piteti zasnovani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na procesu ili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radnji</a:t>
            </a:r>
          </a:p>
          <a:p>
            <a:r>
              <a:rPr lang="pl-PL" sz="2800" dirty="0">
                <a:latin typeface="Arial" pitchFamily="34" charset="0"/>
                <a:cs typeface="Arial" pitchFamily="34" charset="0"/>
              </a:rPr>
              <a:t>epiteti vezani za vrstu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djelatnosti, zanimanja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, društveni položaj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2800" dirty="0">
                <a:latin typeface="Arial" pitchFamily="34" charset="0"/>
                <a:cs typeface="Arial" pitchFamily="34" charset="0"/>
              </a:rPr>
              <a:t>u osnovi epiteta se nalaze i nazivi etnosa </a:t>
            </a:r>
            <a:endParaRPr lang="pl-PL" sz="2800" dirty="0" smtClean="0">
              <a:latin typeface="Arial" pitchFamily="34" charset="0"/>
              <a:cs typeface="Arial" pitchFamily="34" charset="0"/>
            </a:endParaRPr>
          </a:p>
          <a:p>
            <a:endParaRPr lang="pl-PL" sz="2800" dirty="0">
              <a:latin typeface="Arial" pitchFamily="34" charset="0"/>
              <a:cs typeface="Arial" pitchFamily="34" charset="0"/>
            </a:endParaRPr>
          </a:p>
          <a:p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39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Analiza pojedinačnih primjera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ojedinačni primjeri, tiču se:</a:t>
            </a:r>
          </a:p>
          <a:p>
            <a:pPr marL="0" indent="0">
              <a:buNone/>
            </a:pPr>
            <a:endParaRPr lang="hr-H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omunikacije</a:t>
            </a:r>
          </a:p>
          <a:p>
            <a:pPr lvl="2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rubosti</a:t>
            </a:r>
          </a:p>
          <a:p>
            <a:pPr lvl="2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ezdušnosti</a:t>
            </a:r>
          </a:p>
          <a:p>
            <a:pPr lvl="2"/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užnoće</a:t>
            </a:r>
          </a:p>
          <a:p>
            <a:pPr lvl="2"/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0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103</TotalTime>
  <Words>482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Andrea Buzov Institut za slavistiku Karl-Franzens-Universität Graz andrea.buzov@edu.uni-graz.at  </vt:lpstr>
      <vt:lpstr>Sadržaj</vt:lpstr>
      <vt:lpstr> Uvod Predmet istraživanja: </vt:lpstr>
      <vt:lpstr> Teorijski dio Što je epitet?</vt:lpstr>
      <vt:lpstr>Analiza pojedinačnih primjera</vt:lpstr>
      <vt:lpstr>Analiza pojedinačnih primjera</vt:lpstr>
      <vt:lpstr>Analiza pojedinačnih primjera</vt:lpstr>
      <vt:lpstr>Analiza pojedinačnih primjera</vt:lpstr>
      <vt:lpstr>Analiza pojedinačnih primjera</vt:lpstr>
      <vt:lpstr>Izvori i literatura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Andrea Buzov Institut za slavistiku Karl-Franzens-Universität Graz andrea.buzov@edu.uni-graz.at</dc:title>
  <dc:creator>Andrea</dc:creator>
  <cp:lastModifiedBy>Andrea</cp:lastModifiedBy>
  <cp:revision>17</cp:revision>
  <cp:lastPrinted>2015-09-29T19:12:57Z</cp:lastPrinted>
  <dcterms:created xsi:type="dcterms:W3CDTF">2015-09-29T13:47:31Z</dcterms:created>
  <dcterms:modified xsi:type="dcterms:W3CDTF">2015-09-29T21:12:54Z</dcterms:modified>
</cp:coreProperties>
</file>