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2" r:id="rId1"/>
  </p:sldMasterIdLst>
  <p:notesMasterIdLst>
    <p:notesMasterId r:id="rId19"/>
  </p:notesMasterIdLst>
  <p:handoutMasterIdLst>
    <p:handoutMasterId r:id="rId20"/>
  </p:handoutMasterIdLst>
  <p:sldIdLst>
    <p:sldId id="257" r:id="rId2"/>
    <p:sldId id="258" r:id="rId3"/>
    <p:sldId id="259" r:id="rId4"/>
    <p:sldId id="260" r:id="rId5"/>
    <p:sldId id="261" r:id="rId6"/>
    <p:sldId id="268" r:id="rId7"/>
    <p:sldId id="269" r:id="rId8"/>
    <p:sldId id="262" r:id="rId9"/>
    <p:sldId id="280" r:id="rId10"/>
    <p:sldId id="281" r:id="rId11"/>
    <p:sldId id="263" r:id="rId12"/>
    <p:sldId id="284" r:id="rId13"/>
    <p:sldId id="285" r:id="rId14"/>
    <p:sldId id="286" r:id="rId15"/>
    <p:sldId id="276" r:id="rId16"/>
    <p:sldId id="266" r:id="rId17"/>
    <p:sldId id="26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D32146C9-6540-4B4F-8AC9-87A2985FFF92}">
          <p14:sldIdLst>
            <p14:sldId id="257"/>
            <p14:sldId id="258"/>
            <p14:sldId id="259"/>
            <p14:sldId id="260"/>
            <p14:sldId id="261"/>
            <p14:sldId id="268"/>
            <p14:sldId id="269"/>
            <p14:sldId id="262"/>
            <p14:sldId id="280"/>
            <p14:sldId id="281"/>
            <p14:sldId id="263"/>
            <p14:sldId id="284"/>
            <p14:sldId id="285"/>
            <p14:sldId id="286"/>
            <p14:sldId id="276"/>
            <p14:sldId id="266"/>
            <p14:sldId id="267"/>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7" autoAdjust="0"/>
    <p:restoredTop sz="94660"/>
  </p:normalViewPr>
  <p:slideViewPr>
    <p:cSldViewPr snapToGrid="0">
      <p:cViewPr>
        <p:scale>
          <a:sx n="84" d="100"/>
          <a:sy n="84" d="100"/>
        </p:scale>
        <p:origin x="-102" y="-4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CDC16B4-210A-4C29-8A4A-135BD1C08A26}" type="datetimeFigureOut">
              <a:rPr lang="de-AT" smtClean="0"/>
              <a:t>17.06.2016</a:t>
            </a:fld>
            <a:endParaRPr lang="de-AT"/>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FED29F2-1235-413C-A77B-7A86840EFD87}" type="slidenum">
              <a:rPr lang="de-AT" smtClean="0"/>
              <a:t>‹Nr.›</a:t>
            </a:fld>
            <a:endParaRPr lang="de-AT"/>
          </a:p>
        </p:txBody>
      </p:sp>
    </p:spTree>
    <p:extLst>
      <p:ext uri="{BB962C8B-B14F-4D97-AF65-F5344CB8AC3E}">
        <p14:creationId xmlns:p14="http://schemas.microsoft.com/office/powerpoint/2010/main" val="27533354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A7A9DB-B1F8-40EF-8DBA-5F9210A1B0EC}" type="datetimeFigureOut">
              <a:rPr lang="de-AT" smtClean="0"/>
              <a:t>17.06.2016</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BAFE29-5F4C-4DE4-A0B5-D3A80405D56B}" type="slidenum">
              <a:rPr lang="de-AT" smtClean="0"/>
              <a:t>‹Nr.›</a:t>
            </a:fld>
            <a:endParaRPr lang="de-AT"/>
          </a:p>
        </p:txBody>
      </p:sp>
    </p:spTree>
    <p:extLst>
      <p:ext uri="{BB962C8B-B14F-4D97-AF65-F5344CB8AC3E}">
        <p14:creationId xmlns:p14="http://schemas.microsoft.com/office/powerpoint/2010/main" val="31683794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44BAFE29-5F4C-4DE4-A0B5-D3A80405D56B}" type="slidenum">
              <a:rPr lang="de-AT" smtClean="0"/>
              <a:t>1</a:t>
            </a:fld>
            <a:endParaRPr lang="de-AT"/>
          </a:p>
        </p:txBody>
      </p:sp>
    </p:spTree>
    <p:extLst>
      <p:ext uri="{BB962C8B-B14F-4D97-AF65-F5344CB8AC3E}">
        <p14:creationId xmlns:p14="http://schemas.microsoft.com/office/powerpoint/2010/main" val="39314830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44BAFE29-5F4C-4DE4-A0B5-D3A80405D56B}" type="slidenum">
              <a:rPr lang="de-AT" smtClean="0"/>
              <a:t>10</a:t>
            </a:fld>
            <a:endParaRPr lang="de-AT"/>
          </a:p>
        </p:txBody>
      </p:sp>
    </p:spTree>
    <p:extLst>
      <p:ext uri="{BB962C8B-B14F-4D97-AF65-F5344CB8AC3E}">
        <p14:creationId xmlns:p14="http://schemas.microsoft.com/office/powerpoint/2010/main" val="3968105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44BAFE29-5F4C-4DE4-A0B5-D3A80405D56B}" type="slidenum">
              <a:rPr lang="de-AT" smtClean="0"/>
              <a:t>11</a:t>
            </a:fld>
            <a:endParaRPr lang="de-AT"/>
          </a:p>
        </p:txBody>
      </p:sp>
    </p:spTree>
    <p:extLst>
      <p:ext uri="{BB962C8B-B14F-4D97-AF65-F5344CB8AC3E}">
        <p14:creationId xmlns:p14="http://schemas.microsoft.com/office/powerpoint/2010/main" val="17793313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44BAFE29-5F4C-4DE4-A0B5-D3A80405D56B}" type="slidenum">
              <a:rPr lang="de-AT" smtClean="0"/>
              <a:t>12</a:t>
            </a:fld>
            <a:endParaRPr lang="de-AT"/>
          </a:p>
        </p:txBody>
      </p:sp>
    </p:spTree>
    <p:extLst>
      <p:ext uri="{BB962C8B-B14F-4D97-AF65-F5344CB8AC3E}">
        <p14:creationId xmlns:p14="http://schemas.microsoft.com/office/powerpoint/2010/main" val="1146468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44BAFE29-5F4C-4DE4-A0B5-D3A80405D56B}" type="slidenum">
              <a:rPr lang="de-AT" smtClean="0"/>
              <a:t>13</a:t>
            </a:fld>
            <a:endParaRPr lang="de-AT"/>
          </a:p>
        </p:txBody>
      </p:sp>
    </p:spTree>
    <p:extLst>
      <p:ext uri="{BB962C8B-B14F-4D97-AF65-F5344CB8AC3E}">
        <p14:creationId xmlns:p14="http://schemas.microsoft.com/office/powerpoint/2010/main" val="1616569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44BAFE29-5F4C-4DE4-A0B5-D3A80405D56B}" type="slidenum">
              <a:rPr lang="de-AT" smtClean="0"/>
              <a:t>14</a:t>
            </a:fld>
            <a:endParaRPr lang="de-AT"/>
          </a:p>
        </p:txBody>
      </p:sp>
    </p:spTree>
    <p:extLst>
      <p:ext uri="{BB962C8B-B14F-4D97-AF65-F5344CB8AC3E}">
        <p14:creationId xmlns:p14="http://schemas.microsoft.com/office/powerpoint/2010/main" val="38392186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44BAFE29-5F4C-4DE4-A0B5-D3A80405D56B}" type="slidenum">
              <a:rPr lang="de-AT" smtClean="0"/>
              <a:t>15</a:t>
            </a:fld>
            <a:endParaRPr lang="de-AT"/>
          </a:p>
        </p:txBody>
      </p:sp>
    </p:spTree>
    <p:extLst>
      <p:ext uri="{BB962C8B-B14F-4D97-AF65-F5344CB8AC3E}">
        <p14:creationId xmlns:p14="http://schemas.microsoft.com/office/powerpoint/2010/main" val="39921262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44BAFE29-5F4C-4DE4-A0B5-D3A80405D56B}" type="slidenum">
              <a:rPr lang="de-AT" smtClean="0"/>
              <a:t>16</a:t>
            </a:fld>
            <a:endParaRPr lang="de-AT"/>
          </a:p>
        </p:txBody>
      </p:sp>
    </p:spTree>
    <p:extLst>
      <p:ext uri="{BB962C8B-B14F-4D97-AF65-F5344CB8AC3E}">
        <p14:creationId xmlns:p14="http://schemas.microsoft.com/office/powerpoint/2010/main" val="19708856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44BAFE29-5F4C-4DE4-A0B5-D3A80405D56B}" type="slidenum">
              <a:rPr lang="de-AT" smtClean="0"/>
              <a:t>17</a:t>
            </a:fld>
            <a:endParaRPr lang="de-AT"/>
          </a:p>
        </p:txBody>
      </p:sp>
    </p:spTree>
    <p:extLst>
      <p:ext uri="{BB962C8B-B14F-4D97-AF65-F5344CB8AC3E}">
        <p14:creationId xmlns:p14="http://schemas.microsoft.com/office/powerpoint/2010/main" val="1233914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44BAFE29-5F4C-4DE4-A0B5-D3A80405D56B}" type="slidenum">
              <a:rPr lang="de-AT" smtClean="0"/>
              <a:t>2</a:t>
            </a:fld>
            <a:endParaRPr lang="de-AT"/>
          </a:p>
        </p:txBody>
      </p:sp>
    </p:spTree>
    <p:extLst>
      <p:ext uri="{BB962C8B-B14F-4D97-AF65-F5344CB8AC3E}">
        <p14:creationId xmlns:p14="http://schemas.microsoft.com/office/powerpoint/2010/main" val="448785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44BAFE29-5F4C-4DE4-A0B5-D3A80405D56B}" type="slidenum">
              <a:rPr lang="de-AT" smtClean="0"/>
              <a:t>3</a:t>
            </a:fld>
            <a:endParaRPr lang="de-AT"/>
          </a:p>
        </p:txBody>
      </p:sp>
    </p:spTree>
    <p:extLst>
      <p:ext uri="{BB962C8B-B14F-4D97-AF65-F5344CB8AC3E}">
        <p14:creationId xmlns:p14="http://schemas.microsoft.com/office/powerpoint/2010/main" val="1849706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44BAFE29-5F4C-4DE4-A0B5-D3A80405D56B}" type="slidenum">
              <a:rPr lang="de-AT" smtClean="0"/>
              <a:t>4</a:t>
            </a:fld>
            <a:endParaRPr lang="de-AT"/>
          </a:p>
        </p:txBody>
      </p:sp>
    </p:spTree>
    <p:extLst>
      <p:ext uri="{BB962C8B-B14F-4D97-AF65-F5344CB8AC3E}">
        <p14:creationId xmlns:p14="http://schemas.microsoft.com/office/powerpoint/2010/main" val="309747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44BAFE29-5F4C-4DE4-A0B5-D3A80405D56B}" type="slidenum">
              <a:rPr lang="de-AT" smtClean="0"/>
              <a:t>5</a:t>
            </a:fld>
            <a:endParaRPr lang="de-AT"/>
          </a:p>
        </p:txBody>
      </p:sp>
    </p:spTree>
    <p:extLst>
      <p:ext uri="{BB962C8B-B14F-4D97-AF65-F5344CB8AC3E}">
        <p14:creationId xmlns:p14="http://schemas.microsoft.com/office/powerpoint/2010/main" val="1190869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44BAFE29-5F4C-4DE4-A0B5-D3A80405D56B}" type="slidenum">
              <a:rPr lang="de-AT" smtClean="0"/>
              <a:t>6</a:t>
            </a:fld>
            <a:endParaRPr lang="de-AT"/>
          </a:p>
        </p:txBody>
      </p:sp>
    </p:spTree>
    <p:extLst>
      <p:ext uri="{BB962C8B-B14F-4D97-AF65-F5344CB8AC3E}">
        <p14:creationId xmlns:p14="http://schemas.microsoft.com/office/powerpoint/2010/main" val="4152256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44BAFE29-5F4C-4DE4-A0B5-D3A80405D56B}" type="slidenum">
              <a:rPr lang="de-AT" smtClean="0"/>
              <a:t>7</a:t>
            </a:fld>
            <a:endParaRPr lang="de-AT"/>
          </a:p>
        </p:txBody>
      </p:sp>
    </p:spTree>
    <p:extLst>
      <p:ext uri="{BB962C8B-B14F-4D97-AF65-F5344CB8AC3E}">
        <p14:creationId xmlns:p14="http://schemas.microsoft.com/office/powerpoint/2010/main" val="2958833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44BAFE29-5F4C-4DE4-A0B5-D3A80405D56B}" type="slidenum">
              <a:rPr lang="de-AT" smtClean="0"/>
              <a:t>8</a:t>
            </a:fld>
            <a:endParaRPr lang="de-AT"/>
          </a:p>
        </p:txBody>
      </p:sp>
    </p:spTree>
    <p:extLst>
      <p:ext uri="{BB962C8B-B14F-4D97-AF65-F5344CB8AC3E}">
        <p14:creationId xmlns:p14="http://schemas.microsoft.com/office/powerpoint/2010/main" val="493730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44BAFE29-5F4C-4DE4-A0B5-D3A80405D56B}" type="slidenum">
              <a:rPr lang="de-AT" smtClean="0"/>
              <a:t>9</a:t>
            </a:fld>
            <a:endParaRPr lang="de-AT"/>
          </a:p>
        </p:txBody>
      </p:sp>
    </p:spTree>
    <p:extLst>
      <p:ext uri="{BB962C8B-B14F-4D97-AF65-F5344CB8AC3E}">
        <p14:creationId xmlns:p14="http://schemas.microsoft.com/office/powerpoint/2010/main" val="936653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smtClean="0"/>
              <a:t>Titelmasterformat durch Klicken bearbeiten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6EFC2D30-D14F-4888-962D-7B81DEC97E29}" type="datetime1">
              <a:rPr lang="en-US" smtClean="0"/>
              <a:t>6/17/2016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24015480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6B5E0015-8950-423C-90B7-9F6053530C62}" type="datetime1">
              <a:rPr lang="en-US" smtClean="0"/>
              <a:t>6/17/2016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‹Nr.›</a:t>
            </a:fld>
            <a:endParaRPr lang="en-US" dirty="0"/>
          </a:p>
        </p:txBody>
      </p:sp>
    </p:spTree>
    <p:extLst>
      <p:ext uri="{BB962C8B-B14F-4D97-AF65-F5344CB8AC3E}">
        <p14:creationId xmlns:p14="http://schemas.microsoft.com/office/powerpoint/2010/main" val="3803202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5B299EDF-634E-4E2F-9527-FCC96B523E70}" type="datetime1">
              <a:rPr lang="en-US" smtClean="0"/>
              <a:t>6/17/2016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‹Nr.›</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977018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40E0E306-3394-4E26-A1DB-0A07DACCCD84}" type="datetime1">
              <a:rPr lang="en-US" smtClean="0"/>
              <a:t>6/17/2016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‹Nr.›</a:t>
            </a:fld>
            <a:endParaRPr lang="en-US" dirty="0"/>
          </a:p>
        </p:txBody>
      </p:sp>
    </p:spTree>
    <p:extLst>
      <p:ext uri="{BB962C8B-B14F-4D97-AF65-F5344CB8AC3E}">
        <p14:creationId xmlns:p14="http://schemas.microsoft.com/office/powerpoint/2010/main" val="249026073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988335FA-166D-42BD-91FF-59E2EF7F9DDE}" type="datetime1">
              <a:rPr lang="en-US" smtClean="0"/>
              <a:t>6/17/2016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‹Nr.›</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25164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4785FF9A-8DD4-4C42-9687-4E77A08C87B6}" type="datetime1">
              <a:rPr lang="en-US" smtClean="0"/>
              <a:t>6/17/2016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‹Nr.›</a:t>
            </a:fld>
            <a:endParaRPr lang="en-US" dirty="0"/>
          </a:p>
        </p:txBody>
      </p:sp>
    </p:spTree>
    <p:extLst>
      <p:ext uri="{BB962C8B-B14F-4D97-AF65-F5344CB8AC3E}">
        <p14:creationId xmlns:p14="http://schemas.microsoft.com/office/powerpoint/2010/main" val="23894611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EB66D4DB-2C6E-40E1-9DA5-466AD0A2F1BA}" type="datetime1">
              <a:rPr lang="en-US" smtClean="0"/>
              <a:t>6/17/2016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30062286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8A1B577C-F511-4820-B405-CD135FAD8549}" type="datetime1">
              <a:rPr lang="en-US" smtClean="0"/>
              <a:t>6/17/2016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34022108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smtClean="0"/>
              <a:t>Titelmasterformat durch Klicken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156D8AED-3EAD-4B9C-A232-DD9E4C9A4A03}" type="datetime1">
              <a:rPr lang="en-US" smtClean="0"/>
              <a:t>6/17/2016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113E31D-E2AB-40D1-8B51-AFA5AFEF393A}" type="slidenum">
              <a:rPr lang="en-US" smtClean="0"/>
              <a:t>‹Nr.›</a:t>
            </a:fld>
            <a:endParaRPr lang="en-US" dirty="0"/>
          </a:p>
        </p:txBody>
      </p:sp>
    </p:spTree>
    <p:extLst>
      <p:ext uri="{BB962C8B-B14F-4D97-AF65-F5344CB8AC3E}">
        <p14:creationId xmlns:p14="http://schemas.microsoft.com/office/powerpoint/2010/main" val="11876099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6CA046C0-027C-4B37-BC5F-85306C01FE75}" type="datetime1">
              <a:rPr lang="en-US" smtClean="0"/>
              <a:t>6/17/2016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31466465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FB177E79-80B6-4B86-896C-A6BD801E7E78}" type="datetime1">
              <a:rPr lang="en-US" smtClean="0"/>
              <a:t>6/17/2016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3685117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25E56EC3-A7D9-49F1-AE4A-C153A5856D0D}" type="datetime1">
              <a:rPr lang="en-US" smtClean="0"/>
              <a:t>6/17/2016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37829322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FBDCDE1B-87F5-4DB0-8A12-12AF231DC76A}" type="datetime1">
              <a:rPr lang="en-US" smtClean="0"/>
              <a:t>6/17/2016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2278586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C4EB72-D82A-4D6E-A981-C62D71CC22E0}" type="datetime1">
              <a:rPr lang="en-US" smtClean="0"/>
              <a:t>6/17/2016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pPr/>
              <a:t>‹Nr.›</a:t>
            </a:fld>
            <a:endParaRPr lang="en-US" dirty="0"/>
          </a:p>
        </p:txBody>
      </p:sp>
    </p:spTree>
    <p:extLst>
      <p:ext uri="{BB962C8B-B14F-4D97-AF65-F5344CB8AC3E}">
        <p14:creationId xmlns:p14="http://schemas.microsoft.com/office/powerpoint/2010/main" val="19038294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smtClean="0"/>
              <a:t>Titelmasterformat durch Klicken bearbeiten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A426847C-048D-4D24-9BC2-E565805AE90C}" type="datetime1">
              <a:rPr lang="en-US" smtClean="0"/>
              <a:t>6/17/2016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smtClean="0"/>
              <a:pPr/>
              <a:t>‹Nr.›</a:t>
            </a:fld>
            <a:endParaRPr lang="en-US" dirty="0"/>
          </a:p>
        </p:txBody>
      </p:sp>
    </p:spTree>
    <p:extLst>
      <p:ext uri="{BB962C8B-B14F-4D97-AF65-F5344CB8AC3E}">
        <p14:creationId xmlns:p14="http://schemas.microsoft.com/office/powerpoint/2010/main" val="336051633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3E3FC675-226E-44D9-84DB-39B7FA749B14}" type="datetime1">
              <a:rPr lang="en-US" smtClean="0"/>
              <a:t>6/17/2016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3021212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B00FAD2-E5CD-4B7F-8F59-3798FE1321E3}" type="datetime1">
              <a:rPr lang="en-US" smtClean="0"/>
              <a:t>6/17/2016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AB73BC-B049-4115-A692-8D63A059BFB8}" type="slidenum">
              <a:rPr lang="en-US" smtClean="0"/>
              <a:pPr/>
              <a:t>‹Nr.›</a:t>
            </a:fld>
            <a:endParaRPr lang="en-US" dirty="0"/>
          </a:p>
        </p:txBody>
      </p:sp>
    </p:spTree>
    <p:extLst>
      <p:ext uri="{BB962C8B-B14F-4D97-AF65-F5344CB8AC3E}">
        <p14:creationId xmlns:p14="http://schemas.microsoft.com/office/powerpoint/2010/main" val="1938989414"/>
      </p:ext>
    </p:extLst>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 id="2147483874" r:id="rId12"/>
    <p:sldLayoutId id="2147483875" r:id="rId13"/>
    <p:sldLayoutId id="2147483876" r:id="rId14"/>
    <p:sldLayoutId id="2147483877" r:id="rId15"/>
    <p:sldLayoutId id="2147483878" r:id="rId16"/>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971829" y="812403"/>
            <a:ext cx="4217740" cy="1213691"/>
          </a:xfrm>
        </p:spPr>
        <p:txBody>
          <a:bodyPr>
            <a:noAutofit/>
          </a:bodyPr>
          <a:lstStyle/>
          <a:p>
            <a:pPr algn="ctr"/>
            <a:r>
              <a:rPr lang="de-AT" sz="3600" b="1" cap="none" dirty="0" smtClean="0">
                <a:solidFill>
                  <a:schemeClr val="bg2">
                    <a:lumMod val="50000"/>
                  </a:schemeClr>
                </a:solidFill>
                <a:latin typeface="Arial" panose="020B0604020202020204" pitchFamily="34" charset="0"/>
                <a:cs typeface="Arial" panose="020B0604020202020204" pitchFamily="34" charset="0"/>
              </a:rPr>
              <a:t/>
            </a:r>
            <a:br>
              <a:rPr lang="de-AT" sz="3600" b="1" cap="none" dirty="0" smtClean="0">
                <a:solidFill>
                  <a:schemeClr val="bg2">
                    <a:lumMod val="50000"/>
                  </a:schemeClr>
                </a:solidFill>
                <a:latin typeface="Arial" panose="020B0604020202020204" pitchFamily="34" charset="0"/>
                <a:cs typeface="Arial" panose="020B0604020202020204" pitchFamily="34" charset="0"/>
              </a:rPr>
            </a:br>
            <a:r>
              <a:rPr lang="de-AT" sz="1600" b="1" cap="none" dirty="0" smtClean="0">
                <a:solidFill>
                  <a:schemeClr val="tx1"/>
                </a:solidFill>
                <a:latin typeface="Arial" panose="020B0604020202020204" pitchFamily="34" charset="0"/>
                <a:cs typeface="Arial" panose="020B0604020202020204" pitchFamily="34" charset="0"/>
              </a:rPr>
              <a:t>Anja </a:t>
            </a:r>
            <a:r>
              <a:rPr lang="hr-HR" sz="1600" b="1" cap="none" dirty="0">
                <a:solidFill>
                  <a:schemeClr val="tx1"/>
                </a:solidFill>
                <a:latin typeface="Arial" panose="020B0604020202020204" pitchFamily="34" charset="0"/>
                <a:cs typeface="Arial" panose="020B0604020202020204" pitchFamily="34" charset="0"/>
              </a:rPr>
              <a:t>Čolina (Grac)</a:t>
            </a:r>
            <a:r>
              <a:rPr lang="de-AT" sz="1600" b="1" cap="none" dirty="0">
                <a:solidFill>
                  <a:schemeClr val="tx1"/>
                </a:solidFill>
                <a:latin typeface="Arial" panose="020B0604020202020204" pitchFamily="34" charset="0"/>
                <a:cs typeface="Arial" panose="020B0604020202020204" pitchFamily="34" charset="0"/>
              </a:rPr>
              <a:t/>
            </a:r>
            <a:br>
              <a:rPr lang="de-AT" sz="1600" b="1" cap="none" dirty="0">
                <a:solidFill>
                  <a:schemeClr val="tx1"/>
                </a:solidFill>
                <a:latin typeface="Arial" panose="020B0604020202020204" pitchFamily="34" charset="0"/>
                <a:cs typeface="Arial" panose="020B0604020202020204" pitchFamily="34" charset="0"/>
              </a:rPr>
            </a:br>
            <a:endParaRPr lang="de-AT" sz="3600" cap="none" dirty="0">
              <a:solidFill>
                <a:schemeClr val="tx1"/>
              </a:solidFill>
            </a:endParaRPr>
          </a:p>
        </p:txBody>
      </p:sp>
      <p:sp>
        <p:nvSpPr>
          <p:cNvPr id="4" name="Textfeld 3"/>
          <p:cNvSpPr txBox="1"/>
          <p:nvPr/>
        </p:nvSpPr>
        <p:spPr>
          <a:xfrm>
            <a:off x="3586882" y="1699697"/>
            <a:ext cx="4987636" cy="584775"/>
          </a:xfrm>
          <a:prstGeom prst="rect">
            <a:avLst/>
          </a:prstGeom>
          <a:noFill/>
        </p:spPr>
        <p:txBody>
          <a:bodyPr wrap="square" rtlCol="0">
            <a:spAutoFit/>
          </a:bodyPr>
          <a:lstStyle/>
          <a:p>
            <a:pPr algn="ctr"/>
            <a:r>
              <a:rPr lang="de-AT" sz="1600" b="1" dirty="0">
                <a:latin typeface="Arial" panose="020B0604020202020204" pitchFamily="34" charset="0"/>
                <a:cs typeface="Arial" panose="020B0604020202020204" pitchFamily="34" charset="0"/>
              </a:rPr>
              <a:t>Institut für Slawistik</a:t>
            </a:r>
          </a:p>
          <a:p>
            <a:pPr algn="ctr"/>
            <a:r>
              <a:rPr lang="de-AT" sz="1600" b="1" dirty="0" smtClean="0">
                <a:latin typeface="Arial" panose="020B0604020202020204" pitchFamily="34" charset="0"/>
                <a:cs typeface="Arial" panose="020B0604020202020204" pitchFamily="34" charset="0"/>
              </a:rPr>
              <a:t>Karl-Franzens-Universität </a:t>
            </a:r>
            <a:r>
              <a:rPr lang="de-AT" sz="1600" b="1" dirty="0">
                <a:latin typeface="Arial" panose="020B0604020202020204" pitchFamily="34" charset="0"/>
                <a:cs typeface="Arial" panose="020B0604020202020204" pitchFamily="34" charset="0"/>
              </a:rPr>
              <a:t>Graz</a:t>
            </a:r>
          </a:p>
        </p:txBody>
      </p:sp>
      <p:sp>
        <p:nvSpPr>
          <p:cNvPr id="5" name="Textfeld 4"/>
          <p:cNvSpPr txBox="1"/>
          <p:nvPr/>
        </p:nvSpPr>
        <p:spPr>
          <a:xfrm>
            <a:off x="4824176" y="4672745"/>
            <a:ext cx="2719162" cy="307777"/>
          </a:xfrm>
          <a:prstGeom prst="rect">
            <a:avLst/>
          </a:prstGeom>
          <a:noFill/>
        </p:spPr>
        <p:txBody>
          <a:bodyPr wrap="square" rtlCol="0">
            <a:spAutoFit/>
          </a:bodyPr>
          <a:lstStyle/>
          <a:p>
            <a:r>
              <a:rPr lang="de-AT" sz="1400" b="1" dirty="0">
                <a:latin typeface="Arial" panose="020B0604020202020204" pitchFamily="34" charset="0"/>
                <a:cs typeface="Arial" panose="020B0604020202020204" pitchFamily="34" charset="0"/>
              </a:rPr>
              <a:t>anja.colina@edu.uni-graz.at</a:t>
            </a:r>
            <a:endParaRPr lang="de-AT" sz="1400" dirty="0"/>
          </a:p>
        </p:txBody>
      </p:sp>
      <p:sp>
        <p:nvSpPr>
          <p:cNvPr id="6" name="Textfeld 5"/>
          <p:cNvSpPr txBox="1"/>
          <p:nvPr/>
        </p:nvSpPr>
        <p:spPr>
          <a:xfrm>
            <a:off x="3906800" y="5387954"/>
            <a:ext cx="4347800" cy="461665"/>
          </a:xfrm>
          <a:prstGeom prst="rect">
            <a:avLst/>
          </a:prstGeom>
          <a:noFill/>
        </p:spPr>
        <p:txBody>
          <a:bodyPr wrap="square" rtlCol="0">
            <a:spAutoFit/>
          </a:bodyPr>
          <a:lstStyle/>
          <a:p>
            <a:pPr algn="ctr"/>
            <a:r>
              <a:rPr lang="de-AT" sz="2400" b="1" dirty="0">
                <a:latin typeface="Arial" panose="020B0604020202020204" pitchFamily="34" charset="0"/>
                <a:cs typeface="Arial" panose="020B0604020202020204" pitchFamily="34" charset="0"/>
              </a:rPr>
              <a:t>Graz, </a:t>
            </a:r>
            <a:r>
              <a:rPr lang="hr-HR" sz="2400" b="1" dirty="0" smtClean="0">
                <a:latin typeface="Arial" panose="020B0604020202020204" pitchFamily="34" charset="0"/>
                <a:cs typeface="Arial" panose="020B0604020202020204" pitchFamily="34" charset="0"/>
              </a:rPr>
              <a:t>29. 06. 20</a:t>
            </a:r>
            <a:r>
              <a:rPr lang="de-AT" sz="2400" b="1" dirty="0" smtClean="0">
                <a:latin typeface="Arial" panose="020B0604020202020204" pitchFamily="34" charset="0"/>
                <a:cs typeface="Arial" panose="020B0604020202020204" pitchFamily="34" charset="0"/>
              </a:rPr>
              <a:t>1</a:t>
            </a:r>
            <a:r>
              <a:rPr lang="hr-HR" sz="2400" b="1" dirty="0">
                <a:latin typeface="Arial" panose="020B0604020202020204" pitchFamily="34" charset="0"/>
                <a:cs typeface="Arial" panose="020B0604020202020204" pitchFamily="34" charset="0"/>
              </a:rPr>
              <a:t>6</a:t>
            </a:r>
            <a:r>
              <a:rPr lang="de-AT" sz="2400" b="1" dirty="0">
                <a:latin typeface="Arial" panose="020B0604020202020204" pitchFamily="34" charset="0"/>
                <a:cs typeface="Arial" panose="020B0604020202020204" pitchFamily="34" charset="0"/>
              </a:rPr>
              <a:t>.</a:t>
            </a:r>
          </a:p>
        </p:txBody>
      </p:sp>
      <p:sp>
        <p:nvSpPr>
          <p:cNvPr id="7" name="Textfeld 6"/>
          <p:cNvSpPr txBox="1"/>
          <p:nvPr/>
        </p:nvSpPr>
        <p:spPr>
          <a:xfrm>
            <a:off x="4144690" y="3677472"/>
            <a:ext cx="4078133" cy="461665"/>
          </a:xfrm>
          <a:prstGeom prst="rect">
            <a:avLst/>
          </a:prstGeom>
          <a:noFill/>
        </p:spPr>
        <p:txBody>
          <a:bodyPr wrap="square" rtlCol="0">
            <a:spAutoFit/>
          </a:bodyPr>
          <a:lstStyle/>
          <a:p>
            <a:pPr algn="ctr"/>
            <a:r>
              <a:rPr lang="de-AT" sz="2400" dirty="0" smtClean="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Predzavr</a:t>
            </a:r>
            <a:r>
              <a:rPr lang="hr-HR" sz="2400" dirty="0" smtClean="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šni diplomski ispit</a:t>
            </a:r>
            <a:endParaRPr lang="de-AT" sz="2400"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Rechteck 8"/>
          <p:cNvSpPr/>
          <p:nvPr/>
        </p:nvSpPr>
        <p:spPr>
          <a:xfrm>
            <a:off x="2338820" y="2524161"/>
            <a:ext cx="8248650" cy="646331"/>
          </a:xfrm>
          <a:prstGeom prst="rect">
            <a:avLst/>
          </a:prstGeom>
        </p:spPr>
        <p:txBody>
          <a:bodyPr wrap="square">
            <a:spAutoFit/>
          </a:bodyPr>
          <a:lstStyle/>
          <a:p>
            <a:r>
              <a:rPr lang="hr-HR" sz="3600" b="1" dirty="0">
                <a:solidFill>
                  <a:schemeClr val="tx2">
                    <a:lumMod val="40000"/>
                    <a:lumOff val="60000"/>
                  </a:schemeClr>
                </a:solidFill>
                <a:latin typeface="Arial" panose="020B0604020202020204" pitchFamily="34" charset="0"/>
                <a:cs typeface="Arial" panose="020B0604020202020204" pitchFamily="34" charset="0"/>
              </a:rPr>
              <a:t>Strah u </a:t>
            </a:r>
            <a:r>
              <a:rPr lang="hr-HR" sz="3600" b="1" cap="small" dirty="0">
                <a:solidFill>
                  <a:schemeClr val="tx2">
                    <a:lumMod val="40000"/>
                    <a:lumOff val="60000"/>
                  </a:schemeClr>
                </a:solidFill>
                <a:latin typeface="Arial" panose="020B0604020202020204" pitchFamily="34" charset="0"/>
                <a:cs typeface="Arial" panose="020B0604020202020204" pitchFamily="34" charset="0"/>
              </a:rPr>
              <a:t>Znakovima</a:t>
            </a:r>
            <a:r>
              <a:rPr lang="hr-HR" sz="3600" b="1" dirty="0">
                <a:solidFill>
                  <a:schemeClr val="tx2">
                    <a:lumMod val="40000"/>
                    <a:lumOff val="60000"/>
                  </a:schemeClr>
                </a:solidFill>
                <a:latin typeface="Arial" panose="020B0604020202020204" pitchFamily="34" charset="0"/>
                <a:cs typeface="Arial" panose="020B0604020202020204" pitchFamily="34" charset="0"/>
              </a:rPr>
              <a:t>, </a:t>
            </a:r>
            <a:r>
              <a:rPr lang="de-AT" sz="3600" b="1" cap="small" dirty="0" smtClean="0">
                <a:solidFill>
                  <a:schemeClr val="tx2">
                    <a:lumMod val="40000"/>
                    <a:lumOff val="60000"/>
                  </a:schemeClr>
                </a:solidFill>
                <a:latin typeface="Arial" panose="020B0604020202020204" pitchFamily="34" charset="0"/>
                <a:cs typeface="Arial" panose="020B0604020202020204" pitchFamily="34" charset="0"/>
              </a:rPr>
              <a:t>A</a:t>
            </a:r>
            <a:r>
              <a:rPr lang="hr-HR" sz="3600" b="1" cap="small" dirty="0" err="1" smtClean="0">
                <a:solidFill>
                  <a:schemeClr val="tx2">
                    <a:lumMod val="40000"/>
                    <a:lumOff val="60000"/>
                  </a:schemeClr>
                </a:solidFill>
                <a:latin typeface="Arial" panose="020B0604020202020204" pitchFamily="34" charset="0"/>
                <a:cs typeface="Arial" panose="020B0604020202020204" pitchFamily="34" charset="0"/>
              </a:rPr>
              <a:t>vliji</a:t>
            </a:r>
            <a:r>
              <a:rPr lang="hr-HR" sz="3600" b="1" dirty="0" smtClean="0">
                <a:solidFill>
                  <a:schemeClr val="tx2">
                    <a:lumMod val="40000"/>
                    <a:lumOff val="60000"/>
                  </a:schemeClr>
                </a:solidFill>
                <a:latin typeface="Arial" panose="020B0604020202020204" pitchFamily="34" charset="0"/>
                <a:cs typeface="Arial" panose="020B0604020202020204" pitchFamily="34" charset="0"/>
              </a:rPr>
              <a:t> </a:t>
            </a:r>
            <a:r>
              <a:rPr lang="hr-HR" sz="3600" b="1" dirty="0">
                <a:solidFill>
                  <a:schemeClr val="tx2">
                    <a:lumMod val="40000"/>
                    <a:lumOff val="60000"/>
                  </a:schemeClr>
                </a:solidFill>
                <a:latin typeface="Arial" panose="020B0604020202020204" pitchFamily="34" charset="0"/>
                <a:cs typeface="Arial" panose="020B0604020202020204" pitchFamily="34" charset="0"/>
              </a:rPr>
              <a:t>i </a:t>
            </a:r>
            <a:r>
              <a:rPr lang="hr-HR" sz="3600" b="1" cap="small" dirty="0">
                <a:solidFill>
                  <a:schemeClr val="tx2">
                    <a:lumMod val="40000"/>
                    <a:lumOff val="60000"/>
                  </a:schemeClr>
                </a:solidFill>
                <a:latin typeface="Arial" panose="020B0604020202020204" pitchFamily="34" charset="0"/>
                <a:cs typeface="Arial" panose="020B0604020202020204" pitchFamily="34" charset="0"/>
              </a:rPr>
              <a:t>Gospođici</a:t>
            </a:r>
            <a:endParaRPr lang="de-AT" sz="3600" dirty="0"/>
          </a:p>
        </p:txBody>
      </p:sp>
    </p:spTree>
    <p:extLst>
      <p:ext uri="{BB962C8B-B14F-4D97-AF65-F5344CB8AC3E}">
        <p14:creationId xmlns:p14="http://schemas.microsoft.com/office/powerpoint/2010/main" val="40168860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659082" y="1708266"/>
            <a:ext cx="10058400" cy="3931920"/>
          </a:xfrm>
        </p:spPr>
        <p:txBody>
          <a:bodyPr>
            <a:normAutofit/>
          </a:bodyPr>
          <a:lstStyle/>
          <a:p>
            <a:pPr algn="just">
              <a:lnSpc>
                <a:spcPct val="150000"/>
              </a:lnSpc>
              <a:buClr>
                <a:schemeClr val="accent1"/>
              </a:buClr>
            </a:pPr>
            <a:r>
              <a:rPr lang="sr-Latn-BA" sz="3200" dirty="0" smtClean="0">
                <a:latin typeface="Arial" panose="020B0604020202020204" pitchFamily="34" charset="0"/>
                <a:cs typeface="Arial" panose="020B0604020202020204" pitchFamily="34" charset="0"/>
              </a:rPr>
              <a:t>Ponekad </a:t>
            </a:r>
            <a:r>
              <a:rPr lang="sr-Latn-BA" sz="3200" dirty="0">
                <a:latin typeface="Arial" panose="020B0604020202020204" pitchFamily="34" charset="0"/>
                <a:cs typeface="Arial" panose="020B0604020202020204" pitchFamily="34" charset="0"/>
              </a:rPr>
              <a:t>neosnovane bojazni izazivaju nemire. </a:t>
            </a:r>
            <a:endParaRPr lang="sr-Latn-BA" sz="3200" dirty="0" smtClean="0">
              <a:latin typeface="Arial" panose="020B0604020202020204" pitchFamily="34" charset="0"/>
              <a:cs typeface="Arial" panose="020B0604020202020204" pitchFamily="34" charset="0"/>
            </a:endParaRPr>
          </a:p>
          <a:p>
            <a:pPr algn="just">
              <a:spcBef>
                <a:spcPts val="1500"/>
              </a:spcBef>
              <a:buClr>
                <a:schemeClr val="accent1"/>
              </a:buClr>
            </a:pPr>
            <a:r>
              <a:rPr lang="sr-Latn-BA" sz="3200" dirty="0" smtClean="0">
                <a:latin typeface="Arial" panose="020B0604020202020204" pitchFamily="34" charset="0"/>
                <a:cs typeface="Arial" panose="020B0604020202020204" pitchFamily="34" charset="0"/>
              </a:rPr>
              <a:t>Pisac </a:t>
            </a:r>
            <a:r>
              <a:rPr lang="sr-Latn-BA" sz="3200" dirty="0">
                <a:latin typeface="Arial" panose="020B0604020202020204" pitchFamily="34" charset="0"/>
                <a:cs typeface="Arial" panose="020B0604020202020204" pitchFamily="34" charset="0"/>
              </a:rPr>
              <a:t>kroz Haima prezentira u čovjeku strah od </a:t>
            </a:r>
            <a:r>
              <a:rPr lang="sr-Latn-BA" sz="3200" dirty="0" smtClean="0">
                <a:latin typeface="Arial" panose="020B0604020202020204" pitchFamily="34" charset="0"/>
                <a:cs typeface="Arial" panose="020B0604020202020204" pitchFamily="34" charset="0"/>
              </a:rPr>
              <a:t>  kazne</a:t>
            </a:r>
            <a:r>
              <a:rPr lang="sr-Latn-BA" sz="3200" dirty="0">
                <a:latin typeface="Arial" panose="020B0604020202020204" pitchFamily="34" charset="0"/>
                <a:cs typeface="Arial" panose="020B0604020202020204" pitchFamily="34" charset="0"/>
              </a:rPr>
              <a:t>, zavjerenika i špijuna. </a:t>
            </a:r>
            <a:endParaRPr lang="sr-Latn-BA" sz="3200" dirty="0" smtClean="0">
              <a:latin typeface="Arial" panose="020B0604020202020204" pitchFamily="34" charset="0"/>
              <a:cs typeface="Arial" panose="020B0604020202020204" pitchFamily="34" charset="0"/>
            </a:endParaRPr>
          </a:p>
          <a:p>
            <a:pPr algn="just">
              <a:lnSpc>
                <a:spcPct val="110000"/>
              </a:lnSpc>
              <a:spcBef>
                <a:spcPts val="1500"/>
              </a:spcBef>
              <a:buClr>
                <a:schemeClr val="accent1"/>
              </a:buClr>
            </a:pPr>
            <a:r>
              <a:rPr lang="sr-Latn-BA" sz="3200" dirty="0" smtClean="0">
                <a:latin typeface="Arial" panose="020B0604020202020204" pitchFamily="34" charset="0"/>
                <a:cs typeface="Arial" panose="020B0604020202020204" pitchFamily="34" charset="0"/>
              </a:rPr>
              <a:t>Suprotno </a:t>
            </a:r>
            <a:r>
              <a:rPr lang="sr-Latn-BA" sz="3200" dirty="0">
                <a:latin typeface="Arial" panose="020B0604020202020204" pitchFamily="34" charset="0"/>
                <a:cs typeface="Arial" panose="020B0604020202020204" pitchFamily="34" charset="0"/>
              </a:rPr>
              <a:t>njemu fra Petar vidi jasnu sliku nevinog uplašenog čovjeka.</a:t>
            </a:r>
            <a:endParaRPr lang="de-AT" sz="3200" dirty="0">
              <a:latin typeface="Arial" panose="020B0604020202020204" pitchFamily="34" charset="0"/>
              <a:cs typeface="Arial" panose="020B0604020202020204" pitchFamily="34" charset="0"/>
            </a:endParaRPr>
          </a:p>
          <a:p>
            <a:pPr algn="just">
              <a:lnSpc>
                <a:spcPct val="150000"/>
              </a:lnSpc>
            </a:pPr>
            <a:endParaRPr lang="de-AT" dirty="0"/>
          </a:p>
        </p:txBody>
      </p:sp>
      <p:sp>
        <p:nvSpPr>
          <p:cNvPr id="2" name="Foliennummernplatzhalter 1"/>
          <p:cNvSpPr>
            <a:spLocks noGrp="1"/>
          </p:cNvSpPr>
          <p:nvPr>
            <p:ph type="sldNum" sz="quarter" idx="12"/>
          </p:nvPr>
        </p:nvSpPr>
        <p:spPr/>
        <p:txBody>
          <a:bodyPr/>
          <a:lstStyle/>
          <a:p>
            <a:fld id="{6113E31D-E2AB-40D1-8B51-AFA5AFEF393A}" type="slidenum">
              <a:rPr lang="en-US" smtClean="0"/>
              <a:t>10</a:t>
            </a:fld>
            <a:endParaRPr lang="en-US" dirty="0"/>
          </a:p>
        </p:txBody>
      </p:sp>
    </p:spTree>
    <p:extLst>
      <p:ext uri="{BB962C8B-B14F-4D97-AF65-F5344CB8AC3E}">
        <p14:creationId xmlns:p14="http://schemas.microsoft.com/office/powerpoint/2010/main" val="42366889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91491" y="2710384"/>
            <a:ext cx="10058400" cy="1371600"/>
          </a:xfrm>
        </p:spPr>
        <p:txBody>
          <a:bodyPr>
            <a:normAutofit/>
          </a:bodyPr>
          <a:lstStyle/>
          <a:p>
            <a:pPr algn="ctr"/>
            <a:r>
              <a:rPr lang="hr-HR" sz="4800" b="1" dirty="0" smtClean="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2.3. </a:t>
            </a:r>
            <a:r>
              <a:rPr lang="hr-HR" sz="4800" b="1" cap="small"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Gospođica</a:t>
            </a:r>
            <a:endParaRPr lang="de-AT" sz="4800" b="1" cap="small"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Foliennummernplatzhalter 2"/>
          <p:cNvSpPr>
            <a:spLocks noGrp="1"/>
          </p:cNvSpPr>
          <p:nvPr>
            <p:ph type="sldNum" sz="quarter" idx="12"/>
          </p:nvPr>
        </p:nvSpPr>
        <p:spPr/>
        <p:txBody>
          <a:bodyPr/>
          <a:lstStyle/>
          <a:p>
            <a:fld id="{6113E31D-E2AB-40D1-8B51-AFA5AFEF393A}" type="slidenum">
              <a:rPr lang="en-US" smtClean="0"/>
              <a:t>11</a:t>
            </a:fld>
            <a:endParaRPr lang="en-US" dirty="0"/>
          </a:p>
        </p:txBody>
      </p:sp>
    </p:spTree>
    <p:extLst>
      <p:ext uri="{BB962C8B-B14F-4D97-AF65-F5344CB8AC3E}">
        <p14:creationId xmlns:p14="http://schemas.microsoft.com/office/powerpoint/2010/main" val="13398601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311579" y="1475025"/>
            <a:ext cx="10208475" cy="4561607"/>
          </a:xfrm>
        </p:spPr>
        <p:txBody>
          <a:bodyPr>
            <a:normAutofit/>
          </a:bodyPr>
          <a:lstStyle/>
          <a:p>
            <a:pPr algn="just"/>
            <a:r>
              <a:rPr lang="hr-BA" sz="3200" b="1" i="1" dirty="0">
                <a:latin typeface="Arial" panose="020B0604020202020204" pitchFamily="34" charset="0"/>
                <a:cs typeface="Arial" panose="020B0604020202020204" pitchFamily="34" charset="0"/>
              </a:rPr>
              <a:t>U ovoj njenoj svagdašnjoj i neprestanoj borbi protiv svakog troška i davanja, u toku mnogih godina, uvek se javlja njegov lik, zagonetan i strašan a blizak i drag kao rođeni. Evo i sada, u prvom sutonu koji slazi i uvlači se među žice koje ona naizmence hvata i ispušta, iskrsava „dajdža </a:t>
            </a:r>
            <a:r>
              <a:rPr lang="hr-BA" sz="3200" b="1" dirty="0">
                <a:latin typeface="Arial" panose="020B0604020202020204" pitchFamily="34" charset="0"/>
                <a:cs typeface="Arial" panose="020B0604020202020204" pitchFamily="34" charset="0"/>
              </a:rPr>
              <a:t>–</a:t>
            </a:r>
            <a:r>
              <a:rPr lang="hr-BA" sz="3200" b="1" i="1" dirty="0">
                <a:latin typeface="Arial" panose="020B0604020202020204" pitchFamily="34" charset="0"/>
                <a:cs typeface="Arial" panose="020B0604020202020204" pitchFamily="34" charset="0"/>
              </a:rPr>
              <a:t> Vlado i to, kao uvek, ni tužan ni srećan, kakav bi trebalo da je, nego divan, radosan i dobroćudno nasmejan, nesebičan, pust i poročan. </a:t>
            </a:r>
            <a:endParaRPr lang="de-AT" sz="3200" dirty="0">
              <a:latin typeface="Arial" panose="020B0604020202020204" pitchFamily="34" charset="0"/>
              <a:cs typeface="Arial" panose="020B0604020202020204" pitchFamily="34" charset="0"/>
            </a:endParaRPr>
          </a:p>
        </p:txBody>
      </p:sp>
      <p:sp>
        <p:nvSpPr>
          <p:cNvPr id="2" name="Foliennummernplatzhalter 1"/>
          <p:cNvSpPr>
            <a:spLocks noGrp="1"/>
          </p:cNvSpPr>
          <p:nvPr>
            <p:ph type="sldNum" sz="quarter" idx="12"/>
          </p:nvPr>
        </p:nvSpPr>
        <p:spPr/>
        <p:txBody>
          <a:bodyPr/>
          <a:lstStyle/>
          <a:p>
            <a:fld id="{6113E31D-E2AB-40D1-8B51-AFA5AFEF393A}" type="slidenum">
              <a:rPr lang="en-US" smtClean="0"/>
              <a:t>12</a:t>
            </a:fld>
            <a:endParaRPr lang="en-US" dirty="0"/>
          </a:p>
        </p:txBody>
      </p:sp>
    </p:spTree>
    <p:extLst>
      <p:ext uri="{BB962C8B-B14F-4D97-AF65-F5344CB8AC3E}">
        <p14:creationId xmlns:p14="http://schemas.microsoft.com/office/powerpoint/2010/main" val="160349400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311579" y="1600200"/>
            <a:ext cx="10363200" cy="4611485"/>
          </a:xfrm>
        </p:spPr>
        <p:txBody>
          <a:bodyPr>
            <a:normAutofit/>
          </a:bodyPr>
          <a:lstStyle/>
          <a:p>
            <a:pPr algn="just"/>
            <a:r>
              <a:rPr lang="hr-BA" sz="3200" b="1" i="1" dirty="0">
                <a:latin typeface="Arial" panose="020B0604020202020204" pitchFamily="34" charset="0"/>
                <a:cs typeface="Arial" panose="020B0604020202020204" pitchFamily="34" charset="0"/>
              </a:rPr>
              <a:t>Ona ga oštro gleda, sa velikom tugom i potpunim nerazumevanjem, ali bez straha. Takav je kakav je uvek bio </a:t>
            </a:r>
            <a:r>
              <a:rPr lang="hr-BA" sz="3200" b="1" dirty="0">
                <a:latin typeface="Arial" panose="020B0604020202020204" pitchFamily="34" charset="0"/>
                <a:cs typeface="Arial" panose="020B0604020202020204" pitchFamily="34" charset="0"/>
              </a:rPr>
              <a:t>–</a:t>
            </a:r>
            <a:r>
              <a:rPr lang="hr-BA" sz="3200" b="1" i="1" dirty="0">
                <a:latin typeface="Arial" panose="020B0604020202020204" pitchFamily="34" charset="0"/>
                <a:cs typeface="Arial" panose="020B0604020202020204" pitchFamily="34" charset="0"/>
              </a:rPr>
              <a:t> grešnik</a:t>
            </a:r>
            <a:r>
              <a:rPr lang="hr-BA" sz="3200" b="1" dirty="0">
                <a:latin typeface="Arial" panose="020B0604020202020204" pitchFamily="34" charset="0"/>
                <a:cs typeface="Arial" panose="020B0604020202020204" pitchFamily="34" charset="0"/>
              </a:rPr>
              <a:t>!</a:t>
            </a:r>
            <a:r>
              <a:rPr lang="hr-BA" sz="3200" b="1" i="1" dirty="0">
                <a:latin typeface="Arial" panose="020B0604020202020204" pitchFamily="34" charset="0"/>
                <a:cs typeface="Arial" panose="020B0604020202020204" pitchFamily="34" charset="0"/>
              </a:rPr>
              <a:t> </a:t>
            </a:r>
            <a:r>
              <a:rPr lang="hr-BA" sz="3200" b="1" dirty="0">
                <a:latin typeface="Arial" panose="020B0604020202020204" pitchFamily="34" charset="0"/>
                <a:cs typeface="Arial" panose="020B0604020202020204" pitchFamily="34" charset="0"/>
              </a:rPr>
              <a:t>–</a:t>
            </a:r>
            <a:r>
              <a:rPr lang="hr-BA" sz="3200" b="1" i="1" dirty="0">
                <a:latin typeface="Arial" panose="020B0604020202020204" pitchFamily="34" charset="0"/>
                <a:cs typeface="Arial" panose="020B0604020202020204" pitchFamily="34" charset="0"/>
              </a:rPr>
              <a:t> i kakav će večno ostati. Njegove plave oči, pune nemirna sjaja, gledaju u sabesednika kao da žele da se rastoče i daruju</a:t>
            </a:r>
            <a:r>
              <a:rPr lang="hr-BA" sz="3200" b="1" dirty="0">
                <a:latin typeface="Arial" panose="020B0604020202020204" pitchFamily="34" charset="0"/>
                <a:cs typeface="Arial" panose="020B0604020202020204" pitchFamily="34" charset="0"/>
              </a:rPr>
              <a:t>;</a:t>
            </a:r>
            <a:r>
              <a:rPr lang="hr-BA" sz="3200" b="1" i="1" dirty="0">
                <a:latin typeface="Arial" panose="020B0604020202020204" pitchFamily="34" charset="0"/>
                <a:cs typeface="Arial" panose="020B0604020202020204" pitchFamily="34" charset="0"/>
              </a:rPr>
              <a:t> i onaj talas svetle kose iznad čela sja i treperi, kao da hoće da se razlije i neštedimice razaspe u prostoru </a:t>
            </a:r>
            <a:r>
              <a:rPr lang="hr-BA" sz="3200" dirty="0">
                <a:latin typeface="Arial" panose="020B0604020202020204" pitchFamily="34" charset="0"/>
                <a:cs typeface="Arial" panose="020B0604020202020204" pitchFamily="34" charset="0"/>
              </a:rPr>
              <a:t>(</a:t>
            </a:r>
            <a:r>
              <a:rPr lang="hr-BA" sz="3200" cap="small" dirty="0">
                <a:latin typeface="Arial" panose="020B0604020202020204" pitchFamily="34" charset="0"/>
                <a:cs typeface="Arial" panose="020B0604020202020204" pitchFamily="34" charset="0"/>
              </a:rPr>
              <a:t>Gospođica</a:t>
            </a:r>
            <a:r>
              <a:rPr lang="hr-BA" sz="3200" dirty="0">
                <a:latin typeface="Arial" panose="020B0604020202020204" pitchFamily="34" charset="0"/>
                <a:cs typeface="Arial" panose="020B0604020202020204" pitchFamily="34" charset="0"/>
              </a:rPr>
              <a:t>, 573)</a:t>
            </a:r>
            <a:r>
              <a:rPr lang="hr-BA" sz="3200" b="1" dirty="0">
                <a:latin typeface="Arial" panose="020B0604020202020204" pitchFamily="34" charset="0"/>
                <a:cs typeface="Arial" panose="020B0604020202020204" pitchFamily="34" charset="0"/>
              </a:rPr>
              <a:t>.</a:t>
            </a:r>
            <a:endParaRPr lang="de-AT" sz="3200" b="1" dirty="0">
              <a:latin typeface="Arial" panose="020B0604020202020204" pitchFamily="34" charset="0"/>
              <a:cs typeface="Arial" panose="020B0604020202020204" pitchFamily="34" charset="0"/>
            </a:endParaRPr>
          </a:p>
          <a:p>
            <a:endParaRPr lang="de-AT" dirty="0"/>
          </a:p>
        </p:txBody>
      </p:sp>
      <p:sp>
        <p:nvSpPr>
          <p:cNvPr id="2" name="Foliennummernplatzhalter 1"/>
          <p:cNvSpPr>
            <a:spLocks noGrp="1"/>
          </p:cNvSpPr>
          <p:nvPr>
            <p:ph type="sldNum" sz="quarter" idx="12"/>
          </p:nvPr>
        </p:nvSpPr>
        <p:spPr/>
        <p:txBody>
          <a:bodyPr/>
          <a:lstStyle/>
          <a:p>
            <a:fld id="{6113E31D-E2AB-40D1-8B51-AFA5AFEF393A}" type="slidenum">
              <a:rPr lang="en-US" smtClean="0"/>
              <a:t>13</a:t>
            </a:fld>
            <a:endParaRPr lang="en-US" dirty="0"/>
          </a:p>
        </p:txBody>
      </p:sp>
    </p:spTree>
    <p:extLst>
      <p:ext uri="{BB962C8B-B14F-4D97-AF65-F5344CB8AC3E}">
        <p14:creationId xmlns:p14="http://schemas.microsoft.com/office/powerpoint/2010/main" val="10490075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711036" y="1350817"/>
            <a:ext cx="10058400" cy="4759037"/>
          </a:xfrm>
        </p:spPr>
        <p:txBody>
          <a:bodyPr>
            <a:normAutofit/>
          </a:bodyPr>
          <a:lstStyle/>
          <a:p>
            <a:pPr algn="just">
              <a:spcBef>
                <a:spcPts val="1500"/>
              </a:spcBef>
              <a:buClr>
                <a:schemeClr val="accent1"/>
              </a:buClr>
            </a:pPr>
            <a:r>
              <a:rPr lang="sr-Latn-BA" sz="3200" dirty="0">
                <a:latin typeface="Arial" panose="020B0604020202020204" pitchFamily="34" charset="0"/>
                <a:cs typeface="Arial" panose="020B0604020202020204" pitchFamily="34" charset="0"/>
              </a:rPr>
              <a:t>P</a:t>
            </a:r>
            <a:r>
              <a:rPr lang="sr-Latn-BA" sz="3200" dirty="0" smtClean="0">
                <a:latin typeface="Arial" panose="020B0604020202020204" pitchFamily="34" charset="0"/>
                <a:cs typeface="Arial" panose="020B0604020202020204" pitchFamily="34" charset="0"/>
              </a:rPr>
              <a:t>rotagonistica </a:t>
            </a:r>
            <a:r>
              <a:rPr lang="sr-Latn-BA" sz="3200" dirty="0">
                <a:latin typeface="Arial" panose="020B0604020202020204" pitchFamily="34" charset="0"/>
                <a:cs typeface="Arial" panose="020B0604020202020204" pitchFamily="34" charset="0"/>
              </a:rPr>
              <a:t>Rada Radaković nosi strah kroz cijeli svoj život. </a:t>
            </a:r>
            <a:endParaRPr lang="sr-Latn-BA" sz="3200" dirty="0" smtClean="0">
              <a:latin typeface="Arial" panose="020B0604020202020204" pitchFamily="34" charset="0"/>
              <a:cs typeface="Arial" panose="020B0604020202020204" pitchFamily="34" charset="0"/>
            </a:endParaRPr>
          </a:p>
          <a:p>
            <a:pPr algn="just">
              <a:lnSpc>
                <a:spcPct val="110000"/>
              </a:lnSpc>
              <a:spcBef>
                <a:spcPts val="1500"/>
              </a:spcBef>
              <a:buClr>
                <a:schemeClr val="accent1"/>
              </a:buClr>
            </a:pPr>
            <a:r>
              <a:rPr lang="sr-Latn-BA" sz="3200" dirty="0" smtClean="0">
                <a:latin typeface="Arial" panose="020B0604020202020204" pitchFamily="34" charset="0"/>
                <a:cs typeface="Arial" panose="020B0604020202020204" pitchFamily="34" charset="0"/>
              </a:rPr>
              <a:t>Pisac </a:t>
            </a:r>
            <a:r>
              <a:rPr lang="sr-Latn-BA" sz="3200" dirty="0">
                <a:latin typeface="Arial" panose="020B0604020202020204" pitchFamily="34" charset="0"/>
                <a:cs typeface="Arial" panose="020B0604020202020204" pitchFamily="34" charset="0"/>
              </a:rPr>
              <a:t>obrađuje bojazni žene koja gubi podršku posle smrti oca, a po tome i mladog strica. </a:t>
            </a:r>
            <a:endParaRPr lang="sr-Latn-BA" sz="3200" dirty="0" smtClean="0">
              <a:latin typeface="Arial" panose="020B0604020202020204" pitchFamily="34" charset="0"/>
              <a:cs typeface="Arial" panose="020B0604020202020204" pitchFamily="34" charset="0"/>
            </a:endParaRPr>
          </a:p>
          <a:p>
            <a:pPr algn="just">
              <a:spcBef>
                <a:spcPts val="1500"/>
              </a:spcBef>
              <a:buClr>
                <a:schemeClr val="accent1"/>
              </a:buClr>
            </a:pPr>
            <a:r>
              <a:rPr lang="sr-Latn-BA" sz="3200" dirty="0" smtClean="0">
                <a:latin typeface="Arial" panose="020B0604020202020204" pitchFamily="34" charset="0"/>
                <a:cs typeface="Arial" panose="020B0604020202020204" pitchFamily="34" charset="0"/>
              </a:rPr>
              <a:t>Osjećaj </a:t>
            </a:r>
            <a:r>
              <a:rPr lang="sr-Latn-BA" sz="3200" dirty="0">
                <a:latin typeface="Arial" panose="020B0604020202020204" pitchFamily="34" charset="0"/>
                <a:cs typeface="Arial" panose="020B0604020202020204" pitchFamily="34" charset="0"/>
              </a:rPr>
              <a:t>beznađa, nedoumice, licemjerstvo i </a:t>
            </a:r>
            <a:r>
              <a:rPr lang="sr-Latn-BA" sz="3200" dirty="0" smtClean="0">
                <a:latin typeface="Arial" panose="020B0604020202020204" pitchFamily="34" charset="0"/>
                <a:cs typeface="Arial" panose="020B0604020202020204" pitchFamily="34" charset="0"/>
              </a:rPr>
              <a:t>prepuštenos</a:t>
            </a:r>
            <a:r>
              <a:rPr lang="de-AT" sz="3200" dirty="0" smtClean="0">
                <a:latin typeface="Arial" panose="020B0604020202020204" pitchFamily="34" charset="0"/>
                <a:cs typeface="Arial" panose="020B0604020202020204" pitchFamily="34" charset="0"/>
              </a:rPr>
              <a:t>t</a:t>
            </a:r>
            <a:r>
              <a:rPr lang="sr-Latn-BA" sz="3200" dirty="0" smtClean="0">
                <a:latin typeface="Arial" panose="020B0604020202020204" pitchFamily="34" charset="0"/>
                <a:cs typeface="Arial" panose="020B0604020202020204" pitchFamily="34" charset="0"/>
              </a:rPr>
              <a:t>i </a:t>
            </a:r>
            <a:r>
              <a:rPr lang="sr-Latn-BA" sz="3200" dirty="0">
                <a:latin typeface="Arial" panose="020B0604020202020204" pitchFamily="34" charset="0"/>
                <a:cs typeface="Arial" panose="020B0604020202020204" pitchFamily="34" charset="0"/>
              </a:rPr>
              <a:t>samoj sebi su karakteristika ovog djela.</a:t>
            </a:r>
            <a:endParaRPr lang="de-AT" sz="3200" dirty="0">
              <a:latin typeface="Arial" panose="020B0604020202020204" pitchFamily="34" charset="0"/>
              <a:cs typeface="Arial" panose="020B0604020202020204" pitchFamily="34" charset="0"/>
            </a:endParaRPr>
          </a:p>
          <a:p>
            <a:pPr algn="just">
              <a:lnSpc>
                <a:spcPct val="150000"/>
              </a:lnSpc>
            </a:pPr>
            <a:endParaRPr lang="de-AT" sz="3200" dirty="0">
              <a:latin typeface="Arial" panose="020B0604020202020204" pitchFamily="34" charset="0"/>
              <a:cs typeface="Arial" panose="020B0604020202020204" pitchFamily="34" charset="0"/>
            </a:endParaRPr>
          </a:p>
        </p:txBody>
      </p:sp>
      <p:sp>
        <p:nvSpPr>
          <p:cNvPr id="2" name="Foliennummernplatzhalter 1"/>
          <p:cNvSpPr>
            <a:spLocks noGrp="1"/>
          </p:cNvSpPr>
          <p:nvPr>
            <p:ph type="sldNum" sz="quarter" idx="12"/>
          </p:nvPr>
        </p:nvSpPr>
        <p:spPr/>
        <p:txBody>
          <a:bodyPr/>
          <a:lstStyle/>
          <a:p>
            <a:fld id="{6113E31D-E2AB-40D1-8B51-AFA5AFEF393A}" type="slidenum">
              <a:rPr lang="en-US" smtClean="0"/>
              <a:t>14</a:t>
            </a:fld>
            <a:endParaRPr lang="en-US" dirty="0"/>
          </a:p>
        </p:txBody>
      </p:sp>
    </p:spTree>
    <p:extLst>
      <p:ext uri="{BB962C8B-B14F-4D97-AF65-F5344CB8AC3E}">
        <p14:creationId xmlns:p14="http://schemas.microsoft.com/office/powerpoint/2010/main" val="34875817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311579" y="1506682"/>
            <a:ext cx="10349346" cy="5185063"/>
          </a:xfrm>
        </p:spPr>
        <p:txBody>
          <a:bodyPr>
            <a:noAutofit/>
          </a:bodyPr>
          <a:lstStyle/>
          <a:p>
            <a:pPr algn="just">
              <a:lnSpc>
                <a:spcPct val="150000"/>
              </a:lnSpc>
            </a:pPr>
            <a:r>
              <a:rPr lang="hr-HR" sz="3200" dirty="0" smtClean="0">
                <a:latin typeface="Arial" panose="020B0604020202020204" pitchFamily="34" charset="0"/>
                <a:cs typeface="Arial" panose="020B0604020202020204" pitchFamily="34" charset="0"/>
              </a:rPr>
              <a:t>Andrić ostavlja utisak</a:t>
            </a:r>
            <a:r>
              <a:rPr lang="de-AT" sz="3200" dirty="0" smtClean="0">
                <a:latin typeface="Arial" panose="020B0604020202020204" pitchFamily="34" charset="0"/>
                <a:cs typeface="Arial" panose="020B0604020202020204" pitchFamily="34" charset="0"/>
              </a:rPr>
              <a:t> d</a:t>
            </a:r>
            <a:r>
              <a:rPr lang="hr-HR" sz="3200" dirty="0" smtClean="0">
                <a:latin typeface="Arial" panose="020B0604020202020204" pitchFamily="34" charset="0"/>
                <a:cs typeface="Arial" panose="020B0604020202020204" pitchFamily="34" charset="0"/>
              </a:rPr>
              <a:t>epresivnog čovjeka. </a:t>
            </a:r>
            <a:endParaRPr lang="de-AT" sz="3200" dirty="0" smtClean="0">
              <a:latin typeface="Arial" panose="020B0604020202020204" pitchFamily="34" charset="0"/>
              <a:cs typeface="Arial" panose="020B0604020202020204" pitchFamily="34" charset="0"/>
            </a:endParaRPr>
          </a:p>
          <a:p>
            <a:pPr algn="just">
              <a:lnSpc>
                <a:spcPct val="150000"/>
              </a:lnSpc>
            </a:pPr>
            <a:r>
              <a:rPr lang="hr-HR" sz="3200" dirty="0" smtClean="0">
                <a:latin typeface="Arial" panose="020B0604020202020204" pitchFamily="34" charset="0"/>
                <a:cs typeface="Arial" panose="020B0604020202020204" pitchFamily="34" charset="0"/>
              </a:rPr>
              <a:t>Raznorazni strahovi su ga obuzimali. </a:t>
            </a:r>
            <a:endParaRPr lang="de-AT" sz="3200" dirty="0" smtClean="0">
              <a:latin typeface="Arial" panose="020B0604020202020204" pitchFamily="34" charset="0"/>
              <a:cs typeface="Arial" panose="020B0604020202020204" pitchFamily="34" charset="0"/>
            </a:endParaRPr>
          </a:p>
          <a:p>
            <a:pPr algn="just">
              <a:lnSpc>
                <a:spcPct val="150000"/>
              </a:lnSpc>
            </a:pPr>
            <a:r>
              <a:rPr lang="hr-HR" sz="3200" dirty="0" smtClean="0">
                <a:latin typeface="Arial" panose="020B0604020202020204" pitchFamily="34" charset="0"/>
                <a:cs typeface="Arial" panose="020B0604020202020204" pitchFamily="34" charset="0"/>
              </a:rPr>
              <a:t>Borio se pišući.  </a:t>
            </a:r>
            <a:endParaRPr lang="de-AT" sz="3200" dirty="0" smtClean="0">
              <a:latin typeface="Arial" panose="020B0604020202020204" pitchFamily="34" charset="0"/>
              <a:cs typeface="Arial" panose="020B0604020202020204" pitchFamily="34" charset="0"/>
            </a:endParaRPr>
          </a:p>
          <a:p>
            <a:pPr algn="just">
              <a:spcBef>
                <a:spcPts val="1500"/>
              </a:spcBef>
            </a:pPr>
            <a:r>
              <a:rPr lang="hr-HR" sz="3200" dirty="0" smtClean="0">
                <a:latin typeface="Arial" panose="020B0604020202020204" pitchFamily="34" charset="0"/>
                <a:cs typeface="Arial" panose="020B0604020202020204" pitchFamily="34" charset="0"/>
              </a:rPr>
              <a:t>Andrić je ostavio u naslijeđe mlađim generacijama puno mudrosti, zdravog i jednostavnog razmišljanja o životu</a:t>
            </a:r>
            <a:r>
              <a:rPr lang="de-AT" sz="3200" dirty="0" smtClean="0">
                <a:latin typeface="Arial" panose="020B0604020202020204" pitchFamily="34" charset="0"/>
                <a:cs typeface="Arial" panose="020B0604020202020204" pitchFamily="34" charset="0"/>
              </a:rPr>
              <a:t>.</a:t>
            </a:r>
            <a:endParaRPr lang="de-AT" sz="3200" dirty="0">
              <a:latin typeface="Arial" panose="020B0604020202020204" pitchFamily="34" charset="0"/>
              <a:cs typeface="Arial" panose="020B0604020202020204" pitchFamily="34" charset="0"/>
            </a:endParaRPr>
          </a:p>
        </p:txBody>
      </p:sp>
      <p:sp>
        <p:nvSpPr>
          <p:cNvPr id="4" name="Rechteck 3"/>
          <p:cNvSpPr/>
          <p:nvPr/>
        </p:nvSpPr>
        <p:spPr>
          <a:xfrm>
            <a:off x="1608913" y="594652"/>
            <a:ext cx="3628103" cy="707886"/>
          </a:xfrm>
          <a:prstGeom prst="rect">
            <a:avLst/>
          </a:prstGeom>
        </p:spPr>
        <p:txBody>
          <a:bodyPr wrap="square">
            <a:spAutoFit/>
          </a:bodyPr>
          <a:lstStyle/>
          <a:p>
            <a:r>
              <a:rPr lang="hr-HR" sz="4000" b="1"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 Zaključak</a:t>
            </a:r>
            <a:endParaRPr lang="de-AT" sz="4000" dirty="0"/>
          </a:p>
        </p:txBody>
      </p:sp>
      <p:sp>
        <p:nvSpPr>
          <p:cNvPr id="2" name="Foliennummernplatzhalter 1"/>
          <p:cNvSpPr>
            <a:spLocks noGrp="1"/>
          </p:cNvSpPr>
          <p:nvPr>
            <p:ph type="sldNum" sz="quarter" idx="12"/>
          </p:nvPr>
        </p:nvSpPr>
        <p:spPr/>
        <p:txBody>
          <a:bodyPr/>
          <a:lstStyle/>
          <a:p>
            <a:fld id="{6113E31D-E2AB-40D1-8B51-AFA5AFEF393A}" type="slidenum">
              <a:rPr lang="en-US" smtClean="0"/>
              <a:t>15</a:t>
            </a:fld>
            <a:endParaRPr lang="en-US" dirty="0"/>
          </a:p>
        </p:txBody>
      </p:sp>
    </p:spTree>
    <p:extLst>
      <p:ext uri="{BB962C8B-B14F-4D97-AF65-F5344CB8AC3E}">
        <p14:creationId xmlns:p14="http://schemas.microsoft.com/office/powerpoint/2010/main" val="36309251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891146" y="1209503"/>
            <a:ext cx="10300854" cy="4557452"/>
          </a:xfrm>
        </p:spPr>
        <p:txBody>
          <a:bodyPr>
            <a:noAutofit/>
          </a:bodyPr>
          <a:lstStyle/>
          <a:p>
            <a:pPr marL="0" indent="0">
              <a:buNone/>
            </a:pPr>
            <a:endParaRPr lang="de-AT" sz="2400" dirty="0"/>
          </a:p>
          <a:p>
            <a:r>
              <a:rPr lang="hr-HR" sz="2400" dirty="0">
                <a:latin typeface="Arial" panose="020B0604020202020204" pitchFamily="34" charset="0"/>
                <a:cs typeface="Arial" panose="020B0604020202020204" pitchFamily="34" charset="0"/>
              </a:rPr>
              <a:t>Andrić 1978: Andrić, Ivo. </a:t>
            </a:r>
            <a:r>
              <a:rPr lang="hr-HR" sz="2400" cap="small" dirty="0">
                <a:latin typeface="Arial" panose="020B0604020202020204" pitchFamily="34" charset="0"/>
                <a:cs typeface="Arial" panose="020B0604020202020204" pitchFamily="34" charset="0"/>
              </a:rPr>
              <a:t>Znakovi pored puta</a:t>
            </a:r>
            <a:r>
              <a:rPr lang="hr-HR" sz="2400" dirty="0">
                <a:latin typeface="Arial" panose="020B0604020202020204" pitchFamily="34" charset="0"/>
                <a:cs typeface="Arial" panose="020B0604020202020204" pitchFamily="34" charset="0"/>
              </a:rPr>
              <a:t>. In: Andrić, Ivo. </a:t>
            </a:r>
            <a:r>
              <a:rPr lang="hr-HR" sz="2400" i="1" dirty="0">
                <a:latin typeface="Arial" panose="020B0604020202020204" pitchFamily="34" charset="0"/>
                <a:cs typeface="Arial" panose="020B0604020202020204" pitchFamily="34" charset="0"/>
              </a:rPr>
              <a:t>Sabrana dela Ive Andrića</a:t>
            </a:r>
            <a:r>
              <a:rPr lang="hr-HR" sz="2400" dirty="0">
                <a:latin typeface="Arial" panose="020B0604020202020204" pitchFamily="34" charset="0"/>
                <a:cs typeface="Arial" panose="020B0604020202020204" pitchFamily="34" charset="0"/>
              </a:rPr>
              <a:t>. Beograd. </a:t>
            </a:r>
            <a:endParaRPr lang="de-AT" sz="2400" dirty="0">
              <a:latin typeface="Arial" panose="020B0604020202020204" pitchFamily="34" charset="0"/>
              <a:cs typeface="Arial" panose="020B0604020202020204" pitchFamily="34" charset="0"/>
            </a:endParaRPr>
          </a:p>
          <a:p>
            <a:r>
              <a:rPr lang="hr-HR" sz="2400" dirty="0" smtClean="0">
                <a:latin typeface="Arial" panose="020B0604020202020204" pitchFamily="34" charset="0"/>
                <a:cs typeface="Arial" panose="020B0604020202020204" pitchFamily="34" charset="0"/>
              </a:rPr>
              <a:t>Gralis-Korpus</a:t>
            </a:r>
            <a:r>
              <a:rPr lang="de-AT" sz="2400" dirty="0" smtClean="0">
                <a:latin typeface="Arial" panose="020B0604020202020204" pitchFamily="34" charset="0"/>
                <a:cs typeface="Arial" panose="020B0604020202020204" pitchFamily="34" charset="0"/>
              </a:rPr>
              <a:t>-</a:t>
            </a:r>
            <a:r>
              <a:rPr lang="hr-HR" sz="2400" dirty="0" smtClean="0">
                <a:latin typeface="Arial" panose="020B0604020202020204" pitchFamily="34" charset="0"/>
                <a:cs typeface="Arial" panose="020B0604020202020204" pitchFamily="34" charset="0"/>
              </a:rPr>
              <a:t>www</a:t>
            </a:r>
            <a:r>
              <a:rPr lang="hr-HR" sz="2400" dirty="0">
                <a:latin typeface="Arial" panose="020B0604020202020204" pitchFamily="34" charset="0"/>
                <a:cs typeface="Arial" panose="020B0604020202020204" pitchFamily="34" charset="0"/>
              </a:rPr>
              <a:t>: </a:t>
            </a:r>
            <a:r>
              <a:rPr lang="hr-HR" sz="2400" i="1" dirty="0">
                <a:latin typeface="Arial" panose="020B0604020202020204" pitchFamily="34" charset="0"/>
                <a:cs typeface="Arial" panose="020B0604020202020204" pitchFamily="34" charset="0"/>
              </a:rPr>
              <a:t>Gralis-Korpus</a:t>
            </a:r>
            <a:r>
              <a:rPr lang="hr-HR" sz="2400" dirty="0">
                <a:latin typeface="Arial" panose="020B0604020202020204" pitchFamily="34" charset="0"/>
                <a:cs typeface="Arial" panose="020B0604020202020204" pitchFamily="34" charset="0"/>
              </a:rPr>
              <a:t>. In: http://www-gewi.kfunigraz.ac.at/gralis. 9. 6. 2016.</a:t>
            </a:r>
            <a:endParaRPr lang="de-AT" sz="2400" dirty="0">
              <a:latin typeface="Arial" panose="020B0604020202020204" pitchFamily="34" charset="0"/>
              <a:cs typeface="Arial" panose="020B0604020202020204" pitchFamily="34" charset="0"/>
            </a:endParaRPr>
          </a:p>
          <a:p>
            <a:r>
              <a:rPr lang="hr-HR" sz="2400" dirty="0">
                <a:latin typeface="Arial" panose="020B0604020202020204" pitchFamily="34" charset="0"/>
                <a:cs typeface="Arial" panose="020B0604020202020204" pitchFamily="34" charset="0"/>
              </a:rPr>
              <a:t>HJP-www: </a:t>
            </a:r>
            <a:r>
              <a:rPr lang="hr-HR" sz="2400" i="1" dirty="0">
                <a:latin typeface="Arial" panose="020B0604020202020204" pitchFamily="34" charset="0"/>
                <a:cs typeface="Arial" panose="020B0604020202020204" pitchFamily="34" charset="0"/>
              </a:rPr>
              <a:t>Hrvatski jezični portal</a:t>
            </a:r>
            <a:r>
              <a:rPr lang="hr-HR" sz="2400" dirty="0">
                <a:latin typeface="Arial" panose="020B0604020202020204" pitchFamily="34" charset="0"/>
                <a:cs typeface="Arial" panose="020B0604020202020204" pitchFamily="34" charset="0"/>
              </a:rPr>
              <a:t>. In: www. </a:t>
            </a:r>
            <a:r>
              <a:rPr lang="hr-HR" sz="2400" dirty="0" smtClean="0">
                <a:latin typeface="Arial" panose="020B0604020202020204" pitchFamily="34" charset="0"/>
                <a:cs typeface="Arial" panose="020B0604020202020204" pitchFamily="34" charset="0"/>
              </a:rPr>
              <a:t>hjp.novi-liber.hr</a:t>
            </a:r>
            <a:r>
              <a:rPr lang="hr-HR" sz="2400" dirty="0">
                <a:latin typeface="Arial" panose="020B0604020202020204" pitchFamily="34" charset="0"/>
                <a:cs typeface="Arial" panose="020B0604020202020204" pitchFamily="34" charset="0"/>
              </a:rPr>
              <a:t>. 9. 6. 2016. </a:t>
            </a:r>
            <a:endParaRPr lang="de-AT" sz="2400" dirty="0">
              <a:latin typeface="Arial" panose="020B0604020202020204" pitchFamily="34" charset="0"/>
              <a:cs typeface="Arial" panose="020B0604020202020204" pitchFamily="34" charset="0"/>
            </a:endParaRPr>
          </a:p>
          <a:p>
            <a:r>
              <a:rPr lang="hr-HR" sz="2400" dirty="0">
                <a:latin typeface="Arial" panose="020B0604020202020204" pitchFamily="34" charset="0"/>
                <a:cs typeface="Arial" panose="020B0604020202020204" pitchFamily="34" charset="0"/>
              </a:rPr>
              <a:t>Andrić </a:t>
            </a:r>
            <a:r>
              <a:rPr lang="hr-HR" sz="2400" dirty="0" smtClean="0">
                <a:latin typeface="Arial" panose="020B0604020202020204" pitchFamily="34" charset="0"/>
                <a:cs typeface="Arial" panose="020B0604020202020204" pitchFamily="34" charset="0"/>
              </a:rPr>
              <a:t>1892</a:t>
            </a:r>
            <a:r>
              <a:rPr lang="hr-BA" sz="2400" dirty="0" smtClean="0">
                <a:latin typeface="Arial" panose="020B0604020202020204" pitchFamily="34" charset="0"/>
                <a:cs typeface="Arial" panose="020B0604020202020204" pitchFamily="34" charset="0"/>
              </a:rPr>
              <a:t>–</a:t>
            </a:r>
            <a:r>
              <a:rPr lang="hr-HR" sz="2400" dirty="0" smtClean="0">
                <a:latin typeface="Arial" panose="020B0604020202020204" pitchFamily="34" charset="0"/>
                <a:cs typeface="Arial" panose="020B0604020202020204" pitchFamily="34" charset="0"/>
              </a:rPr>
              <a:t>19756</a:t>
            </a:r>
            <a:r>
              <a:rPr lang="hr-HR" sz="2400" baseline="30000" dirty="0" smtClean="0">
                <a:latin typeface="Arial" panose="020B0604020202020204" pitchFamily="34" charset="0"/>
                <a:cs typeface="Arial" panose="020B0604020202020204" pitchFamily="34" charset="0"/>
              </a:rPr>
              <a:t>a</a:t>
            </a:r>
            <a:r>
              <a:rPr lang="hr-HR" sz="2400" dirty="0">
                <a:latin typeface="Arial" panose="020B0604020202020204" pitchFamily="34" charset="0"/>
                <a:cs typeface="Arial" panose="020B0604020202020204" pitchFamily="34" charset="0"/>
              </a:rPr>
              <a:t>: Andrić, Ivo. </a:t>
            </a:r>
            <a:r>
              <a:rPr lang="hr-HR" sz="2400" cap="small" dirty="0">
                <a:latin typeface="Arial" panose="020B0604020202020204" pitchFamily="34" charset="0"/>
                <a:cs typeface="Arial" panose="020B0604020202020204" pitchFamily="34" charset="0"/>
              </a:rPr>
              <a:t>Gospođica</a:t>
            </a:r>
            <a:r>
              <a:rPr lang="hr-HR" sz="2400" dirty="0">
                <a:latin typeface="Arial" panose="020B0604020202020204" pitchFamily="34" charset="0"/>
                <a:cs typeface="Arial" panose="020B0604020202020204" pitchFamily="34" charset="0"/>
              </a:rPr>
              <a:t>. In: </a:t>
            </a:r>
            <a:r>
              <a:rPr lang="hr-HR" sz="2400" i="1" dirty="0" smtClean="0">
                <a:latin typeface="Arial" panose="020B0604020202020204" pitchFamily="34" charset="0"/>
                <a:cs typeface="Arial" panose="020B0604020202020204" pitchFamily="34" charset="0"/>
              </a:rPr>
              <a:t>Andrić </a:t>
            </a:r>
            <a:r>
              <a:rPr lang="hr-HR" sz="2400" i="1" dirty="0">
                <a:latin typeface="Arial" panose="020B0604020202020204" pitchFamily="34" charset="0"/>
                <a:cs typeface="Arial" panose="020B0604020202020204" pitchFamily="34" charset="0"/>
              </a:rPr>
              <a:t>Romani</a:t>
            </a:r>
            <a:r>
              <a:rPr lang="hr-HR" sz="2400" dirty="0">
                <a:latin typeface="Arial" panose="020B0604020202020204" pitchFamily="34" charset="0"/>
                <a:cs typeface="Arial" panose="020B0604020202020204" pitchFamily="34" charset="0"/>
              </a:rPr>
              <a:t>. Beograd.</a:t>
            </a:r>
            <a:endParaRPr lang="de-AT" sz="2400" dirty="0">
              <a:latin typeface="Arial" panose="020B0604020202020204" pitchFamily="34" charset="0"/>
              <a:cs typeface="Arial" panose="020B0604020202020204" pitchFamily="34" charset="0"/>
            </a:endParaRPr>
          </a:p>
          <a:p>
            <a:r>
              <a:rPr lang="hr-HR" sz="2400" dirty="0">
                <a:latin typeface="Arial" panose="020B0604020202020204" pitchFamily="34" charset="0"/>
                <a:cs typeface="Arial" panose="020B0604020202020204" pitchFamily="34" charset="0"/>
              </a:rPr>
              <a:t>Andrić </a:t>
            </a:r>
            <a:r>
              <a:rPr lang="hr-HR" sz="2400" dirty="0" smtClean="0">
                <a:latin typeface="Arial" panose="020B0604020202020204" pitchFamily="34" charset="0"/>
                <a:cs typeface="Arial" panose="020B0604020202020204" pitchFamily="34" charset="0"/>
              </a:rPr>
              <a:t>1892</a:t>
            </a:r>
            <a:r>
              <a:rPr lang="hr-BA" sz="2400" dirty="0" smtClean="0">
                <a:latin typeface="Arial" panose="020B0604020202020204" pitchFamily="34" charset="0"/>
                <a:cs typeface="Arial" panose="020B0604020202020204" pitchFamily="34" charset="0"/>
              </a:rPr>
              <a:t>–</a:t>
            </a:r>
            <a:r>
              <a:rPr lang="hr-HR" sz="2400" dirty="0" smtClean="0">
                <a:latin typeface="Arial" panose="020B0604020202020204" pitchFamily="34" charset="0"/>
                <a:cs typeface="Arial" panose="020B0604020202020204" pitchFamily="34" charset="0"/>
              </a:rPr>
              <a:t>19756</a:t>
            </a:r>
            <a:r>
              <a:rPr lang="hr-HR" sz="2400" baseline="30000" dirty="0" smtClean="0">
                <a:latin typeface="Arial" panose="020B0604020202020204" pitchFamily="34" charset="0"/>
                <a:cs typeface="Arial" panose="020B0604020202020204" pitchFamily="34" charset="0"/>
              </a:rPr>
              <a:t>b</a:t>
            </a:r>
            <a:r>
              <a:rPr lang="hr-HR" sz="2400" dirty="0">
                <a:latin typeface="Arial" panose="020B0604020202020204" pitchFamily="34" charset="0"/>
                <a:cs typeface="Arial" panose="020B0604020202020204" pitchFamily="34" charset="0"/>
              </a:rPr>
              <a:t>: Andrić, Ivo. </a:t>
            </a:r>
            <a:r>
              <a:rPr lang="hr-HR" sz="2400" cap="small" dirty="0">
                <a:latin typeface="Arial" panose="020B0604020202020204" pitchFamily="34" charset="0"/>
                <a:cs typeface="Arial" panose="020B0604020202020204" pitchFamily="34" charset="0"/>
              </a:rPr>
              <a:t>Prokleta </a:t>
            </a:r>
            <a:r>
              <a:rPr lang="de-AT" sz="2400" cap="small" dirty="0" smtClean="0">
                <a:latin typeface="Arial" panose="020B0604020202020204" pitchFamily="34" charset="0"/>
                <a:cs typeface="Arial" panose="020B0604020202020204" pitchFamily="34" charset="0"/>
              </a:rPr>
              <a:t>a</a:t>
            </a:r>
            <a:r>
              <a:rPr lang="hr-HR" sz="2400" cap="small" dirty="0" smtClean="0">
                <a:latin typeface="Arial" panose="020B0604020202020204" pitchFamily="34" charset="0"/>
                <a:cs typeface="Arial" panose="020B0604020202020204" pitchFamily="34" charset="0"/>
              </a:rPr>
              <a:t>vlija</a:t>
            </a:r>
            <a:r>
              <a:rPr lang="hr-HR" sz="2400" dirty="0">
                <a:latin typeface="Arial" panose="020B0604020202020204" pitchFamily="34" charset="0"/>
                <a:cs typeface="Arial" panose="020B0604020202020204" pitchFamily="34" charset="0"/>
              </a:rPr>
              <a:t>. </a:t>
            </a:r>
            <a:r>
              <a:rPr lang="hr-HR" sz="2400" dirty="0" smtClean="0">
                <a:latin typeface="Arial" panose="020B0604020202020204" pitchFamily="34" charset="0"/>
                <a:cs typeface="Arial" panose="020B0604020202020204" pitchFamily="34" charset="0"/>
              </a:rPr>
              <a:t>In:</a:t>
            </a:r>
            <a:r>
              <a:rPr lang="de-AT" sz="2400" dirty="0" smtClean="0">
                <a:latin typeface="Arial" panose="020B0604020202020204" pitchFamily="34" charset="0"/>
                <a:cs typeface="Arial" panose="020B0604020202020204" pitchFamily="34" charset="0"/>
              </a:rPr>
              <a:t> </a:t>
            </a:r>
            <a:r>
              <a:rPr lang="hr-HR" sz="2400" i="1" dirty="0" smtClean="0">
                <a:latin typeface="Arial" panose="020B0604020202020204" pitchFamily="34" charset="0"/>
                <a:cs typeface="Arial" panose="020B0604020202020204" pitchFamily="34" charset="0"/>
              </a:rPr>
              <a:t>Andrić </a:t>
            </a:r>
            <a:r>
              <a:rPr lang="hr-HR" sz="2400" i="1" dirty="0">
                <a:latin typeface="Arial" panose="020B0604020202020204" pitchFamily="34" charset="0"/>
                <a:cs typeface="Arial" panose="020B0604020202020204" pitchFamily="34" charset="0"/>
              </a:rPr>
              <a:t>Romani</a:t>
            </a:r>
            <a:r>
              <a:rPr lang="hr-HR" sz="2400" dirty="0">
                <a:latin typeface="Arial" panose="020B0604020202020204" pitchFamily="34" charset="0"/>
                <a:cs typeface="Arial" panose="020B0604020202020204" pitchFamily="34" charset="0"/>
              </a:rPr>
              <a:t>. Beograd.</a:t>
            </a:r>
            <a:endParaRPr lang="de-AT" sz="2400" dirty="0">
              <a:latin typeface="Arial" panose="020B0604020202020204" pitchFamily="34" charset="0"/>
              <a:cs typeface="Arial" panose="020B0604020202020204" pitchFamily="34" charset="0"/>
            </a:endParaRPr>
          </a:p>
          <a:p>
            <a:endParaRPr lang="de-AT" sz="2400" dirty="0"/>
          </a:p>
        </p:txBody>
      </p:sp>
      <p:sp>
        <p:nvSpPr>
          <p:cNvPr id="4" name="Rechteck 3"/>
          <p:cNvSpPr/>
          <p:nvPr/>
        </p:nvSpPr>
        <p:spPr>
          <a:xfrm>
            <a:off x="1903839" y="698561"/>
            <a:ext cx="3122971" cy="707886"/>
          </a:xfrm>
          <a:prstGeom prst="rect">
            <a:avLst/>
          </a:prstGeom>
        </p:spPr>
        <p:txBody>
          <a:bodyPr wrap="none">
            <a:spAutoFit/>
          </a:bodyPr>
          <a:lstStyle/>
          <a:p>
            <a:r>
              <a:rPr lang="hr-HR" sz="4000" b="1"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 Literatura</a:t>
            </a:r>
            <a:endParaRPr lang="de-AT" sz="4000" dirty="0"/>
          </a:p>
        </p:txBody>
      </p:sp>
      <p:sp>
        <p:nvSpPr>
          <p:cNvPr id="2" name="Foliennummernplatzhalter 1"/>
          <p:cNvSpPr>
            <a:spLocks noGrp="1"/>
          </p:cNvSpPr>
          <p:nvPr>
            <p:ph type="sldNum" sz="quarter" idx="12"/>
          </p:nvPr>
        </p:nvSpPr>
        <p:spPr/>
        <p:txBody>
          <a:bodyPr/>
          <a:lstStyle/>
          <a:p>
            <a:fld id="{6113E31D-E2AB-40D1-8B51-AFA5AFEF393A}" type="slidenum">
              <a:rPr lang="en-US" smtClean="0"/>
              <a:t>16</a:t>
            </a:fld>
            <a:endParaRPr lang="en-US" dirty="0"/>
          </a:p>
        </p:txBody>
      </p:sp>
    </p:spTree>
    <p:extLst>
      <p:ext uri="{BB962C8B-B14F-4D97-AF65-F5344CB8AC3E}">
        <p14:creationId xmlns:p14="http://schemas.microsoft.com/office/powerpoint/2010/main" val="36259556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18754" y="2751948"/>
            <a:ext cx="10058400" cy="1371600"/>
          </a:xfrm>
        </p:spPr>
        <p:txBody>
          <a:bodyPr>
            <a:normAutofit/>
          </a:bodyPr>
          <a:lstStyle/>
          <a:p>
            <a:pPr algn="ctr"/>
            <a:r>
              <a:rPr lang="hr-HR" sz="8000" b="1" dirty="0" smtClean="0">
                <a:solidFill>
                  <a:schemeClr val="bg2">
                    <a:lumMod val="25000"/>
                  </a:schemeClr>
                </a:solidFill>
                <a:effectLst>
                  <a:outerShdw blurRad="38100" dist="38100" dir="2700000" algn="tl">
                    <a:srgbClr val="000000">
                      <a:alpha val="43137"/>
                    </a:srgbClr>
                  </a:outerShdw>
                </a:effectLst>
              </a:rPr>
              <a:t>Hvala na pažnji! </a:t>
            </a:r>
            <a:endParaRPr lang="de-AT" sz="8000" b="1" dirty="0">
              <a:solidFill>
                <a:schemeClr val="bg2">
                  <a:lumMod val="25000"/>
                </a:schemeClr>
              </a:solidFill>
              <a:effectLst>
                <a:outerShdw blurRad="38100" dist="38100" dir="2700000" algn="tl">
                  <a:srgbClr val="000000">
                    <a:alpha val="43137"/>
                  </a:srgbClr>
                </a:outerShdw>
              </a:effectLst>
            </a:endParaRPr>
          </a:p>
        </p:txBody>
      </p:sp>
      <p:sp>
        <p:nvSpPr>
          <p:cNvPr id="3" name="Foliennummernplatzhalter 2"/>
          <p:cNvSpPr>
            <a:spLocks noGrp="1"/>
          </p:cNvSpPr>
          <p:nvPr>
            <p:ph type="sldNum" sz="quarter" idx="12"/>
          </p:nvPr>
        </p:nvSpPr>
        <p:spPr/>
        <p:txBody>
          <a:bodyPr/>
          <a:lstStyle/>
          <a:p>
            <a:fld id="{6113E31D-E2AB-40D1-8B51-AFA5AFEF393A}" type="slidenum">
              <a:rPr lang="en-US" smtClean="0"/>
              <a:t>17</a:t>
            </a:fld>
            <a:endParaRPr lang="en-US" dirty="0"/>
          </a:p>
        </p:txBody>
      </p:sp>
    </p:spTree>
    <p:extLst>
      <p:ext uri="{BB962C8B-B14F-4D97-AF65-F5344CB8AC3E}">
        <p14:creationId xmlns:p14="http://schemas.microsoft.com/office/powerpoint/2010/main" val="25870824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666999" y="1407969"/>
            <a:ext cx="9105900" cy="5652654"/>
          </a:xfrm>
        </p:spPr>
        <p:txBody>
          <a:bodyPr>
            <a:noAutofit/>
          </a:bodyPr>
          <a:lstStyle/>
          <a:p>
            <a:pPr>
              <a:spcAft>
                <a:spcPts val="1000"/>
              </a:spcAft>
              <a:buClr>
                <a:schemeClr val="accent1"/>
              </a:buClr>
            </a:pPr>
            <a:r>
              <a:rPr lang="hr-HR" sz="3200" dirty="0" smtClean="0">
                <a:latin typeface="Arial" panose="020B0604020202020204" pitchFamily="34" charset="0"/>
                <a:cs typeface="Arial" panose="020B0604020202020204" pitchFamily="34" charset="0"/>
              </a:rPr>
              <a:t>1. Uvod</a:t>
            </a:r>
          </a:p>
          <a:p>
            <a:pPr>
              <a:spcAft>
                <a:spcPts val="1000"/>
              </a:spcAft>
              <a:buClr>
                <a:schemeClr val="accent1"/>
              </a:buClr>
            </a:pPr>
            <a:r>
              <a:rPr lang="hr-HR" sz="3200" dirty="0" smtClean="0">
                <a:latin typeface="Arial" panose="020B0604020202020204" pitchFamily="34" charset="0"/>
                <a:cs typeface="Arial" panose="020B0604020202020204" pitchFamily="34" charset="0"/>
              </a:rPr>
              <a:t>2. Analiza</a:t>
            </a:r>
          </a:p>
          <a:p>
            <a:pPr lvl="1">
              <a:spcAft>
                <a:spcPts val="1000"/>
              </a:spcAft>
            </a:pPr>
            <a:r>
              <a:rPr lang="hr-HR" sz="3000" dirty="0" smtClean="0">
                <a:latin typeface="Arial" panose="020B0604020202020204" pitchFamily="34" charset="0"/>
                <a:cs typeface="Arial" panose="020B0604020202020204" pitchFamily="34" charset="0"/>
              </a:rPr>
              <a:t>2.1. </a:t>
            </a:r>
            <a:r>
              <a:rPr lang="hr-HR" sz="3000" cap="small" dirty="0" smtClean="0">
                <a:latin typeface="Arial" panose="020B0604020202020204" pitchFamily="34" charset="0"/>
                <a:cs typeface="Arial" panose="020B0604020202020204" pitchFamily="34" charset="0"/>
              </a:rPr>
              <a:t>Znakovi pored puta</a:t>
            </a:r>
          </a:p>
          <a:p>
            <a:pPr lvl="1">
              <a:spcAft>
                <a:spcPts val="1000"/>
              </a:spcAft>
            </a:pPr>
            <a:r>
              <a:rPr lang="hr-HR" sz="3000" dirty="0" smtClean="0">
                <a:latin typeface="Arial" panose="020B0604020202020204" pitchFamily="34" charset="0"/>
                <a:cs typeface="Arial" panose="020B0604020202020204" pitchFamily="34" charset="0"/>
              </a:rPr>
              <a:t>2.2. </a:t>
            </a:r>
            <a:r>
              <a:rPr lang="hr-HR" sz="3000" cap="small" dirty="0">
                <a:latin typeface="Arial" panose="020B0604020202020204" pitchFamily="34" charset="0"/>
                <a:cs typeface="Arial" panose="020B0604020202020204" pitchFamily="34" charset="0"/>
              </a:rPr>
              <a:t>Prokleta </a:t>
            </a:r>
            <a:r>
              <a:rPr lang="de-AT" sz="3000" cap="small" dirty="0" smtClean="0">
                <a:latin typeface="Arial" panose="020B0604020202020204" pitchFamily="34" charset="0"/>
                <a:cs typeface="Arial" panose="020B0604020202020204" pitchFamily="34" charset="0"/>
              </a:rPr>
              <a:t>a</a:t>
            </a:r>
            <a:r>
              <a:rPr lang="hr-HR" sz="3000" cap="small" dirty="0" smtClean="0">
                <a:latin typeface="Arial" panose="020B0604020202020204" pitchFamily="34" charset="0"/>
                <a:cs typeface="Arial" panose="020B0604020202020204" pitchFamily="34" charset="0"/>
              </a:rPr>
              <a:t>vlija</a:t>
            </a:r>
            <a:endParaRPr lang="hr-HR" sz="3000" cap="small" dirty="0">
              <a:latin typeface="Arial" panose="020B0604020202020204" pitchFamily="34" charset="0"/>
              <a:cs typeface="Arial" panose="020B0604020202020204" pitchFamily="34" charset="0"/>
            </a:endParaRPr>
          </a:p>
          <a:p>
            <a:pPr lvl="1">
              <a:spcAft>
                <a:spcPts val="1000"/>
              </a:spcAft>
            </a:pPr>
            <a:r>
              <a:rPr lang="hr-HR" sz="3000" dirty="0" smtClean="0">
                <a:latin typeface="Arial" panose="020B0604020202020204" pitchFamily="34" charset="0"/>
                <a:cs typeface="Arial" panose="020B0604020202020204" pitchFamily="34" charset="0"/>
              </a:rPr>
              <a:t>2.3. </a:t>
            </a:r>
            <a:r>
              <a:rPr lang="hr-HR" sz="3000" cap="small" dirty="0">
                <a:latin typeface="Arial" panose="020B0604020202020204" pitchFamily="34" charset="0"/>
                <a:cs typeface="Arial" panose="020B0604020202020204" pitchFamily="34" charset="0"/>
              </a:rPr>
              <a:t>Gospođica</a:t>
            </a:r>
          </a:p>
          <a:p>
            <a:pPr>
              <a:spcAft>
                <a:spcPts val="1000"/>
              </a:spcAft>
              <a:buClr>
                <a:schemeClr val="accent1"/>
              </a:buClr>
            </a:pPr>
            <a:r>
              <a:rPr lang="hr-HR" sz="3200" dirty="0" smtClean="0">
                <a:latin typeface="Arial" panose="020B0604020202020204" pitchFamily="34" charset="0"/>
                <a:cs typeface="Arial" panose="020B0604020202020204" pitchFamily="34" charset="0"/>
              </a:rPr>
              <a:t>3. Zaključak</a:t>
            </a:r>
          </a:p>
          <a:p>
            <a:pPr>
              <a:spcAft>
                <a:spcPts val="1000"/>
              </a:spcAft>
              <a:buClr>
                <a:schemeClr val="accent1"/>
              </a:buClr>
            </a:pPr>
            <a:r>
              <a:rPr lang="hr-HR" sz="3200" dirty="0" smtClean="0">
                <a:latin typeface="Arial" panose="020B0604020202020204" pitchFamily="34" charset="0"/>
                <a:cs typeface="Arial" panose="020B0604020202020204" pitchFamily="34" charset="0"/>
              </a:rPr>
              <a:t>4. Literatura </a:t>
            </a:r>
            <a:endParaRPr lang="de-AT" sz="3200" dirty="0">
              <a:latin typeface="Arial" panose="020B0604020202020204" pitchFamily="34" charset="0"/>
              <a:cs typeface="Arial" panose="020B0604020202020204" pitchFamily="34" charset="0"/>
            </a:endParaRPr>
          </a:p>
        </p:txBody>
      </p:sp>
      <p:sp>
        <p:nvSpPr>
          <p:cNvPr id="5" name="Rechteck 4"/>
          <p:cNvSpPr/>
          <p:nvPr/>
        </p:nvSpPr>
        <p:spPr>
          <a:xfrm>
            <a:off x="2152649" y="685789"/>
            <a:ext cx="4018293" cy="707886"/>
          </a:xfrm>
          <a:prstGeom prst="rect">
            <a:avLst/>
          </a:prstGeom>
        </p:spPr>
        <p:txBody>
          <a:bodyPr wrap="square">
            <a:spAutoFit/>
          </a:bodyPr>
          <a:lstStyle/>
          <a:p>
            <a:r>
              <a:rPr lang="hr-HR" sz="4000" b="1"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Sadržaj</a:t>
            </a:r>
            <a:endParaRPr lang="de-AT" sz="4000" b="1"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Foliennummernplatzhalter 1"/>
          <p:cNvSpPr>
            <a:spLocks noGrp="1"/>
          </p:cNvSpPr>
          <p:nvPr>
            <p:ph type="sldNum" sz="quarter" idx="12"/>
          </p:nvPr>
        </p:nvSpPr>
        <p:spPr/>
        <p:txBody>
          <a:bodyPr/>
          <a:lstStyle/>
          <a:p>
            <a:fld id="{6113E31D-E2AB-40D1-8B51-AFA5AFEF393A}" type="slidenum">
              <a:rPr lang="en-US" smtClean="0"/>
              <a:t>2</a:t>
            </a:fld>
            <a:endParaRPr lang="en-US" dirty="0"/>
          </a:p>
        </p:txBody>
      </p:sp>
    </p:spTree>
    <p:extLst>
      <p:ext uri="{BB962C8B-B14F-4D97-AF65-F5344CB8AC3E}">
        <p14:creationId xmlns:p14="http://schemas.microsoft.com/office/powerpoint/2010/main" val="20375903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711078" y="1620982"/>
            <a:ext cx="10259250" cy="5237018"/>
          </a:xfrm>
        </p:spPr>
        <p:txBody>
          <a:bodyPr>
            <a:noAutofit/>
          </a:bodyPr>
          <a:lstStyle/>
          <a:p>
            <a:pPr algn="just">
              <a:spcAft>
                <a:spcPts val="1000"/>
              </a:spcAft>
              <a:buClr>
                <a:schemeClr val="accent1"/>
              </a:buClr>
            </a:pPr>
            <a:r>
              <a:rPr lang="hr-HR" sz="3200" dirty="0" smtClean="0">
                <a:latin typeface="Arial" panose="020B0604020202020204" pitchFamily="34" charset="0"/>
                <a:cs typeface="Arial" panose="020B0604020202020204" pitchFamily="34" charset="0"/>
              </a:rPr>
              <a:t>Zapažanja </a:t>
            </a:r>
            <a:r>
              <a:rPr lang="hr-HR" sz="3200" dirty="0">
                <a:latin typeface="Arial" panose="020B0604020202020204" pitchFamily="34" charset="0"/>
                <a:cs typeface="Arial" panose="020B0604020202020204" pitchFamily="34" charset="0"/>
              </a:rPr>
              <a:t>o </a:t>
            </a:r>
            <a:r>
              <a:rPr lang="hr-HR" sz="3200" dirty="0" smtClean="0">
                <a:latin typeface="Arial" panose="020B0604020202020204" pitchFamily="34" charset="0"/>
                <a:cs typeface="Arial" panose="020B0604020202020204" pitchFamily="34" charset="0"/>
              </a:rPr>
              <a:t>ljudima, kulturnim </a:t>
            </a:r>
            <a:r>
              <a:rPr lang="hr-HR" sz="3200" dirty="0">
                <a:latin typeface="Arial" panose="020B0604020202020204" pitchFamily="34" charset="0"/>
                <a:cs typeface="Arial" panose="020B0604020202020204" pitchFamily="34" charset="0"/>
              </a:rPr>
              <a:t>i društvenim </a:t>
            </a:r>
            <a:r>
              <a:rPr lang="hr-HR" sz="3200" dirty="0" smtClean="0">
                <a:latin typeface="Arial" panose="020B0604020202020204" pitchFamily="34" charset="0"/>
                <a:cs typeface="Arial" panose="020B0604020202020204" pitchFamily="34" charset="0"/>
              </a:rPr>
              <a:t>pojavama      </a:t>
            </a:r>
            <a:r>
              <a:rPr lang="hr-HR" sz="3200" dirty="0">
                <a:latin typeface="Arial" panose="020B0604020202020204" pitchFamily="34" charset="0"/>
                <a:cs typeface="Arial" panose="020B0604020202020204" pitchFamily="34" charset="0"/>
              </a:rPr>
              <a:t>i </a:t>
            </a:r>
            <a:r>
              <a:rPr lang="hr-HR" sz="3200" dirty="0" smtClean="0">
                <a:latin typeface="Arial" panose="020B0604020202020204" pitchFamily="34" charset="0"/>
                <a:cs typeface="Arial" panose="020B0604020202020204" pitchFamily="34" charset="0"/>
              </a:rPr>
              <a:t>zbivanjima</a:t>
            </a:r>
          </a:p>
          <a:p>
            <a:pPr algn="just">
              <a:spcAft>
                <a:spcPts val="1000"/>
              </a:spcAft>
              <a:buClr>
                <a:schemeClr val="accent1"/>
              </a:buClr>
            </a:pPr>
            <a:r>
              <a:rPr lang="hr-HR" sz="3200" dirty="0">
                <a:latin typeface="Arial" panose="020B0604020202020204" pitchFamily="34" charset="0"/>
                <a:cs typeface="Arial" panose="020B0604020202020204" pitchFamily="34" charset="0"/>
              </a:rPr>
              <a:t>S</a:t>
            </a:r>
            <a:r>
              <a:rPr lang="hr-HR" sz="3200" dirty="0" smtClean="0">
                <a:latin typeface="Arial" panose="020B0604020202020204" pitchFamily="34" charset="0"/>
                <a:cs typeface="Arial" panose="020B0604020202020204" pitchFamily="34" charset="0"/>
              </a:rPr>
              <a:t>lika </a:t>
            </a:r>
            <a:r>
              <a:rPr lang="hr-HR" sz="3200" dirty="0">
                <a:latin typeface="Arial" panose="020B0604020202020204" pitchFamily="34" charset="0"/>
                <a:cs typeface="Arial" panose="020B0604020202020204" pitchFamily="34" charset="0"/>
              </a:rPr>
              <a:t>sa </a:t>
            </a:r>
            <a:r>
              <a:rPr lang="hr-HR" sz="3200" dirty="0" smtClean="0">
                <a:latin typeface="Arial" panose="020B0604020202020204" pitchFamily="34" charset="0"/>
                <a:cs typeface="Arial" panose="020B0604020202020204" pitchFamily="34" charset="0"/>
              </a:rPr>
              <a:t>putovanja</a:t>
            </a:r>
          </a:p>
          <a:p>
            <a:pPr algn="just">
              <a:spcAft>
                <a:spcPts val="1000"/>
              </a:spcAft>
              <a:buClr>
                <a:schemeClr val="accent1"/>
              </a:buClr>
            </a:pPr>
            <a:r>
              <a:rPr lang="hr-HR" sz="3200" dirty="0" smtClean="0">
                <a:latin typeface="Arial" panose="020B0604020202020204" pitchFamily="34" charset="0"/>
                <a:cs typeface="Arial" panose="020B0604020202020204" pitchFamily="34" charset="0"/>
              </a:rPr>
              <a:t>Razmišljanja </a:t>
            </a:r>
            <a:r>
              <a:rPr lang="hr-HR" sz="3200" dirty="0">
                <a:latin typeface="Arial" panose="020B0604020202020204" pitchFamily="34" charset="0"/>
                <a:cs typeface="Arial" panose="020B0604020202020204" pitchFamily="34" charset="0"/>
              </a:rPr>
              <a:t>o umjetnosti, književnom </a:t>
            </a:r>
            <a:r>
              <a:rPr lang="hr-HR" sz="3200" dirty="0" smtClean="0">
                <a:latin typeface="Arial" panose="020B0604020202020204" pitchFamily="34" charset="0"/>
                <a:cs typeface="Arial" panose="020B0604020202020204" pitchFamily="34" charset="0"/>
              </a:rPr>
              <a:t>stvaralaštvu</a:t>
            </a:r>
          </a:p>
          <a:p>
            <a:pPr algn="just">
              <a:spcAft>
                <a:spcPts val="1000"/>
              </a:spcAft>
              <a:buClr>
                <a:schemeClr val="accent1"/>
              </a:buClr>
            </a:pPr>
            <a:r>
              <a:rPr lang="hr-HR" sz="3200" b="1" dirty="0" smtClean="0">
                <a:solidFill>
                  <a:schemeClr val="tx2"/>
                </a:solidFill>
                <a:latin typeface="Arial" panose="020B0604020202020204" pitchFamily="34" charset="0"/>
                <a:cs typeface="Arial" panose="020B0604020202020204" pitchFamily="34" charset="0"/>
              </a:rPr>
              <a:t>Strah</a:t>
            </a:r>
          </a:p>
          <a:p>
            <a:pPr algn="just">
              <a:spcAft>
                <a:spcPts val="1000"/>
              </a:spcAft>
              <a:buClr>
                <a:schemeClr val="accent1"/>
              </a:buClr>
            </a:pPr>
            <a:r>
              <a:rPr lang="hr-HR" sz="3200" dirty="0" smtClean="0">
                <a:latin typeface="Arial" panose="020B0604020202020204" pitchFamily="34" charset="0"/>
                <a:cs typeface="Arial" panose="020B0604020202020204" pitchFamily="34" charset="0"/>
              </a:rPr>
              <a:t>Život, smrt, prolaznost</a:t>
            </a:r>
          </a:p>
          <a:p>
            <a:pPr algn="just">
              <a:spcAft>
                <a:spcPts val="1000"/>
              </a:spcAft>
              <a:buClr>
                <a:schemeClr val="accent1"/>
              </a:buClr>
            </a:pPr>
            <a:r>
              <a:rPr lang="hr-HR" sz="3200" dirty="0" smtClean="0">
                <a:latin typeface="Arial" panose="020B0604020202020204" pitchFamily="34" charset="0"/>
                <a:cs typeface="Arial" panose="020B0604020202020204" pitchFamily="34" charset="0"/>
              </a:rPr>
              <a:t>Raznovrsna vremenska razdoblja</a:t>
            </a:r>
            <a:endParaRPr lang="de-AT" sz="3200" dirty="0">
              <a:latin typeface="Arial" panose="020B0604020202020204" pitchFamily="34" charset="0"/>
              <a:cs typeface="Arial" panose="020B0604020202020204" pitchFamily="34" charset="0"/>
            </a:endParaRPr>
          </a:p>
        </p:txBody>
      </p:sp>
      <p:sp>
        <p:nvSpPr>
          <p:cNvPr id="6" name="Rechteck 5"/>
          <p:cNvSpPr/>
          <p:nvPr/>
        </p:nvSpPr>
        <p:spPr>
          <a:xfrm>
            <a:off x="1617559" y="616401"/>
            <a:ext cx="3172650" cy="707886"/>
          </a:xfrm>
          <a:prstGeom prst="rect">
            <a:avLst/>
          </a:prstGeom>
        </p:spPr>
        <p:txBody>
          <a:bodyPr wrap="square">
            <a:spAutoFit/>
          </a:bodyPr>
          <a:lstStyle/>
          <a:p>
            <a:r>
              <a:rPr lang="hr-HR" sz="4000" b="1"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Uvod</a:t>
            </a:r>
            <a:endParaRPr lang="de-AT" sz="4000" dirty="0"/>
          </a:p>
        </p:txBody>
      </p:sp>
      <p:sp>
        <p:nvSpPr>
          <p:cNvPr id="2" name="Foliennummernplatzhalter 1"/>
          <p:cNvSpPr>
            <a:spLocks noGrp="1"/>
          </p:cNvSpPr>
          <p:nvPr>
            <p:ph type="sldNum" sz="quarter" idx="12"/>
          </p:nvPr>
        </p:nvSpPr>
        <p:spPr/>
        <p:txBody>
          <a:bodyPr/>
          <a:lstStyle/>
          <a:p>
            <a:fld id="{6113E31D-E2AB-40D1-8B51-AFA5AFEF393A}" type="slidenum">
              <a:rPr lang="en-US" smtClean="0"/>
              <a:t>3</a:t>
            </a:fld>
            <a:endParaRPr lang="en-US" dirty="0"/>
          </a:p>
        </p:txBody>
      </p:sp>
    </p:spTree>
    <p:extLst>
      <p:ext uri="{BB962C8B-B14F-4D97-AF65-F5344CB8AC3E}">
        <p14:creationId xmlns:p14="http://schemas.microsoft.com/office/powerpoint/2010/main" val="31602564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3470564" y="2722417"/>
            <a:ext cx="4821383" cy="830997"/>
          </a:xfrm>
          <a:prstGeom prst="rect">
            <a:avLst/>
          </a:prstGeom>
          <a:noFill/>
        </p:spPr>
        <p:txBody>
          <a:bodyPr wrap="square" rtlCol="0">
            <a:spAutoFit/>
          </a:bodyPr>
          <a:lstStyle/>
          <a:p>
            <a:pPr algn="ctr"/>
            <a:r>
              <a:rPr lang="hr-HR" sz="4800" b="1" dirty="0" smtClean="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 Analiza</a:t>
            </a:r>
            <a:endParaRPr lang="de-AT" sz="4800" b="1"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Foliennummernplatzhalter 1"/>
          <p:cNvSpPr>
            <a:spLocks noGrp="1"/>
          </p:cNvSpPr>
          <p:nvPr>
            <p:ph type="sldNum" sz="quarter" idx="12"/>
          </p:nvPr>
        </p:nvSpPr>
        <p:spPr/>
        <p:txBody>
          <a:bodyPr/>
          <a:lstStyle/>
          <a:p>
            <a:fld id="{6113E31D-E2AB-40D1-8B51-AFA5AFEF393A}" type="slidenum">
              <a:rPr lang="en-US" smtClean="0"/>
              <a:t>4</a:t>
            </a:fld>
            <a:endParaRPr lang="en-US" dirty="0"/>
          </a:p>
        </p:txBody>
      </p:sp>
    </p:spTree>
    <p:extLst>
      <p:ext uri="{BB962C8B-B14F-4D97-AF65-F5344CB8AC3E}">
        <p14:creationId xmlns:p14="http://schemas.microsoft.com/office/powerpoint/2010/main" val="16105386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6018" y="2710384"/>
            <a:ext cx="10058400" cy="1371600"/>
          </a:xfrm>
        </p:spPr>
        <p:txBody>
          <a:bodyPr>
            <a:normAutofit/>
          </a:bodyPr>
          <a:lstStyle/>
          <a:p>
            <a:pPr algn="ctr"/>
            <a:r>
              <a:rPr lang="hr-HR" sz="4800" b="1" dirty="0" smtClean="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r>
              <a:rPr lang="de-AT" sz="4800" b="1" dirty="0" smtClean="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r>
              <a:rPr lang="hr-HR" sz="4800" b="1" dirty="0" smtClean="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hr-HR" sz="4800" b="1" cap="small" dirty="0">
                <a:solidFill>
                  <a:schemeClr val="tx1">
                    <a:lumMod val="75000"/>
                    <a:lumOff val="25000"/>
                  </a:schemeClr>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Znakovi pored puta </a:t>
            </a:r>
            <a:endParaRPr lang="de-AT" sz="3000" b="1" cap="small" dirty="0">
              <a:solidFill>
                <a:schemeClr val="tx1">
                  <a:lumMod val="75000"/>
                  <a:lumOff val="25000"/>
                </a:schemeClr>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p:txBody>
      </p:sp>
      <p:sp>
        <p:nvSpPr>
          <p:cNvPr id="3" name="Foliennummernplatzhalter 2"/>
          <p:cNvSpPr>
            <a:spLocks noGrp="1"/>
          </p:cNvSpPr>
          <p:nvPr>
            <p:ph type="sldNum" sz="quarter" idx="12"/>
          </p:nvPr>
        </p:nvSpPr>
        <p:spPr/>
        <p:txBody>
          <a:bodyPr/>
          <a:lstStyle/>
          <a:p>
            <a:fld id="{6113E31D-E2AB-40D1-8B51-AFA5AFEF393A}" type="slidenum">
              <a:rPr lang="en-US" smtClean="0"/>
              <a:t>5</a:t>
            </a:fld>
            <a:endParaRPr lang="en-US" dirty="0"/>
          </a:p>
        </p:txBody>
      </p:sp>
    </p:spTree>
    <p:extLst>
      <p:ext uri="{BB962C8B-B14F-4D97-AF65-F5344CB8AC3E}">
        <p14:creationId xmlns:p14="http://schemas.microsoft.com/office/powerpoint/2010/main" val="23046579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108364" y="1531620"/>
            <a:ext cx="10058400" cy="3931920"/>
          </a:xfrm>
        </p:spPr>
        <p:txBody>
          <a:bodyPr>
            <a:normAutofit/>
          </a:bodyPr>
          <a:lstStyle/>
          <a:p>
            <a:pPr algn="just"/>
            <a:r>
              <a:rPr lang="hr-HR" sz="3200" b="1" i="1" dirty="0">
                <a:latin typeface="Arial" panose="020B0604020202020204" pitchFamily="34" charset="0"/>
                <a:cs typeface="Arial" panose="020B0604020202020204" pitchFamily="34" charset="0"/>
              </a:rPr>
              <a:t>U noći uvek ima straha, kao vlage, nekad više nekad manje. Njegov uticaj na nas sasvim je nejednak. Ponekad imamo snage da mu se potpuno otmemo, ponekad nas samo trenutno prođe kao jeza, a ponekad mu otvorimo sami dušu i puštamo ga da gazi i hara kako hoće </a:t>
            </a:r>
            <a:r>
              <a:rPr lang="hr-HR" sz="3200" dirty="0" smtClean="0">
                <a:latin typeface="Arial" panose="020B0604020202020204" pitchFamily="34" charset="0"/>
                <a:cs typeface="Arial" panose="020B0604020202020204" pitchFamily="34" charset="0"/>
              </a:rPr>
              <a:t>(</a:t>
            </a:r>
            <a:r>
              <a:rPr lang="hr-HR" sz="3200" cap="small" dirty="0" smtClean="0">
                <a:latin typeface="Arial" panose="020B0604020202020204" pitchFamily="34" charset="0"/>
                <a:cs typeface="Arial" panose="020B0604020202020204" pitchFamily="34" charset="0"/>
              </a:rPr>
              <a:t>Znakovi</a:t>
            </a:r>
            <a:r>
              <a:rPr lang="de-AT" sz="3200" dirty="0" smtClean="0">
                <a:latin typeface="Arial" panose="020B0604020202020204" pitchFamily="34" charset="0"/>
                <a:cs typeface="Arial" panose="020B0604020202020204" pitchFamily="34" charset="0"/>
              </a:rPr>
              <a:t>, </a:t>
            </a:r>
            <a:r>
              <a:rPr lang="hr-HR" sz="3200" dirty="0" smtClean="0">
                <a:latin typeface="Arial" panose="020B0604020202020204" pitchFamily="34" charset="0"/>
                <a:cs typeface="Arial" panose="020B0604020202020204" pitchFamily="34" charset="0"/>
              </a:rPr>
              <a:t>14</a:t>
            </a:r>
            <a:r>
              <a:rPr lang="hr-HR" sz="3200" dirty="0">
                <a:latin typeface="Arial" panose="020B0604020202020204" pitchFamily="34" charset="0"/>
                <a:cs typeface="Arial" panose="020B0604020202020204" pitchFamily="34" charset="0"/>
              </a:rPr>
              <a:t>)</a:t>
            </a:r>
            <a:r>
              <a:rPr lang="hr-HR" sz="3200" b="1" dirty="0">
                <a:latin typeface="Arial" panose="020B0604020202020204" pitchFamily="34" charset="0"/>
                <a:cs typeface="Arial" panose="020B0604020202020204" pitchFamily="34" charset="0"/>
              </a:rPr>
              <a:t>.</a:t>
            </a:r>
            <a:endParaRPr lang="de-AT" sz="3200" b="1" dirty="0">
              <a:latin typeface="Arial" panose="020B0604020202020204" pitchFamily="34" charset="0"/>
              <a:cs typeface="Arial" panose="020B0604020202020204" pitchFamily="34" charset="0"/>
            </a:endParaRPr>
          </a:p>
          <a:p>
            <a:pPr algn="just"/>
            <a:endParaRPr lang="de-AT" sz="3200" dirty="0"/>
          </a:p>
        </p:txBody>
      </p:sp>
      <p:sp>
        <p:nvSpPr>
          <p:cNvPr id="2" name="Foliennummernplatzhalter 1"/>
          <p:cNvSpPr>
            <a:spLocks noGrp="1"/>
          </p:cNvSpPr>
          <p:nvPr>
            <p:ph type="sldNum" sz="quarter" idx="12"/>
          </p:nvPr>
        </p:nvSpPr>
        <p:spPr/>
        <p:txBody>
          <a:bodyPr/>
          <a:lstStyle/>
          <a:p>
            <a:fld id="{6113E31D-E2AB-40D1-8B51-AFA5AFEF393A}" type="slidenum">
              <a:rPr lang="en-US" smtClean="0"/>
              <a:t>6</a:t>
            </a:fld>
            <a:endParaRPr lang="en-US" dirty="0"/>
          </a:p>
        </p:txBody>
      </p:sp>
    </p:spTree>
    <p:extLst>
      <p:ext uri="{BB962C8B-B14F-4D97-AF65-F5344CB8AC3E}">
        <p14:creationId xmlns:p14="http://schemas.microsoft.com/office/powerpoint/2010/main" val="34647284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513609" y="1406929"/>
            <a:ext cx="10058400" cy="5451071"/>
          </a:xfrm>
        </p:spPr>
        <p:txBody>
          <a:bodyPr>
            <a:noAutofit/>
          </a:bodyPr>
          <a:lstStyle/>
          <a:p>
            <a:pPr marL="285750" indent="-285750" algn="just">
              <a:lnSpc>
                <a:spcPct val="150000"/>
              </a:lnSpc>
              <a:buClr>
                <a:schemeClr val="accent1"/>
              </a:buClr>
            </a:pPr>
            <a:r>
              <a:rPr lang="hr-HR" sz="3200" dirty="0">
                <a:latin typeface="Arial" panose="020B0604020202020204" pitchFamily="34" charset="0"/>
                <a:cs typeface="Arial" panose="020B0604020202020204" pitchFamily="34" charset="0"/>
              </a:rPr>
              <a:t>Čovjek je rođen sa strahom od tame</a:t>
            </a:r>
            <a:r>
              <a:rPr lang="de-AT" sz="3200" dirty="0">
                <a:latin typeface="Arial" panose="020B0604020202020204" pitchFamily="34" charset="0"/>
                <a:cs typeface="Arial" panose="020B0604020202020204" pitchFamily="34" charset="0"/>
              </a:rPr>
              <a:t>.</a:t>
            </a:r>
            <a:endParaRPr lang="hr-HR" sz="3200" dirty="0">
              <a:latin typeface="Arial" panose="020B0604020202020204" pitchFamily="34" charset="0"/>
              <a:cs typeface="Arial" panose="020B0604020202020204" pitchFamily="34" charset="0"/>
            </a:endParaRPr>
          </a:p>
          <a:p>
            <a:pPr marL="285750" indent="-285750" algn="just">
              <a:spcBef>
                <a:spcPts val="1500"/>
              </a:spcBef>
              <a:buClr>
                <a:schemeClr val="accent1"/>
              </a:buClr>
            </a:pPr>
            <a:r>
              <a:rPr lang="hr-HR" sz="3200" dirty="0">
                <a:latin typeface="Arial" panose="020B0604020202020204" pitchFamily="34" charset="0"/>
                <a:cs typeface="Arial" panose="020B0604020202020204" pitchFamily="34" charset="0"/>
              </a:rPr>
              <a:t>Rođenjem ugledamo svjetlost, pa se od nje ne bojimo</a:t>
            </a:r>
            <a:r>
              <a:rPr lang="de-AT" sz="3200" dirty="0">
                <a:latin typeface="Arial" panose="020B0604020202020204" pitchFamily="34" charset="0"/>
                <a:cs typeface="Arial" panose="020B0604020202020204" pitchFamily="34" charset="0"/>
              </a:rPr>
              <a:t>.</a:t>
            </a:r>
            <a:endParaRPr lang="hr-HR" sz="3200" dirty="0">
              <a:latin typeface="Arial" panose="020B0604020202020204" pitchFamily="34" charset="0"/>
              <a:cs typeface="Arial" panose="020B0604020202020204" pitchFamily="34" charset="0"/>
            </a:endParaRPr>
          </a:p>
          <a:p>
            <a:pPr marL="285750" indent="-285750" algn="just">
              <a:spcBef>
                <a:spcPts val="1500"/>
              </a:spcBef>
              <a:buClr>
                <a:schemeClr val="accent1"/>
              </a:buClr>
            </a:pPr>
            <a:r>
              <a:rPr lang="hr-HR" sz="3200" dirty="0">
                <a:latin typeface="Arial" panose="020B0604020202020204" pitchFamily="34" charset="0"/>
                <a:cs typeface="Arial" panose="020B0604020202020204" pitchFamily="34" charset="0"/>
              </a:rPr>
              <a:t>Strah od tame se javlja, jer smo naviknuti na čulo vida</a:t>
            </a:r>
            <a:r>
              <a:rPr lang="de-AT" sz="3200" dirty="0">
                <a:latin typeface="Arial" panose="020B0604020202020204" pitchFamily="34" charset="0"/>
                <a:cs typeface="Arial" panose="020B0604020202020204" pitchFamily="34" charset="0"/>
              </a:rPr>
              <a:t>.</a:t>
            </a:r>
            <a:endParaRPr lang="hr-HR" sz="3200" dirty="0">
              <a:latin typeface="Arial" panose="020B0604020202020204" pitchFamily="34" charset="0"/>
              <a:cs typeface="Arial" panose="020B0604020202020204" pitchFamily="34" charset="0"/>
            </a:endParaRPr>
          </a:p>
          <a:p>
            <a:pPr marL="285750" indent="-285750" algn="just">
              <a:spcBef>
                <a:spcPts val="1500"/>
              </a:spcBef>
              <a:buClr>
                <a:schemeClr val="accent1"/>
              </a:buClr>
            </a:pPr>
            <a:r>
              <a:rPr lang="de-AT" sz="3200" dirty="0">
                <a:latin typeface="Arial" panose="020B0604020202020204" pitchFamily="34" charset="0"/>
                <a:cs typeface="Arial" panose="020B0604020202020204" pitchFamily="34" charset="0"/>
              </a:rPr>
              <a:t>S</a:t>
            </a:r>
            <a:r>
              <a:rPr lang="hr-HR" sz="3200" dirty="0">
                <a:latin typeface="Arial" panose="020B0604020202020204" pitchFamily="34" charset="0"/>
                <a:cs typeface="Arial" panose="020B0604020202020204" pitchFamily="34" charset="0"/>
              </a:rPr>
              <a:t>tanje duševnog mira i ravnoteže se postiže u zatamljenom prostoru</a:t>
            </a:r>
            <a:r>
              <a:rPr lang="de-AT" sz="3200" dirty="0">
                <a:latin typeface="Arial" panose="020B0604020202020204" pitchFamily="34" charset="0"/>
                <a:cs typeface="Arial" panose="020B0604020202020204" pitchFamily="34" charset="0"/>
              </a:rPr>
              <a:t>.</a:t>
            </a:r>
          </a:p>
          <a:p>
            <a:endParaRPr lang="de-AT" sz="3200" dirty="0"/>
          </a:p>
        </p:txBody>
      </p:sp>
      <p:sp>
        <p:nvSpPr>
          <p:cNvPr id="2" name="Foliennummernplatzhalter 1"/>
          <p:cNvSpPr>
            <a:spLocks noGrp="1"/>
          </p:cNvSpPr>
          <p:nvPr>
            <p:ph type="sldNum" sz="quarter" idx="12"/>
          </p:nvPr>
        </p:nvSpPr>
        <p:spPr/>
        <p:txBody>
          <a:bodyPr/>
          <a:lstStyle/>
          <a:p>
            <a:fld id="{6113E31D-E2AB-40D1-8B51-AFA5AFEF393A}" type="slidenum">
              <a:rPr lang="en-US" smtClean="0"/>
              <a:t>7</a:t>
            </a:fld>
            <a:endParaRPr lang="en-US" dirty="0"/>
          </a:p>
        </p:txBody>
      </p:sp>
    </p:spTree>
    <p:extLst>
      <p:ext uri="{BB962C8B-B14F-4D97-AF65-F5344CB8AC3E}">
        <p14:creationId xmlns:p14="http://schemas.microsoft.com/office/powerpoint/2010/main" val="5441819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97973" y="2699993"/>
            <a:ext cx="10058400" cy="1371600"/>
          </a:xfrm>
        </p:spPr>
        <p:txBody>
          <a:bodyPr>
            <a:normAutofit/>
          </a:bodyPr>
          <a:lstStyle/>
          <a:p>
            <a:pPr algn="ctr"/>
            <a:r>
              <a:rPr lang="hr-HR" sz="4800" b="1" dirty="0" smtClean="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2.2. </a:t>
            </a:r>
            <a:r>
              <a:rPr lang="hr-HR" sz="4800" b="1" cap="small" dirty="0" smtClean="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Prokleta </a:t>
            </a:r>
            <a:r>
              <a:rPr lang="de-AT" sz="4800" b="1" cap="small" dirty="0" smtClean="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a:t>
            </a:r>
            <a:r>
              <a:rPr lang="hr-HR" sz="4800" b="1" cap="small" dirty="0" smtClean="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vlija</a:t>
            </a:r>
            <a:endParaRPr lang="de-AT" sz="4800" b="1" cap="small"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Foliennummernplatzhalter 2"/>
          <p:cNvSpPr>
            <a:spLocks noGrp="1"/>
          </p:cNvSpPr>
          <p:nvPr>
            <p:ph type="sldNum" sz="quarter" idx="12"/>
          </p:nvPr>
        </p:nvSpPr>
        <p:spPr/>
        <p:txBody>
          <a:bodyPr/>
          <a:lstStyle/>
          <a:p>
            <a:fld id="{6113E31D-E2AB-40D1-8B51-AFA5AFEF393A}" type="slidenum">
              <a:rPr lang="en-US" smtClean="0"/>
              <a:t>8</a:t>
            </a:fld>
            <a:endParaRPr lang="en-US" dirty="0"/>
          </a:p>
        </p:txBody>
      </p:sp>
    </p:spTree>
    <p:extLst>
      <p:ext uri="{BB962C8B-B14F-4D97-AF65-F5344CB8AC3E}">
        <p14:creationId xmlns:p14="http://schemas.microsoft.com/office/powerpoint/2010/main" val="29423379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821872" y="2113512"/>
            <a:ext cx="9784773" cy="2967644"/>
          </a:xfrm>
        </p:spPr>
        <p:txBody>
          <a:bodyPr>
            <a:normAutofit/>
          </a:bodyPr>
          <a:lstStyle/>
          <a:p>
            <a:pPr algn="just"/>
            <a:r>
              <a:rPr lang="sr-Latn-BA" sz="3200" b="1" i="1" dirty="0" smtClean="0">
                <a:latin typeface="Arial" panose="020B0604020202020204" pitchFamily="34" charset="0"/>
                <a:cs typeface="Arial" panose="020B0604020202020204" pitchFamily="34" charset="0"/>
              </a:rPr>
              <a:t> </a:t>
            </a:r>
            <a:r>
              <a:rPr lang="sr-Latn-BA" sz="3200" b="1" dirty="0" smtClean="0">
                <a:latin typeface="Arial" panose="020B0604020202020204" pitchFamily="34" charset="0"/>
                <a:cs typeface="Arial" panose="020B0604020202020204" pitchFamily="34" charset="0"/>
              </a:rPr>
              <a:t>–</a:t>
            </a:r>
            <a:r>
              <a:rPr lang="sr-Latn-BA" sz="3200" b="1" i="1" dirty="0" smtClean="0">
                <a:latin typeface="Arial" panose="020B0604020202020204" pitchFamily="34" charset="0"/>
                <a:cs typeface="Arial" panose="020B0604020202020204" pitchFamily="34" charset="0"/>
              </a:rPr>
              <a:t> </a:t>
            </a:r>
            <a:r>
              <a:rPr lang="sr-Latn-BA" sz="3200" b="1" i="1" dirty="0">
                <a:latin typeface="Arial" panose="020B0604020202020204" pitchFamily="34" charset="0"/>
                <a:cs typeface="Arial" panose="020B0604020202020204" pitchFamily="34" charset="0"/>
              </a:rPr>
              <a:t>Ama, koji</a:t>
            </a:r>
            <a:r>
              <a:rPr lang="sr-Latn-BA" sz="3200" b="1" dirty="0">
                <a:latin typeface="Arial" panose="020B0604020202020204" pitchFamily="34" charset="0"/>
                <a:cs typeface="Arial" panose="020B0604020202020204" pitchFamily="34" charset="0"/>
              </a:rPr>
              <a:t>?</a:t>
            </a:r>
            <a:r>
              <a:rPr lang="sr-Latn-BA" sz="3200" b="1" i="1" dirty="0">
                <a:latin typeface="Arial" panose="020B0604020202020204" pitchFamily="34" charset="0"/>
                <a:cs typeface="Arial" panose="020B0604020202020204" pitchFamily="34" charset="0"/>
              </a:rPr>
              <a:t> Je li onaj plavi, visoki</a:t>
            </a:r>
            <a:r>
              <a:rPr lang="sr-Latn-BA" sz="3200" b="1" dirty="0">
                <a:latin typeface="Arial" panose="020B0604020202020204" pitchFamily="34" charset="0"/>
                <a:cs typeface="Arial" panose="020B0604020202020204" pitchFamily="34" charset="0"/>
              </a:rPr>
              <a:t>?</a:t>
            </a:r>
            <a:r>
              <a:rPr lang="sr-Latn-BA" sz="3200" b="1" i="1" dirty="0">
                <a:latin typeface="Arial" panose="020B0604020202020204" pitchFamily="34" charset="0"/>
                <a:cs typeface="Arial" panose="020B0604020202020204" pitchFamily="34" charset="0"/>
              </a:rPr>
              <a:t> Zar ne vidiš bolan da je i sam polumrtav od straha i da mu nije ni do čega</a:t>
            </a:r>
            <a:r>
              <a:rPr lang="sr-Latn-BA" sz="3200" b="1" dirty="0">
                <a:latin typeface="Arial" panose="020B0604020202020204" pitchFamily="34" charset="0"/>
                <a:cs typeface="Arial" panose="020B0604020202020204" pitchFamily="34" charset="0"/>
              </a:rPr>
              <a:t>?</a:t>
            </a:r>
            <a:r>
              <a:rPr lang="sr-Latn-BA" sz="3200" b="1" i="1" dirty="0">
                <a:latin typeface="Arial" panose="020B0604020202020204" pitchFamily="34" charset="0"/>
                <a:cs typeface="Arial" panose="020B0604020202020204" pitchFamily="34" charset="0"/>
              </a:rPr>
              <a:t> To je čovek nevin kao jagnje, a ti se bez potrebe plašiš i sumnjičiš </a:t>
            </a:r>
            <a:r>
              <a:rPr lang="sr-Latn-BA" sz="3200" b="1" i="1" dirty="0" smtClean="0">
                <a:latin typeface="Arial" panose="020B0604020202020204" pitchFamily="34" charset="0"/>
                <a:cs typeface="Arial" panose="020B0604020202020204" pitchFamily="34" charset="0"/>
              </a:rPr>
              <a:t>ljude </a:t>
            </a:r>
            <a:r>
              <a:rPr lang="sr-Latn-BA" sz="3200" dirty="0" smtClean="0">
                <a:latin typeface="Arial" panose="020B0604020202020204" pitchFamily="34" charset="0"/>
                <a:cs typeface="Arial" panose="020B0604020202020204" pitchFamily="34" charset="0"/>
              </a:rPr>
              <a:t>(</a:t>
            </a:r>
            <a:r>
              <a:rPr lang="sr-Latn-BA" sz="3200" cap="small" dirty="0" smtClean="0">
                <a:latin typeface="Arial" panose="020B0604020202020204" pitchFamily="34" charset="0"/>
                <a:cs typeface="Arial" panose="020B0604020202020204" pitchFamily="34" charset="0"/>
              </a:rPr>
              <a:t>Prokleta </a:t>
            </a:r>
            <a:r>
              <a:rPr lang="de-AT" sz="3200" cap="small" dirty="0">
                <a:latin typeface="Arial" panose="020B0604020202020204" pitchFamily="34" charset="0"/>
                <a:cs typeface="Arial" panose="020B0604020202020204" pitchFamily="34" charset="0"/>
              </a:rPr>
              <a:t>a</a:t>
            </a:r>
            <a:r>
              <a:rPr lang="sr-Latn-BA" sz="3200" cap="small" dirty="0" smtClean="0">
                <a:latin typeface="Arial" panose="020B0604020202020204" pitchFamily="34" charset="0"/>
                <a:cs typeface="Arial" panose="020B0604020202020204" pitchFamily="34" charset="0"/>
              </a:rPr>
              <a:t>vlija</a:t>
            </a:r>
            <a:r>
              <a:rPr lang="sr-Latn-BA" sz="3200" dirty="0">
                <a:latin typeface="Arial" panose="020B0604020202020204" pitchFamily="34" charset="0"/>
                <a:cs typeface="Arial" panose="020B0604020202020204" pitchFamily="34" charset="0"/>
              </a:rPr>
              <a:t>, 712)</a:t>
            </a:r>
            <a:r>
              <a:rPr lang="sr-Latn-BA" sz="3200" b="1" dirty="0">
                <a:latin typeface="Arial" panose="020B0604020202020204" pitchFamily="34" charset="0"/>
                <a:cs typeface="Arial" panose="020B0604020202020204" pitchFamily="34" charset="0"/>
              </a:rPr>
              <a:t>.</a:t>
            </a:r>
            <a:endParaRPr lang="de-AT" sz="3200" b="1" dirty="0">
              <a:latin typeface="Arial" panose="020B0604020202020204" pitchFamily="34" charset="0"/>
              <a:cs typeface="Arial" panose="020B0604020202020204" pitchFamily="34" charset="0"/>
            </a:endParaRPr>
          </a:p>
          <a:p>
            <a:endParaRPr lang="de-AT" dirty="0"/>
          </a:p>
        </p:txBody>
      </p:sp>
      <p:sp>
        <p:nvSpPr>
          <p:cNvPr id="2" name="Foliennummernplatzhalter 1"/>
          <p:cNvSpPr>
            <a:spLocks noGrp="1"/>
          </p:cNvSpPr>
          <p:nvPr>
            <p:ph type="sldNum" sz="quarter" idx="12"/>
          </p:nvPr>
        </p:nvSpPr>
        <p:spPr/>
        <p:txBody>
          <a:bodyPr/>
          <a:lstStyle/>
          <a:p>
            <a:fld id="{6113E31D-E2AB-40D1-8B51-AFA5AFEF393A}" type="slidenum">
              <a:rPr lang="en-US" smtClean="0"/>
              <a:t>9</a:t>
            </a:fld>
            <a:endParaRPr lang="en-US" dirty="0"/>
          </a:p>
        </p:txBody>
      </p:sp>
    </p:spTree>
    <p:extLst>
      <p:ext uri="{BB962C8B-B14F-4D97-AF65-F5344CB8AC3E}">
        <p14:creationId xmlns:p14="http://schemas.microsoft.com/office/powerpoint/2010/main" val="5793498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etzen">
  <a:themeElements>
    <a:clrScheme name="Fetze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Fetze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etze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681</Words>
  <Application>Microsoft Office PowerPoint</Application>
  <PresentationFormat>Benutzerdefiniert</PresentationFormat>
  <Paragraphs>86</Paragraphs>
  <Slides>17</Slides>
  <Notes>17</Notes>
  <HiddenSlides>0</HiddenSlides>
  <MMClips>0</MMClips>
  <ScaleCrop>false</ScaleCrop>
  <HeadingPairs>
    <vt:vector size="4" baseType="variant">
      <vt:variant>
        <vt:lpstr>Design</vt:lpstr>
      </vt:variant>
      <vt:variant>
        <vt:i4>1</vt:i4>
      </vt:variant>
      <vt:variant>
        <vt:lpstr>Folientitel</vt:lpstr>
      </vt:variant>
      <vt:variant>
        <vt:i4>17</vt:i4>
      </vt:variant>
    </vt:vector>
  </HeadingPairs>
  <TitlesOfParts>
    <vt:vector size="18" baseType="lpstr">
      <vt:lpstr>Fetzen</vt:lpstr>
      <vt:lpstr> Anja Čolina (Grac) </vt:lpstr>
      <vt:lpstr>PowerPoint-Präsentation</vt:lpstr>
      <vt:lpstr>PowerPoint-Präsentation</vt:lpstr>
      <vt:lpstr>PowerPoint-Präsentation</vt:lpstr>
      <vt:lpstr>2.1. Znakovi pored puta </vt:lpstr>
      <vt:lpstr>PowerPoint-Präsentation</vt:lpstr>
      <vt:lpstr>PowerPoint-Präsentation</vt:lpstr>
      <vt:lpstr>2.2. Prokleta avlija</vt:lpstr>
      <vt:lpstr>PowerPoint-Präsentation</vt:lpstr>
      <vt:lpstr>PowerPoint-Präsentation</vt:lpstr>
      <vt:lpstr>2.3. Gospođica</vt:lpstr>
      <vt:lpstr>PowerPoint-Präsentation</vt:lpstr>
      <vt:lpstr>PowerPoint-Präsentation</vt:lpstr>
      <vt:lpstr>PowerPoint-Präsentation</vt:lpstr>
      <vt:lpstr>PowerPoint-Präsentation</vt:lpstr>
      <vt:lpstr>PowerPoint-Präsentation</vt:lpstr>
      <vt:lpstr>Hvala na pažnji!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Strah u Znakovima, Avliji i Gospođici</dc:title>
  <dc:creator>Anja Colina</dc:creator>
  <cp:lastModifiedBy>tata</cp:lastModifiedBy>
  <cp:revision>71</cp:revision>
  <cp:lastPrinted>2016-06-15T09:19:31Z</cp:lastPrinted>
  <dcterms:created xsi:type="dcterms:W3CDTF">2016-06-14T12:58:52Z</dcterms:created>
  <dcterms:modified xsi:type="dcterms:W3CDTF">2016-06-17T21:27:12Z</dcterms:modified>
</cp:coreProperties>
</file>