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2"/>
  </p:notesMasterIdLst>
  <p:handoutMasterIdLst>
    <p:handoutMasterId r:id="rId73"/>
  </p:handoutMasterIdLst>
  <p:sldIdLst>
    <p:sldId id="256" r:id="rId2"/>
    <p:sldId id="296" r:id="rId3"/>
    <p:sldId id="338" r:id="rId4"/>
    <p:sldId id="257" r:id="rId5"/>
    <p:sldId id="268" r:id="rId6"/>
    <p:sldId id="269" r:id="rId7"/>
    <p:sldId id="300" r:id="rId8"/>
    <p:sldId id="270" r:id="rId9"/>
    <p:sldId id="322" r:id="rId10"/>
    <p:sldId id="314" r:id="rId11"/>
    <p:sldId id="271" r:id="rId12"/>
    <p:sldId id="273" r:id="rId13"/>
    <p:sldId id="272" r:id="rId14"/>
    <p:sldId id="301" r:id="rId15"/>
    <p:sldId id="302" r:id="rId16"/>
    <p:sldId id="315" r:id="rId17"/>
    <p:sldId id="274" r:id="rId18"/>
    <p:sldId id="316" r:id="rId19"/>
    <p:sldId id="275" r:id="rId20"/>
    <p:sldId id="276" r:id="rId21"/>
    <p:sldId id="303" r:id="rId22"/>
    <p:sldId id="317" r:id="rId23"/>
    <p:sldId id="277" r:id="rId24"/>
    <p:sldId id="278" r:id="rId25"/>
    <p:sldId id="304" r:id="rId26"/>
    <p:sldId id="279" r:id="rId27"/>
    <p:sldId id="305" r:id="rId28"/>
    <p:sldId id="281" r:id="rId29"/>
    <p:sldId id="318" r:id="rId30"/>
    <p:sldId id="282" r:id="rId31"/>
    <p:sldId id="319" r:id="rId32"/>
    <p:sldId id="280" r:id="rId33"/>
    <p:sldId id="320" r:id="rId34"/>
    <p:sldId id="306" r:id="rId35"/>
    <p:sldId id="285" r:id="rId36"/>
    <p:sldId id="307" r:id="rId37"/>
    <p:sldId id="283" r:id="rId38"/>
    <p:sldId id="308" r:id="rId39"/>
    <p:sldId id="286" r:id="rId40"/>
    <p:sldId id="309" r:id="rId41"/>
    <p:sldId id="287" r:id="rId42"/>
    <p:sldId id="288" r:id="rId43"/>
    <p:sldId id="289" r:id="rId44"/>
    <p:sldId id="290" r:id="rId45"/>
    <p:sldId id="325" r:id="rId46"/>
    <p:sldId id="326" r:id="rId47"/>
    <p:sldId id="327" r:id="rId48"/>
    <p:sldId id="330" r:id="rId49"/>
    <p:sldId id="328" r:id="rId50"/>
    <p:sldId id="329" r:id="rId51"/>
    <p:sldId id="331" r:id="rId52"/>
    <p:sldId id="332" r:id="rId53"/>
    <p:sldId id="333" r:id="rId54"/>
    <p:sldId id="334" r:id="rId55"/>
    <p:sldId id="335" r:id="rId56"/>
    <p:sldId id="336" r:id="rId57"/>
    <p:sldId id="321" r:id="rId58"/>
    <p:sldId id="291" r:id="rId59"/>
    <p:sldId id="292" r:id="rId60"/>
    <p:sldId id="323" r:id="rId61"/>
    <p:sldId id="293" r:id="rId62"/>
    <p:sldId id="310" r:id="rId63"/>
    <p:sldId id="294" r:id="rId64"/>
    <p:sldId id="311" r:id="rId65"/>
    <p:sldId id="295" r:id="rId66"/>
    <p:sldId id="312" r:id="rId67"/>
    <p:sldId id="297" r:id="rId68"/>
    <p:sldId id="324" r:id="rId69"/>
    <p:sldId id="298" r:id="rId70"/>
    <p:sldId id="337" r:id="rId7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31F7A-85A6-45DC-9C22-E1927A7750FA}" type="datetimeFigureOut">
              <a:rPr lang="de-DE" smtClean="0"/>
              <a:pPr/>
              <a:t>30.06.2013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595F4-869B-43AB-B95F-115E02C21456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682E4-3818-4197-94EE-67620920E8AA}" type="datetimeFigureOut">
              <a:rPr lang="de-DE" smtClean="0"/>
              <a:pPr/>
              <a:t>30.06.2013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6A9D4-7D04-4D85-BBB9-6317037448F7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6A9D4-7D04-4D85-BBB9-6317037448F7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DC341F9-EDAD-4ED4-B364-1BBA79C8A796}" type="datetime1">
              <a:rPr lang="de-DE" smtClean="0"/>
              <a:pPr/>
              <a:t>30.06.2013</a:t>
            </a:fld>
            <a:endParaRPr lang="de-D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e-D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D526582-149C-4271-BEC3-05DC693DD11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66F1-141F-4CCB-9EA7-857C8B821F2B}" type="datetime1">
              <a:rPr lang="de-DE" smtClean="0"/>
              <a:pPr/>
              <a:t>30.06.2013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76E88-17BA-4B79-B82B-F80C7EB933E6}" type="datetime1">
              <a:rPr lang="de-DE" smtClean="0"/>
              <a:pPr/>
              <a:t>30.06.2013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85612A-E9D5-4515-A798-9A1032BF60DE}" type="datetime1">
              <a:rPr lang="de-DE" smtClean="0"/>
              <a:pPr/>
              <a:t>30.06.2013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526582-149C-4271-BEC3-05DC693DD11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34F5EF-20A9-42B4-8A58-88C905C86A35}" type="datetime1">
              <a:rPr lang="de-DE" smtClean="0"/>
              <a:pPr/>
              <a:t>30.06.2013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e-D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D526582-149C-4271-BEC3-05DC693DD11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B623-577C-498F-BF9B-A84E3CA3EA4B}" type="datetime1">
              <a:rPr lang="de-DE" smtClean="0"/>
              <a:pPr/>
              <a:t>30.06.2013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5153-6B4E-45C1-ACEF-DF80AC9BEAF4}" type="datetime1">
              <a:rPr lang="de-DE" smtClean="0"/>
              <a:pPr/>
              <a:t>30.06.2013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45667B-880A-43E7-B1B1-2E8DB6C09595}" type="datetime1">
              <a:rPr lang="de-DE" smtClean="0"/>
              <a:pPr/>
              <a:t>30.06.2013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526582-149C-4271-BEC3-05DC693DD11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46B58-B60B-45D5-ADB1-2DCF0F7D8C38}" type="datetime1">
              <a:rPr lang="de-DE" smtClean="0"/>
              <a:pPr/>
              <a:t>30.06.2013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D0C46C-E239-4998-A68F-A646E118917E}" type="datetime1">
              <a:rPr lang="de-DE" smtClean="0"/>
              <a:pPr/>
              <a:t>30.06.2013</a:t>
            </a:fld>
            <a:endParaRPr lang="de-D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526582-149C-4271-BEC3-05DC693DD11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03C6D32-AC27-4352-8F52-81BD3487CA1F}" type="datetime1">
              <a:rPr lang="de-DE" smtClean="0"/>
              <a:pPr/>
              <a:t>30.06.2013</a:t>
            </a:fld>
            <a:endParaRPr lang="de-D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526582-149C-4271-BEC3-05DC693DD11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BDD99C-6D6C-4EE6-B1A5-DE5A3A93EAC3}" type="datetime1">
              <a:rPr lang="de-DE" smtClean="0"/>
              <a:pPr/>
              <a:t>30.06.2013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526582-149C-4271-BEC3-05DC693DD11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2060848"/>
            <a:ext cx="6982544" cy="1368152"/>
          </a:xfrm>
        </p:spPr>
        <p:txBody>
          <a:bodyPr/>
          <a:lstStyle/>
          <a:p>
            <a:pPr algn="ctr"/>
            <a:r>
              <a:rPr lang="de-DE" dirty="0" smtClean="0"/>
              <a:t>Zahlwörter im BKS, Mazedonischen und Russischen 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293096"/>
            <a:ext cx="6172200" cy="2081826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de-DE" dirty="0" smtClean="0"/>
              <a:t>B/K/S im Vergleich mit dem Mazedonischen und Russischen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de-DE" dirty="0" smtClean="0">
                <a:latin typeface="Arial" pitchFamily="34" charset="0"/>
                <a:cs typeface="Arial" pitchFamily="34" charset="0"/>
              </a:rPr>
              <a:t>Zinaida Sal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kić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r"/>
            <a:r>
              <a:rPr lang="bs-Latn-BA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inaida.salkic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@edu.uni-graz.at</a:t>
            </a:r>
          </a:p>
          <a:p>
            <a:pPr algn="r"/>
            <a:r>
              <a:rPr lang="de-AT" dirty="0" smtClean="0">
                <a:latin typeface="Arial" pitchFamily="34" charset="0"/>
                <a:cs typeface="Arial" pitchFamily="34" charset="0"/>
              </a:rPr>
              <a:t>Mtr. Nr. 0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812655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de-AT" dirty="0" smtClean="0">
                <a:latin typeface="Arial" pitchFamily="34" charset="0"/>
                <a:cs typeface="Arial" pitchFamily="34" charset="0"/>
              </a:rPr>
              <a:t>Institut für Slawistik der Karl-Franzens-Universität Graz</a:t>
            </a:r>
          </a:p>
          <a:p>
            <a:pPr algn="r"/>
            <a:r>
              <a:rPr lang="de-AT" dirty="0" smtClean="0">
                <a:latin typeface="Arial" pitchFamily="34" charset="0"/>
                <a:cs typeface="Arial" pitchFamily="34" charset="0"/>
              </a:rPr>
              <a:t>SE B/K/S im Vergleich mit dem Mazedonischen und Russischen</a:t>
            </a:r>
          </a:p>
          <a:p>
            <a:pPr algn="r"/>
            <a:r>
              <a:rPr lang="de-AT" dirty="0" smtClean="0">
                <a:latin typeface="Arial" pitchFamily="34" charset="0"/>
                <a:cs typeface="Arial" pitchFamily="34" charset="0"/>
              </a:rPr>
              <a:t>LV-Leiter: O. Univ.-Prof. Dr. Branko Tošović</a:t>
            </a:r>
          </a:p>
          <a:p>
            <a:pPr algn="r"/>
            <a:r>
              <a:rPr lang="de-AT" dirty="0" smtClean="0">
                <a:latin typeface="Arial" pitchFamily="34" charset="0"/>
                <a:cs typeface="Arial" pitchFamily="34" charset="0"/>
              </a:rPr>
              <a:t>SS 2013 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   </a:t>
            </a:r>
            <a:r>
              <a:rPr lang="bs-Latn-BA" dirty="0" smtClean="0"/>
              <a:t>a</a:t>
            </a:r>
            <a:r>
              <a:rPr lang="bs-Latn-BA" dirty="0" smtClean="0"/>
              <a:t>.) </a:t>
            </a:r>
            <a:r>
              <a:rPr lang="bs-Latn-BA" dirty="0" smtClean="0"/>
              <a:t>Broj </a:t>
            </a:r>
            <a:r>
              <a:rPr lang="bs-Latn-BA" dirty="0" smtClean="0"/>
              <a:t>jedan ima pridjevsko-zamjeničku promjenu i oblike za sva tri roda i oba broja.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21216"/>
          </a:xfrm>
        </p:spPr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bs-Latn-BA" dirty="0" smtClean="0"/>
              <a:t>   Jednina</a:t>
            </a:r>
            <a:endParaRPr lang="de-DE" dirty="0" smtClean="0"/>
          </a:p>
          <a:p>
            <a:pPr>
              <a:buNone/>
            </a:pPr>
            <a:endParaRPr lang="bs-Latn-BA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43608" y="2348879"/>
          <a:ext cx="6242195" cy="331808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600786"/>
                <a:gridCol w="1695363"/>
                <a:gridCol w="1473023"/>
                <a:gridCol w="1473023"/>
              </a:tblGrid>
              <a:tr h="610173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Padež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Muški rod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Srednji</a:t>
                      </a:r>
                      <a:r>
                        <a:rPr lang="bs-Latn-BA" baseline="0" dirty="0" smtClean="0"/>
                        <a:t> rod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Ženski rod</a:t>
                      </a:r>
                      <a:endParaRPr lang="de-DE" dirty="0"/>
                    </a:p>
                  </a:txBody>
                  <a:tcPr/>
                </a:tc>
              </a:tr>
              <a:tr h="348670">
                <a:tc>
                  <a:txBody>
                    <a:bodyPr/>
                    <a:lstStyle/>
                    <a:p>
                      <a:r>
                        <a:rPr lang="bs-Latn-BA" dirty="0" smtClean="0"/>
                        <a:t>Nominativ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jedan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o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a</a:t>
                      </a:r>
                      <a:endParaRPr lang="de-DE" i="1" dirty="0"/>
                    </a:p>
                  </a:txBody>
                  <a:tcPr/>
                </a:tc>
              </a:tr>
              <a:tr h="348670">
                <a:tc>
                  <a:txBody>
                    <a:bodyPr/>
                    <a:lstStyle/>
                    <a:p>
                      <a:r>
                        <a:rPr lang="bs-Latn-BA" dirty="0" smtClean="0"/>
                        <a:t>Genitiv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og(a)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og(a)</a:t>
                      </a:r>
                      <a:endParaRPr lang="de-DE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e</a:t>
                      </a:r>
                      <a:endParaRPr lang="de-DE" i="1" dirty="0"/>
                    </a:p>
                  </a:txBody>
                  <a:tcPr/>
                </a:tc>
              </a:tr>
              <a:tr h="348670">
                <a:tc>
                  <a:txBody>
                    <a:bodyPr/>
                    <a:lstStyle/>
                    <a:p>
                      <a:r>
                        <a:rPr lang="bs-Latn-BA" dirty="0" smtClean="0"/>
                        <a:t>Dativ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om(e)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om(e)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oj</a:t>
                      </a:r>
                      <a:endParaRPr lang="de-DE" i="1" dirty="0"/>
                    </a:p>
                  </a:txBody>
                  <a:tcPr/>
                </a:tc>
              </a:tr>
              <a:tr h="348670">
                <a:tc>
                  <a:txBody>
                    <a:bodyPr/>
                    <a:lstStyle/>
                    <a:p>
                      <a:r>
                        <a:rPr lang="bs-Latn-BA" dirty="0" smtClean="0"/>
                        <a:t>Akuzativ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N</a:t>
                      </a:r>
                      <a:r>
                        <a:rPr lang="bs-Latn-BA" i="1" baseline="0" dirty="0" smtClean="0"/>
                        <a:t> </a:t>
                      </a:r>
                      <a:r>
                        <a:rPr lang="bs-Latn-BA" i="1" baseline="0" dirty="0" smtClean="0"/>
                        <a:t>ili G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o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u</a:t>
                      </a:r>
                      <a:endParaRPr lang="de-DE" i="1" dirty="0"/>
                    </a:p>
                  </a:txBody>
                  <a:tcPr/>
                </a:tc>
              </a:tr>
              <a:tr h="348670">
                <a:tc>
                  <a:txBody>
                    <a:bodyPr/>
                    <a:lstStyle/>
                    <a:p>
                      <a:r>
                        <a:rPr lang="bs-Latn-BA" dirty="0" smtClean="0"/>
                        <a:t>Vokativ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jedan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o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a</a:t>
                      </a:r>
                      <a:endParaRPr lang="de-DE" i="1" dirty="0"/>
                    </a:p>
                  </a:txBody>
                  <a:tcPr/>
                </a:tc>
              </a:tr>
              <a:tr h="483449">
                <a:tc>
                  <a:txBody>
                    <a:bodyPr/>
                    <a:lstStyle/>
                    <a:p>
                      <a:r>
                        <a:rPr lang="bs-Latn-BA" dirty="0" smtClean="0"/>
                        <a:t>Instrumental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im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im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om</a:t>
                      </a:r>
                      <a:endParaRPr lang="de-DE" i="1" dirty="0"/>
                    </a:p>
                  </a:txBody>
                  <a:tcPr/>
                </a:tc>
              </a:tr>
              <a:tr h="348670">
                <a:tc>
                  <a:txBody>
                    <a:bodyPr/>
                    <a:lstStyle/>
                    <a:p>
                      <a:r>
                        <a:rPr lang="bs-Latn-BA" dirty="0" smtClean="0"/>
                        <a:t>Lokativ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om(e)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om(e)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</a:t>
                      </a:r>
                      <a:r>
                        <a:rPr lang="bs-Latn-BA" b="0" i="0" dirty="0" smtClean="0"/>
                        <a:t>-</a:t>
                      </a:r>
                      <a:r>
                        <a:rPr lang="bs-Latn-BA" i="1" dirty="0" smtClean="0"/>
                        <a:t>oj</a:t>
                      </a:r>
                      <a:r>
                        <a:rPr lang="de-DE" i="1" dirty="0" smtClean="0"/>
                        <a:t> </a:t>
                      </a:r>
                      <a:endParaRPr lang="de-DE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6" name="TextBox 5"/>
          <p:cNvSpPr txBox="1"/>
          <p:nvPr/>
        </p:nvSpPr>
        <p:spPr>
          <a:xfrm>
            <a:off x="1331640" y="5805264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Tabela 1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bs-Latn-BA" dirty="0" smtClean="0"/>
              <a:t>   Množina</a:t>
            </a:r>
            <a:endParaRPr lang="de-DE" dirty="0" smtClean="0"/>
          </a:p>
          <a:p>
            <a:endParaRPr lang="bs-Latn-BA" dirty="0" smtClean="0"/>
          </a:p>
          <a:p>
            <a:endParaRPr lang="de-D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15616" y="2132859"/>
          <a:ext cx="6096000" cy="3600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391816"/>
                <a:gridCol w="1524000"/>
                <a:gridCol w="152400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Padež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Muški rod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Srednji rod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Ženski rod</a:t>
                      </a:r>
                      <a:endParaRPr lang="de-DE" dirty="0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bs-Latn-BA" dirty="0" smtClean="0"/>
                        <a:t>Nominativ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jedn-i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jedn-a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jedn-e</a:t>
                      </a:r>
                      <a:endParaRPr lang="de-DE" i="1" dirty="0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bs-Latn-BA" dirty="0" smtClean="0"/>
                        <a:t>Genitiv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jedn-ih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jedn-ih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jedn-ih</a:t>
                      </a:r>
                      <a:endParaRPr lang="de-DE" i="1" dirty="0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bs-Latn-BA" dirty="0" smtClean="0"/>
                        <a:t>Dativ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jedn-im(a)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jedn-im(a)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jedn-im(a)</a:t>
                      </a:r>
                      <a:endParaRPr lang="de-DE" i="1" dirty="0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bs-Latn-BA" dirty="0" smtClean="0"/>
                        <a:t>Akuzativ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jedn-e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jedn-a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jedn-e</a:t>
                      </a:r>
                      <a:endParaRPr lang="de-DE" i="1" dirty="0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bs-Latn-BA" dirty="0" smtClean="0"/>
                        <a:t>Vokativ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jedn-i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jedn-a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jedn-e</a:t>
                      </a:r>
                      <a:endParaRPr lang="de-DE" i="1" dirty="0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bs-Latn-BA" dirty="0" smtClean="0"/>
                        <a:t>Instrumental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jedn-im(a)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jedn-im(a)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jedn-im(a)</a:t>
                      </a:r>
                      <a:endParaRPr lang="de-DE" i="1" dirty="0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r>
                        <a:rPr lang="bs-Latn-BA" dirty="0" smtClean="0"/>
                        <a:t>Lokativ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i="1" dirty="0" smtClean="0"/>
                        <a:t>jedn-im(a)</a:t>
                      </a:r>
                      <a:endParaRPr lang="de-DE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i="1" dirty="0" smtClean="0"/>
                        <a:t>jedn-im(a)</a:t>
                      </a:r>
                      <a:endParaRPr lang="de-DE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i="1" dirty="0" smtClean="0"/>
                        <a:t>jedn-im(a)</a:t>
                      </a:r>
                      <a:endParaRPr lang="de-DE" i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6" name="TextBox 5"/>
          <p:cNvSpPr txBox="1"/>
          <p:nvPr/>
        </p:nvSpPr>
        <p:spPr>
          <a:xfrm>
            <a:off x="395536" y="5733256"/>
            <a:ext cx="7241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Tabela 2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de-DE" dirty="0" smtClean="0"/>
              <a:t>Broj jedan ima oblike mno</a:t>
            </a:r>
            <a:r>
              <a:rPr lang="bs-Latn-BA" dirty="0" smtClean="0"/>
              <a:t>žine uz imenice koje imaju samo množinu a označavaju jedan pojam (pluralia tantum), te uz  one koje u množini znače neku cjelinu ili skup ljudi.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s-Latn-BA" i="1" dirty="0" smtClean="0"/>
          </a:p>
          <a:p>
            <a:r>
              <a:rPr lang="bs-Latn-BA" dirty="0" smtClean="0"/>
              <a:t>Primjer:</a:t>
            </a:r>
          </a:p>
          <a:p>
            <a:pPr>
              <a:buNone/>
            </a:pPr>
            <a:r>
              <a:rPr lang="bs-Latn-BA" i="1" dirty="0" smtClean="0"/>
              <a:t>   jedni prosioci</a:t>
            </a:r>
            <a:r>
              <a:rPr lang="bs-Latn-BA" dirty="0" smtClean="0"/>
              <a:t>,</a:t>
            </a:r>
            <a:r>
              <a:rPr lang="bs-Latn-BA" i="1" dirty="0" smtClean="0"/>
              <a:t> </a:t>
            </a:r>
          </a:p>
          <a:p>
            <a:pPr>
              <a:buNone/>
            </a:pPr>
            <a:r>
              <a:rPr lang="bs-Latn-BA" i="1" dirty="0" smtClean="0"/>
              <a:t>   jedna vrata</a:t>
            </a:r>
            <a:r>
              <a:rPr lang="bs-Latn-BA" dirty="0" smtClean="0"/>
              <a:t>,</a:t>
            </a:r>
            <a:r>
              <a:rPr lang="bs-Latn-BA" i="1" dirty="0" smtClean="0"/>
              <a:t> </a:t>
            </a:r>
          </a:p>
          <a:p>
            <a:pPr>
              <a:buNone/>
            </a:pPr>
            <a:r>
              <a:rPr lang="bs-Latn-BA" i="1" dirty="0" smtClean="0"/>
              <a:t>   jedne ljestve</a:t>
            </a:r>
            <a:r>
              <a:rPr lang="bs-Latn-BA" dirty="0" smtClean="0"/>
              <a:t>,</a:t>
            </a:r>
          </a:p>
          <a:p>
            <a:pPr>
              <a:buNone/>
            </a:pPr>
            <a:r>
              <a:rPr lang="bs-Latn-BA" i="1" dirty="0" smtClean="0"/>
              <a:t>   jedne rukavice</a:t>
            </a:r>
            <a:r>
              <a:rPr lang="bs-Latn-BA" dirty="0" smtClean="0"/>
              <a:t>,</a:t>
            </a:r>
            <a:r>
              <a:rPr lang="bs-Latn-BA" i="1" dirty="0" smtClean="0"/>
              <a:t> </a:t>
            </a:r>
          </a:p>
          <a:p>
            <a:pPr>
              <a:buNone/>
            </a:pPr>
            <a:r>
              <a:rPr lang="bs-Latn-BA" i="1" dirty="0" smtClean="0"/>
              <a:t>   jedne makaze</a:t>
            </a:r>
            <a:r>
              <a:rPr lang="bs-Latn-BA" dirty="0" smtClean="0"/>
              <a:t>,</a:t>
            </a:r>
          </a:p>
          <a:p>
            <a:pPr>
              <a:buNone/>
            </a:pPr>
            <a:r>
              <a:rPr lang="bs-Latn-BA" i="1" dirty="0" smtClean="0"/>
              <a:t>   jedne pantalone.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s-Latn-BA" dirty="0" smtClean="0"/>
              <a:t>Kao broj jedan mijenjaju se i svi brojevi složeni s jedan.</a:t>
            </a:r>
          </a:p>
          <a:p>
            <a:endParaRPr lang="bs-Latn-BA" dirty="0" smtClean="0"/>
          </a:p>
          <a:p>
            <a:pPr>
              <a:buNone/>
            </a:pPr>
            <a:r>
              <a:rPr lang="bs-Latn-BA" dirty="0" smtClean="0"/>
              <a:t>   Primjer:</a:t>
            </a:r>
          </a:p>
          <a:p>
            <a:pPr>
              <a:buNone/>
            </a:pPr>
            <a:r>
              <a:rPr lang="bs-Latn-BA" i="1" dirty="0" smtClean="0"/>
              <a:t>   s dvadeset i jednim drugom, </a:t>
            </a:r>
          </a:p>
          <a:p>
            <a:pPr>
              <a:buNone/>
            </a:pPr>
            <a:r>
              <a:rPr lang="bs-Latn-BA" i="1" dirty="0" smtClean="0"/>
              <a:t>   n</a:t>
            </a:r>
            <a:r>
              <a:rPr lang="de-DE" i="1" dirty="0" smtClean="0"/>
              <a:t>a</a:t>
            </a:r>
            <a:r>
              <a:rPr lang="bs-Latn-BA" i="1" dirty="0" smtClean="0"/>
              <a:t>kon dvadeset i jedne godine</a:t>
            </a:r>
            <a:r>
              <a:rPr lang="bs-Latn-BA" dirty="0" smtClean="0"/>
              <a:t>.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bs-Latn-BA" dirty="0" smtClean="0"/>
              <a:t>b.)  Broj </a:t>
            </a:r>
            <a:r>
              <a:rPr lang="bs-Latn-BA" i="1" dirty="0" smtClean="0"/>
              <a:t>dva</a:t>
            </a:r>
            <a:r>
              <a:rPr lang="bs-Latn-BA" dirty="0" smtClean="0"/>
              <a:t> u ovom se obliku upotrebljava za muški i srednji rod, a uz imenice ženskog roda stoji oblik </a:t>
            </a:r>
            <a:r>
              <a:rPr lang="bs-Latn-BA" i="1" dirty="0" smtClean="0"/>
              <a:t>dvije</a:t>
            </a:r>
            <a:r>
              <a:rPr lang="bs-Latn-BA" dirty="0" smtClean="0"/>
              <a:t>.</a:t>
            </a:r>
          </a:p>
          <a:p>
            <a:pPr>
              <a:buNone/>
            </a:pPr>
            <a:r>
              <a:rPr lang="bs-Latn-BA" dirty="0" smtClean="0"/>
              <a:t>   Iste nastavke ima i broj </a:t>
            </a:r>
            <a:r>
              <a:rPr lang="bs-Latn-BA" i="1" dirty="0" smtClean="0"/>
              <a:t>oba</a:t>
            </a:r>
            <a:r>
              <a:rPr lang="bs-Latn-BA" dirty="0" smtClean="0"/>
              <a:t> (ž.r. obje).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pPr>
              <a:buNone/>
            </a:pPr>
            <a:r>
              <a:rPr lang="bs-Latn-BA" dirty="0" smtClean="0"/>
              <a:t>    </a:t>
            </a:r>
          </a:p>
          <a:p>
            <a:pPr>
              <a:buNone/>
            </a:pPr>
            <a:r>
              <a:rPr lang="bs-Latn-BA" dirty="0" smtClean="0"/>
              <a:t>                                                                                                                                                                           </a:t>
            </a:r>
            <a:endParaRPr lang="de-D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1600" y="1484784"/>
          <a:ext cx="5688632" cy="3359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2160240"/>
                <a:gridCol w="1872208"/>
              </a:tblGrid>
              <a:tr h="592487">
                <a:tc>
                  <a:txBody>
                    <a:bodyPr/>
                    <a:lstStyle/>
                    <a:p>
                      <a:pPr algn="ctr"/>
                      <a:r>
                        <a:rPr lang="bs-Latn-BA" i="0" dirty="0" smtClean="0"/>
                        <a:t>Padež</a:t>
                      </a:r>
                      <a:endParaRPr lang="de-DE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i="0" dirty="0" smtClean="0"/>
                        <a:t>Muški i srednji rod</a:t>
                      </a:r>
                      <a:endParaRPr lang="de-DE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i="0" dirty="0" smtClean="0"/>
                        <a:t>Ženski rod</a:t>
                      </a:r>
                      <a:endParaRPr lang="de-DE" i="0" dirty="0"/>
                    </a:p>
                  </a:txBody>
                  <a:tcPr/>
                </a:tc>
              </a:tr>
              <a:tr h="388554">
                <a:tc>
                  <a:txBody>
                    <a:bodyPr/>
                    <a:lstStyle/>
                    <a:p>
                      <a:r>
                        <a:rPr lang="bs-Latn-BA" dirty="0" smtClean="0"/>
                        <a:t>Nominativ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a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ije</a:t>
                      </a:r>
                      <a:endParaRPr lang="de-DE" i="1" dirty="0"/>
                    </a:p>
                  </a:txBody>
                  <a:tcPr/>
                </a:tc>
              </a:tr>
              <a:tr h="388554">
                <a:tc>
                  <a:txBody>
                    <a:bodyPr/>
                    <a:lstStyle/>
                    <a:p>
                      <a:r>
                        <a:rPr lang="bs-Latn-BA" dirty="0" smtClean="0"/>
                        <a:t>Genitiv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aju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iju</a:t>
                      </a:r>
                      <a:endParaRPr lang="de-DE" i="1" dirty="0"/>
                    </a:p>
                  </a:txBody>
                  <a:tcPr/>
                </a:tc>
              </a:tr>
              <a:tr h="388554">
                <a:tc>
                  <a:txBody>
                    <a:bodyPr/>
                    <a:lstStyle/>
                    <a:p>
                      <a:r>
                        <a:rPr lang="bs-Latn-BA" dirty="0" smtClean="0"/>
                        <a:t>Dativ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ama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jema</a:t>
                      </a:r>
                      <a:endParaRPr lang="de-DE" i="1" dirty="0"/>
                    </a:p>
                  </a:txBody>
                  <a:tcPr/>
                </a:tc>
              </a:tr>
              <a:tr h="388554">
                <a:tc>
                  <a:txBody>
                    <a:bodyPr/>
                    <a:lstStyle/>
                    <a:p>
                      <a:r>
                        <a:rPr lang="bs-Latn-BA" dirty="0" smtClean="0"/>
                        <a:t>Akuzativ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a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ije</a:t>
                      </a:r>
                      <a:endParaRPr lang="de-DE" i="1" dirty="0"/>
                    </a:p>
                  </a:txBody>
                  <a:tcPr/>
                </a:tc>
              </a:tr>
              <a:tr h="388554">
                <a:tc>
                  <a:txBody>
                    <a:bodyPr/>
                    <a:lstStyle/>
                    <a:p>
                      <a:r>
                        <a:rPr lang="bs-Latn-BA" dirty="0" smtClean="0"/>
                        <a:t>Vokativ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a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ije</a:t>
                      </a:r>
                      <a:endParaRPr lang="de-DE" i="1" dirty="0"/>
                    </a:p>
                  </a:txBody>
                  <a:tcPr/>
                </a:tc>
              </a:tr>
              <a:tr h="388554">
                <a:tc>
                  <a:txBody>
                    <a:bodyPr/>
                    <a:lstStyle/>
                    <a:p>
                      <a:r>
                        <a:rPr lang="bs-Latn-BA" dirty="0" smtClean="0"/>
                        <a:t>Instrumental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ama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jema</a:t>
                      </a:r>
                      <a:endParaRPr lang="de-DE" i="1" dirty="0"/>
                    </a:p>
                  </a:txBody>
                  <a:tcPr/>
                </a:tc>
              </a:tr>
              <a:tr h="388554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Lokativ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ama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dv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jema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6" name="TextBox 5"/>
          <p:cNvSpPr txBox="1"/>
          <p:nvPr/>
        </p:nvSpPr>
        <p:spPr>
          <a:xfrm>
            <a:off x="1979712" y="501317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Tabela 3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    </a:t>
            </a:r>
            <a:r>
              <a:rPr lang="bs-Latn-BA" dirty="0" smtClean="0"/>
              <a:t>c</a:t>
            </a:r>
            <a:r>
              <a:rPr lang="bs-Latn-BA" dirty="0" smtClean="0"/>
              <a:t>.) Brojevi </a:t>
            </a:r>
            <a:r>
              <a:rPr lang="bs-Latn-BA" i="1" dirty="0" smtClean="0"/>
              <a:t>tri</a:t>
            </a:r>
            <a:r>
              <a:rPr lang="bs-Latn-BA" dirty="0" smtClean="0"/>
              <a:t> i </a:t>
            </a:r>
            <a:r>
              <a:rPr lang="bs-Latn-BA" i="1" dirty="0" smtClean="0"/>
              <a:t>četiri</a:t>
            </a:r>
            <a:r>
              <a:rPr lang="bs-Latn-BA" dirty="0" smtClean="0"/>
              <a:t> imaju iste oblike za sva tri roda.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18</a:t>
            </a:fld>
            <a:endParaRPr 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    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 algn="ctr">
              <a:buNone/>
            </a:pPr>
            <a:r>
              <a:rPr lang="de-DE" sz="1800" dirty="0" smtClean="0"/>
              <a:t>Tabela 4</a:t>
            </a:r>
            <a:endParaRPr lang="de-DE" sz="1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91681" y="2132857"/>
          <a:ext cx="4248471" cy="3456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633"/>
                <a:gridCol w="1081429"/>
                <a:gridCol w="1390409"/>
              </a:tblGrid>
              <a:tr h="455106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Nominativ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tr-i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četir-i</a:t>
                      </a:r>
                      <a:endParaRPr lang="de-DE" i="1" dirty="0"/>
                    </a:p>
                  </a:txBody>
                  <a:tcPr/>
                </a:tc>
              </a:tr>
              <a:tr h="455106">
                <a:tc>
                  <a:txBody>
                    <a:bodyPr/>
                    <a:lstStyle/>
                    <a:p>
                      <a:r>
                        <a:rPr lang="bs-Latn-BA" dirty="0" smtClean="0"/>
                        <a:t>Genitiv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tr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iju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četir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iju</a:t>
                      </a:r>
                      <a:endParaRPr lang="de-DE" i="1" dirty="0"/>
                    </a:p>
                  </a:txBody>
                  <a:tcPr/>
                </a:tc>
              </a:tr>
              <a:tr h="522118">
                <a:tc>
                  <a:txBody>
                    <a:bodyPr/>
                    <a:lstStyle/>
                    <a:p>
                      <a:r>
                        <a:rPr lang="bs-Latn-BA" dirty="0" smtClean="0"/>
                        <a:t>Dativ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tr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ima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četir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ima</a:t>
                      </a:r>
                      <a:endParaRPr lang="de-DE" i="1" dirty="0"/>
                    </a:p>
                  </a:txBody>
                  <a:tcPr/>
                </a:tc>
              </a:tr>
              <a:tr h="455106">
                <a:tc>
                  <a:txBody>
                    <a:bodyPr/>
                    <a:lstStyle/>
                    <a:p>
                      <a:r>
                        <a:rPr lang="bs-Latn-BA" dirty="0" smtClean="0"/>
                        <a:t>Akuzativ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tr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četir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</a:t>
                      </a:r>
                      <a:endParaRPr lang="de-DE" i="1" dirty="0"/>
                    </a:p>
                  </a:txBody>
                  <a:tcPr/>
                </a:tc>
              </a:tr>
              <a:tr h="455106">
                <a:tc>
                  <a:txBody>
                    <a:bodyPr/>
                    <a:lstStyle/>
                    <a:p>
                      <a:r>
                        <a:rPr lang="bs-Latn-BA" dirty="0" smtClean="0"/>
                        <a:t>Vokativ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tr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četir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</a:t>
                      </a:r>
                      <a:endParaRPr lang="de-DE" i="1" dirty="0"/>
                    </a:p>
                  </a:txBody>
                  <a:tcPr/>
                </a:tc>
              </a:tr>
              <a:tr h="626282">
                <a:tc>
                  <a:txBody>
                    <a:bodyPr/>
                    <a:lstStyle/>
                    <a:p>
                      <a:r>
                        <a:rPr lang="bs-Latn-BA" dirty="0" smtClean="0"/>
                        <a:t>Instrumental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tr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ima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četir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ima</a:t>
                      </a:r>
                      <a:endParaRPr lang="de-DE" i="1" dirty="0"/>
                    </a:p>
                  </a:txBody>
                  <a:tcPr/>
                </a:tc>
              </a:tr>
              <a:tr h="487559">
                <a:tc>
                  <a:txBody>
                    <a:bodyPr/>
                    <a:lstStyle/>
                    <a:p>
                      <a:r>
                        <a:rPr lang="bs-Latn-BA" dirty="0" smtClean="0"/>
                        <a:t>Lokativ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tr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ima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i="1" dirty="0" smtClean="0"/>
                        <a:t>četir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ima</a:t>
                      </a:r>
                      <a:endParaRPr lang="de-DE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19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/>
          <a:lstStyle/>
          <a:p>
            <a:pPr algn="ctr"/>
            <a:r>
              <a:rPr lang="bs-Latn-BA" dirty="0" smtClean="0"/>
              <a:t>   </a:t>
            </a:r>
            <a:r>
              <a:rPr lang="bs-Latn-BA" dirty="0" smtClean="0">
                <a:solidFill>
                  <a:schemeClr val="tx1"/>
                </a:solidFill>
              </a:rPr>
              <a:t> </a:t>
            </a:r>
            <a:r>
              <a:rPr lang="bs-Latn-B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Sadržaj</a:t>
            </a:r>
            <a:endParaRPr lang="de-DE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56584"/>
          </a:xfrm>
        </p:spPr>
        <p:txBody>
          <a:bodyPr>
            <a:normAutofit/>
          </a:bodyPr>
          <a:lstStyle/>
          <a:p>
            <a:endParaRPr lang="bs-Latn-BA" dirty="0" smtClean="0"/>
          </a:p>
          <a:p>
            <a:endParaRPr lang="bs-Latn-BA" dirty="0" smtClean="0"/>
          </a:p>
          <a:p>
            <a:pPr>
              <a:buNone/>
            </a:pPr>
            <a:r>
              <a:rPr lang="bs-Latn-BA" dirty="0" smtClean="0"/>
              <a:t>1. Općenito </a:t>
            </a:r>
            <a:r>
              <a:rPr lang="bs-Latn-BA" dirty="0" smtClean="0"/>
              <a:t>o brojevima</a:t>
            </a:r>
          </a:p>
          <a:p>
            <a:pPr>
              <a:buNone/>
            </a:pPr>
            <a:r>
              <a:rPr lang="bs-Latn-BA" dirty="0" smtClean="0"/>
              <a:t>2.	 Brojevi </a:t>
            </a:r>
            <a:r>
              <a:rPr lang="bs-Latn-BA" dirty="0" smtClean="0"/>
              <a:t>u bosanskom, hrvatskom i srpskom jeziku</a:t>
            </a:r>
          </a:p>
          <a:p>
            <a:pPr>
              <a:buNone/>
            </a:pPr>
            <a:r>
              <a:rPr lang="bs-Latn-BA" dirty="0" smtClean="0"/>
              <a:t>3. Brojevi </a:t>
            </a:r>
            <a:r>
              <a:rPr lang="bs-Latn-BA" dirty="0" smtClean="0"/>
              <a:t>u ruskom jeziku</a:t>
            </a:r>
          </a:p>
          <a:p>
            <a:pPr>
              <a:buNone/>
            </a:pPr>
            <a:r>
              <a:rPr lang="bs-Latn-BA" dirty="0" smtClean="0"/>
              <a:t>4. Brojevi </a:t>
            </a:r>
            <a:r>
              <a:rPr lang="bs-Latn-BA" dirty="0" smtClean="0"/>
              <a:t>u makedonskom jeziku</a:t>
            </a:r>
          </a:p>
          <a:p>
            <a:endParaRPr lang="bs-Latn-BA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Brojevi </a:t>
            </a:r>
            <a:r>
              <a:rPr lang="bs-Latn-BA" i="1" dirty="0" smtClean="0"/>
              <a:t>dva</a:t>
            </a:r>
            <a:r>
              <a:rPr lang="bs-Latn-BA" dirty="0" smtClean="0"/>
              <a:t>/</a:t>
            </a:r>
            <a:r>
              <a:rPr lang="bs-Latn-BA" i="1" dirty="0" smtClean="0"/>
              <a:t>dvije, oba</a:t>
            </a:r>
            <a:r>
              <a:rPr lang="bs-Latn-BA" dirty="0" smtClean="0"/>
              <a:t>/</a:t>
            </a:r>
            <a:r>
              <a:rPr lang="bs-Latn-BA" i="1" dirty="0" smtClean="0"/>
              <a:t>obje, tri i četiri</a:t>
            </a:r>
            <a:r>
              <a:rPr lang="bs-Latn-BA" dirty="0" smtClean="0"/>
              <a:t>, iako imaju padežne oblike sve češće se upotrebljavaju kao nepromjenljivi.</a:t>
            </a:r>
          </a:p>
          <a:p>
            <a:endParaRPr lang="bs-Latn-BA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20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bs-Latn-BA" dirty="0" smtClean="0"/>
              <a:t>Umjesto </a:t>
            </a:r>
            <a:r>
              <a:rPr lang="bs-Latn-BA" dirty="0" smtClean="0"/>
              <a:t>odgovarajućeg padeža uzima se često okamenjeni akuzativ kod brojeva </a:t>
            </a:r>
            <a:r>
              <a:rPr lang="bs-Latn-BA" i="1" dirty="0" smtClean="0"/>
              <a:t>dva</a:t>
            </a:r>
            <a:r>
              <a:rPr lang="bs-Latn-BA" dirty="0" smtClean="0"/>
              <a:t>,</a:t>
            </a:r>
            <a:r>
              <a:rPr lang="bs-Latn-BA" i="1" dirty="0" smtClean="0"/>
              <a:t> oba</a:t>
            </a:r>
            <a:r>
              <a:rPr lang="bs-Latn-BA" dirty="0" smtClean="0"/>
              <a:t>,</a:t>
            </a:r>
            <a:r>
              <a:rPr lang="bs-Latn-BA" i="1" dirty="0" smtClean="0"/>
              <a:t> tri i četiri</a:t>
            </a:r>
            <a:r>
              <a:rPr lang="bs-Latn-BA" dirty="0" smtClean="0"/>
              <a:t>,</a:t>
            </a:r>
            <a:r>
              <a:rPr lang="bs-Latn-BA" i="1" dirty="0" smtClean="0"/>
              <a:t> </a:t>
            </a:r>
            <a:r>
              <a:rPr lang="bs-Latn-BA" dirty="0" smtClean="0"/>
              <a:t>posebno iza prijedl</a:t>
            </a:r>
            <a:r>
              <a:rPr lang="de-DE" dirty="0" smtClean="0"/>
              <a:t>o</a:t>
            </a:r>
            <a:r>
              <a:rPr lang="bs-Latn-BA" dirty="0" smtClean="0"/>
              <a:t>ga. </a:t>
            </a:r>
          </a:p>
          <a:p>
            <a:pPr>
              <a:buNone/>
            </a:pPr>
            <a:r>
              <a:rPr lang="bs-Latn-BA" dirty="0" smtClean="0"/>
              <a:t>   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21</a:t>
            </a:fld>
            <a:endParaRPr 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   </a:t>
            </a:r>
          </a:p>
          <a:p>
            <a:pPr>
              <a:buNone/>
            </a:pPr>
            <a:r>
              <a:rPr lang="de-DE" dirty="0" smtClean="0"/>
              <a:t>   </a:t>
            </a:r>
            <a:r>
              <a:rPr lang="bs-Latn-BA" dirty="0" smtClean="0"/>
              <a:t>Primjer:</a:t>
            </a:r>
            <a:endParaRPr lang="bs-Latn-BA" dirty="0" smtClean="0"/>
          </a:p>
          <a:p>
            <a:pPr>
              <a:buNone/>
            </a:pPr>
            <a:r>
              <a:rPr lang="bs-Latn-BA" i="1" dirty="0" smtClean="0"/>
              <a:t>   između dva grada (umjesto između dvaju gradova),</a:t>
            </a:r>
            <a:endParaRPr lang="de-DE" i="1" dirty="0" smtClean="0"/>
          </a:p>
          <a:p>
            <a:pPr>
              <a:buNone/>
            </a:pPr>
            <a:r>
              <a:rPr lang="bs-Latn-BA" i="1" dirty="0" smtClean="0"/>
              <a:t>   iz obje ruke (umjesto iz obiju ruku),</a:t>
            </a:r>
          </a:p>
          <a:p>
            <a:pPr>
              <a:buNone/>
            </a:pPr>
            <a:r>
              <a:rPr lang="bs-Latn-BA" i="1" dirty="0" smtClean="0"/>
              <a:t>   s tri sestre (umjesto s trima </a:t>
            </a:r>
            <a:r>
              <a:rPr lang="de-DE" i="1" dirty="0" smtClean="0"/>
              <a:t>s</a:t>
            </a:r>
            <a:r>
              <a:rPr lang="bs-Latn-BA" i="1" dirty="0" smtClean="0"/>
              <a:t>estrama</a:t>
            </a:r>
            <a:r>
              <a:rPr lang="bs-Latn-BA" i="1" dirty="0" smtClean="0"/>
              <a:t>).</a:t>
            </a:r>
            <a:r>
              <a:rPr lang="de-DE" i="1" dirty="0" smtClean="0"/>
              <a:t> </a:t>
            </a:r>
          </a:p>
          <a:p>
            <a:pPr>
              <a:buNone/>
            </a:pPr>
            <a:endParaRPr lang="de-DE" i="1" dirty="0" smtClean="0"/>
          </a:p>
          <a:p>
            <a:pPr>
              <a:buNone/>
            </a:pPr>
            <a:endParaRPr lang="de-DE" i="1" dirty="0" smtClean="0"/>
          </a:p>
          <a:p>
            <a:pPr>
              <a:buNone/>
            </a:pPr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22</a:t>
            </a:fld>
            <a:endParaRPr 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Okamenjeni akuzativ </a:t>
            </a:r>
            <a:r>
              <a:rPr lang="bs-Latn-BA" dirty="0" smtClean="0"/>
              <a:t>češće se upotrebljava uz brojeve složene sa </a:t>
            </a:r>
            <a:r>
              <a:rPr lang="bs-Latn-BA" i="1" dirty="0" smtClean="0"/>
              <a:t>dva</a:t>
            </a:r>
            <a:r>
              <a:rPr lang="bs-Latn-BA" dirty="0" smtClean="0"/>
              <a:t>,</a:t>
            </a:r>
            <a:r>
              <a:rPr lang="bs-Latn-BA" i="1" dirty="0" smtClean="0"/>
              <a:t> tri i četiri</a:t>
            </a:r>
            <a:r>
              <a:rPr lang="bs-Latn-BA" dirty="0" smtClean="0"/>
              <a:t>.</a:t>
            </a:r>
          </a:p>
          <a:p>
            <a:pPr>
              <a:buNone/>
            </a:pPr>
            <a:r>
              <a:rPr lang="bs-Latn-BA" dirty="0" smtClean="0"/>
              <a:t>    </a:t>
            </a:r>
          </a:p>
          <a:p>
            <a:pPr>
              <a:buNone/>
            </a:pPr>
            <a:r>
              <a:rPr lang="bs-Latn-BA" dirty="0" smtClean="0"/>
              <a:t>   Primjer: Bio je u </a:t>
            </a:r>
            <a:r>
              <a:rPr lang="bs-Latn-BA" i="1" dirty="0" smtClean="0"/>
              <a:t>dvadeset i dvije </a:t>
            </a:r>
            <a:r>
              <a:rPr lang="bs-Latn-BA" dirty="0" smtClean="0"/>
              <a:t>zemlje (umjesto u </a:t>
            </a:r>
            <a:r>
              <a:rPr lang="bs-Latn-BA" i="1" dirty="0" smtClean="0"/>
              <a:t>dvadeset u dvjema </a:t>
            </a:r>
            <a:r>
              <a:rPr lang="bs-Latn-BA" dirty="0" smtClean="0"/>
              <a:t>zemljama).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Kada nema prijedloga, prednost imaju odgovarajući padežni oblici.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23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Glavni </a:t>
            </a:r>
            <a:r>
              <a:rPr lang="bs-Latn-BA" dirty="0" smtClean="0"/>
              <a:t>brojevi prema sastavu mogu </a:t>
            </a:r>
            <a:r>
              <a:rPr lang="bs-Latn-BA" dirty="0" smtClean="0"/>
              <a:t>biti </a:t>
            </a:r>
            <a:r>
              <a:rPr lang="de-DE" sz="2400" dirty="0" smtClean="0"/>
              <a:t>jedno</a:t>
            </a:r>
            <a:r>
              <a:rPr lang="bs-Latn-BA" sz="2400" dirty="0" smtClean="0"/>
              <a:t>člani i dvočlani.</a:t>
            </a:r>
            <a:endParaRPr lang="bs-Latn-BA" sz="2400" dirty="0" smtClean="0"/>
          </a:p>
          <a:p>
            <a:pPr lvl="2">
              <a:buNone/>
            </a:pPr>
            <a:endParaRPr lang="bs-Latn-BA" sz="2400" dirty="0" smtClean="0"/>
          </a:p>
          <a:p>
            <a:pPr lvl="2"/>
            <a:endParaRPr lang="bs-Latn-BA" sz="2400" dirty="0" smtClean="0"/>
          </a:p>
          <a:p>
            <a:endParaRPr lang="bs-Latn-BA" dirty="0" smtClean="0"/>
          </a:p>
          <a:p>
            <a:endParaRPr lang="bs-Latn-BA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24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s-Latn-BA" dirty="0" smtClean="0"/>
              <a:t>Jednočlani brojevi  se dijele na:</a:t>
            </a:r>
          </a:p>
          <a:p>
            <a:endParaRPr lang="bs-Latn-BA" dirty="0" smtClean="0"/>
          </a:p>
          <a:p>
            <a:pPr lvl="2">
              <a:buNone/>
            </a:pPr>
            <a:r>
              <a:rPr lang="bs-Latn-BA" sz="2400" dirty="0" smtClean="0"/>
              <a:t>osnovne: </a:t>
            </a:r>
            <a:r>
              <a:rPr lang="bs-Latn-BA" sz="2400" i="1" dirty="0" smtClean="0"/>
              <a:t>jedan</a:t>
            </a:r>
            <a:r>
              <a:rPr lang="bs-Latn-BA" sz="2400" dirty="0" smtClean="0"/>
              <a:t>,</a:t>
            </a:r>
            <a:r>
              <a:rPr lang="bs-Latn-BA" sz="2400" i="1" dirty="0" smtClean="0"/>
              <a:t> dva</a:t>
            </a:r>
            <a:r>
              <a:rPr lang="bs-Latn-BA" sz="2400" dirty="0" smtClean="0"/>
              <a:t>,</a:t>
            </a:r>
            <a:r>
              <a:rPr lang="bs-Latn-BA" sz="2400" i="1" dirty="0" smtClean="0"/>
              <a:t> tri</a:t>
            </a:r>
            <a:r>
              <a:rPr lang="bs-Latn-BA" sz="2400" dirty="0" smtClean="0"/>
              <a:t>..., </a:t>
            </a:r>
            <a:r>
              <a:rPr lang="bs-Latn-BA" sz="2400" i="1" dirty="0" smtClean="0"/>
              <a:t>deset</a:t>
            </a:r>
            <a:r>
              <a:rPr lang="bs-Latn-BA" sz="2400" dirty="0" smtClean="0"/>
              <a:t>,</a:t>
            </a:r>
            <a:r>
              <a:rPr lang="bs-Latn-BA" sz="2400" i="1" dirty="0" smtClean="0"/>
              <a:t> sto</a:t>
            </a:r>
            <a:r>
              <a:rPr lang="bs-Latn-BA" sz="2400" dirty="0" smtClean="0"/>
              <a:t>,</a:t>
            </a:r>
            <a:r>
              <a:rPr lang="bs-Latn-BA" sz="2400" i="1" dirty="0" smtClean="0"/>
              <a:t> tisuća</a:t>
            </a:r>
            <a:r>
              <a:rPr lang="bs-Latn-BA" sz="2400" dirty="0" smtClean="0"/>
              <a:t>,</a:t>
            </a:r>
            <a:r>
              <a:rPr lang="bs-Latn-BA" sz="2400" i="1" dirty="0" smtClean="0"/>
              <a:t> milion</a:t>
            </a:r>
            <a:r>
              <a:rPr lang="bs-Latn-BA" sz="2400" dirty="0" smtClean="0"/>
              <a:t>,</a:t>
            </a:r>
            <a:r>
              <a:rPr lang="bs-Latn-BA" sz="2400" i="1" dirty="0" smtClean="0"/>
              <a:t> milijarda</a:t>
            </a:r>
            <a:r>
              <a:rPr lang="bs-Latn-BA" sz="2400" dirty="0" smtClean="0"/>
              <a:t>,</a:t>
            </a:r>
            <a:r>
              <a:rPr lang="bs-Latn-BA" sz="2400" i="1" dirty="0" smtClean="0"/>
              <a:t> bilion itd</a:t>
            </a:r>
            <a:r>
              <a:rPr lang="bs-Latn-BA" sz="2400" dirty="0" smtClean="0"/>
              <a:t>) i</a:t>
            </a:r>
          </a:p>
          <a:p>
            <a:pPr lvl="2">
              <a:buNone/>
            </a:pPr>
            <a:endParaRPr lang="bs-Latn-BA" sz="2400" dirty="0" smtClean="0"/>
          </a:p>
          <a:p>
            <a:pPr lvl="2">
              <a:buNone/>
            </a:pPr>
            <a:r>
              <a:rPr lang="bs-Latn-BA" sz="2400" dirty="0" smtClean="0"/>
              <a:t>izvedene: </a:t>
            </a:r>
            <a:r>
              <a:rPr lang="bs-Latn-BA" sz="2400" i="1" dirty="0" smtClean="0"/>
              <a:t>jedanaest</a:t>
            </a:r>
            <a:r>
              <a:rPr lang="bs-Latn-BA" sz="2400" dirty="0" smtClean="0"/>
              <a:t>,</a:t>
            </a:r>
            <a:r>
              <a:rPr lang="bs-Latn-BA" sz="2400" i="1" dirty="0" smtClean="0"/>
              <a:t> dvanaest</a:t>
            </a:r>
            <a:r>
              <a:rPr lang="bs-Latn-BA" sz="2400" dirty="0" smtClean="0"/>
              <a:t>,</a:t>
            </a:r>
            <a:r>
              <a:rPr lang="bs-Latn-BA" sz="2400" i="1" dirty="0" smtClean="0"/>
              <a:t> trinaest</a:t>
            </a:r>
            <a:r>
              <a:rPr lang="bs-Latn-BA" sz="2400" dirty="0" smtClean="0"/>
              <a:t>...,</a:t>
            </a:r>
            <a:r>
              <a:rPr lang="bs-Latn-BA" sz="2400" i="1" dirty="0" smtClean="0"/>
              <a:t>devetnaest</a:t>
            </a:r>
            <a:r>
              <a:rPr lang="bs-Latn-BA" sz="2400" dirty="0" smtClean="0"/>
              <a:t>, </a:t>
            </a:r>
            <a:r>
              <a:rPr lang="bs-Latn-BA" sz="2400" i="1" dirty="0" smtClean="0"/>
              <a:t>dvadeset</a:t>
            </a:r>
            <a:r>
              <a:rPr lang="bs-Latn-BA" sz="2400" dirty="0" smtClean="0"/>
              <a:t>..., </a:t>
            </a:r>
            <a:r>
              <a:rPr lang="bs-Latn-BA" sz="2400" i="1" dirty="0" smtClean="0"/>
              <a:t>pedeset</a:t>
            </a:r>
            <a:r>
              <a:rPr lang="bs-Latn-BA" sz="2400" dirty="0" smtClean="0"/>
              <a:t>,</a:t>
            </a:r>
            <a:r>
              <a:rPr lang="bs-Latn-BA" sz="2400" i="1" dirty="0" smtClean="0"/>
              <a:t> šezdeset</a:t>
            </a:r>
            <a:r>
              <a:rPr lang="bs-Latn-BA" sz="2400" dirty="0" smtClean="0"/>
              <a:t>,</a:t>
            </a:r>
            <a:r>
              <a:rPr lang="bs-Latn-BA" sz="2400" i="1" dirty="0" smtClean="0"/>
              <a:t> devedeset</a:t>
            </a:r>
            <a:r>
              <a:rPr lang="bs-Latn-BA" sz="2400" dirty="0" smtClean="0"/>
              <a:t>.</a:t>
            </a:r>
            <a:endParaRPr lang="bs-Latn-BA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25</a:t>
            </a:fld>
            <a:endParaRPr 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859216" cy="4989168"/>
          </a:xfrm>
        </p:spPr>
        <p:txBody>
          <a:bodyPr/>
          <a:lstStyle/>
          <a:p>
            <a:r>
              <a:rPr lang="bs-Latn-BA" dirty="0" smtClean="0"/>
              <a:t>Stotice od </a:t>
            </a:r>
            <a:r>
              <a:rPr lang="bs-Latn-BA" i="1" dirty="0" smtClean="0"/>
              <a:t>dvjesta</a:t>
            </a:r>
            <a:r>
              <a:rPr lang="bs-Latn-BA" dirty="0" smtClean="0"/>
              <a:t>/</a:t>
            </a:r>
            <a:r>
              <a:rPr lang="bs-Latn-BA" i="1" dirty="0" smtClean="0"/>
              <a:t>dvjesto</a:t>
            </a:r>
            <a:r>
              <a:rPr lang="bs-Latn-BA" dirty="0" smtClean="0"/>
              <a:t>/</a:t>
            </a:r>
            <a:r>
              <a:rPr lang="bs-Latn-BA" i="1" dirty="0" smtClean="0"/>
              <a:t>dvije stotine </a:t>
            </a:r>
            <a:r>
              <a:rPr lang="bs-Latn-BA" dirty="0" smtClean="0"/>
              <a:t>pa do </a:t>
            </a:r>
            <a:r>
              <a:rPr lang="bs-Latn-BA" i="1" dirty="0" smtClean="0"/>
              <a:t>devetsto</a:t>
            </a:r>
            <a:r>
              <a:rPr lang="bs-Latn-BA" dirty="0" smtClean="0"/>
              <a:t> mogu biti i jednočlane i višečlane.</a:t>
            </a:r>
          </a:p>
          <a:p>
            <a:endParaRPr lang="bs-Latn-BA" dirty="0" smtClean="0"/>
          </a:p>
          <a:p>
            <a:r>
              <a:rPr lang="bs-Latn-BA" dirty="0" smtClean="0"/>
              <a:t>Ostali glavni brojevi su višečlani, tj. nastaju slaganjem jednočlanih brojeva.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26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s-Latn-BA" dirty="0" smtClean="0"/>
              <a:t>Od osnovnog broja uzima se akuzativni oblik ako ga ima. </a:t>
            </a:r>
          </a:p>
          <a:p>
            <a:endParaRPr lang="bs-Latn-BA" dirty="0" smtClean="0"/>
          </a:p>
          <a:p>
            <a:r>
              <a:rPr lang="bs-Latn-BA" dirty="0" smtClean="0"/>
              <a:t>Mogu se redati jedan za drugim (</a:t>
            </a:r>
            <a:r>
              <a:rPr lang="bs-Latn-BA" i="1" dirty="0" smtClean="0"/>
              <a:t>dvadeset četiri, trista osamnaest</a:t>
            </a:r>
            <a:r>
              <a:rPr lang="bs-Latn-BA" dirty="0" smtClean="0"/>
              <a:t>, </a:t>
            </a:r>
            <a:r>
              <a:rPr lang="bs-Latn-BA" i="1" dirty="0" smtClean="0"/>
              <a:t>tri stotine trideset šest</a:t>
            </a:r>
            <a:r>
              <a:rPr lang="bs-Latn-BA" dirty="0" smtClean="0"/>
              <a:t>...</a:t>
            </a:r>
            <a:r>
              <a:rPr lang="bs-Latn-BA" i="1" dirty="0" smtClean="0"/>
              <a:t>)</a:t>
            </a:r>
            <a:r>
              <a:rPr lang="bs-Latn-BA" dirty="0" smtClean="0"/>
              <a:t>,</a:t>
            </a:r>
            <a:r>
              <a:rPr lang="bs-Latn-BA" i="1" dirty="0" smtClean="0"/>
              <a:t> </a:t>
            </a:r>
            <a:r>
              <a:rPr lang="bs-Latn-BA" dirty="0" smtClean="0"/>
              <a:t>ili se ispred zadnjeg člana stavlja vezik i (</a:t>
            </a:r>
            <a:r>
              <a:rPr lang="bs-Latn-BA" i="1" dirty="0" smtClean="0"/>
              <a:t>pedeset i pet</a:t>
            </a:r>
            <a:r>
              <a:rPr lang="bs-Latn-BA" dirty="0" smtClean="0"/>
              <a:t>,</a:t>
            </a:r>
            <a:r>
              <a:rPr lang="bs-Latn-BA" i="1" dirty="0" smtClean="0"/>
              <a:t> tisuću dvjesta i četrnaest</a:t>
            </a:r>
            <a:r>
              <a:rPr lang="bs-Latn-BA" dirty="0" smtClean="0"/>
              <a:t>,</a:t>
            </a:r>
            <a:r>
              <a:rPr lang="bs-Latn-BA" i="1" dirty="0" smtClean="0"/>
              <a:t> dvije hiljade pet stotina trideset i tri</a:t>
            </a:r>
            <a:r>
              <a:rPr lang="bs-Latn-BA" dirty="0" smtClean="0"/>
              <a:t>).</a:t>
            </a:r>
          </a:p>
          <a:p>
            <a:pPr>
              <a:buNone/>
            </a:pP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27</a:t>
            </a:fld>
            <a:endParaRPr lang="de-D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/>
              <a:t>SLAGANJE BROJA SA IMENICOM I DRUGIM RIJEČIMA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Uz </a:t>
            </a:r>
            <a:r>
              <a:rPr lang="bs-Latn-BA" dirty="0" smtClean="0"/>
              <a:t>složene brojeve čija je posljednja cifra </a:t>
            </a:r>
            <a:r>
              <a:rPr lang="bs-Latn-BA" dirty="0" smtClean="0"/>
              <a:t>1</a:t>
            </a:r>
            <a:r>
              <a:rPr lang="bs-Latn-BA" dirty="0" smtClean="0"/>
              <a:t> </a:t>
            </a:r>
            <a:r>
              <a:rPr lang="bs-Latn-BA" dirty="0" smtClean="0"/>
              <a:t>i imenica će biti u jednini, isto kao uz </a:t>
            </a:r>
            <a:r>
              <a:rPr lang="bs-Latn-BA" i="1" dirty="0" smtClean="0"/>
              <a:t>jedan</a:t>
            </a:r>
            <a:r>
              <a:rPr lang="bs-Latn-BA" dirty="0" smtClean="0"/>
              <a:t>,</a:t>
            </a:r>
            <a:r>
              <a:rPr lang="bs-Latn-BA" i="1" dirty="0" smtClean="0"/>
              <a:t> jedno</a:t>
            </a:r>
            <a:r>
              <a:rPr lang="bs-Latn-BA" dirty="0" smtClean="0"/>
              <a:t>,</a:t>
            </a:r>
            <a:r>
              <a:rPr lang="bs-Latn-BA" i="1" dirty="0" smtClean="0"/>
              <a:t> </a:t>
            </a:r>
            <a:r>
              <a:rPr lang="bs-Latn-BA" i="1" dirty="0" smtClean="0"/>
              <a:t>jedna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Primjer: </a:t>
            </a:r>
            <a:r>
              <a:rPr lang="bs-Latn-BA" i="1" dirty="0" smtClean="0"/>
              <a:t>trideset i jedan dan</a:t>
            </a:r>
            <a:r>
              <a:rPr lang="bs-Latn-BA" dirty="0" smtClean="0"/>
              <a:t>,</a:t>
            </a:r>
            <a:r>
              <a:rPr lang="bs-Latn-BA" i="1" dirty="0" smtClean="0"/>
              <a:t> dvadest i jedan učenik, </a:t>
            </a:r>
            <a:r>
              <a:rPr lang="bs-Latn-BA" dirty="0" smtClean="0"/>
              <a:t>itd</a:t>
            </a:r>
            <a:r>
              <a:rPr lang="bs-Latn-BA" dirty="0" smtClean="0"/>
              <a:t>.</a:t>
            </a:r>
            <a:endParaRPr lang="bs-Latn-B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28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s-Latn-BA" dirty="0" smtClean="0"/>
              <a:t>Uz brojeve dva, tri, četiri imenica je u obliku dvojine (</a:t>
            </a:r>
            <a:r>
              <a:rPr lang="bs-Latn-BA" i="1" dirty="0" smtClean="0"/>
              <a:t>dva druga</a:t>
            </a:r>
            <a:r>
              <a:rPr lang="bs-Latn-BA" dirty="0" smtClean="0"/>
              <a:t>,</a:t>
            </a:r>
            <a:r>
              <a:rPr lang="bs-Latn-BA" i="1" dirty="0" smtClean="0"/>
              <a:t> dva metra</a:t>
            </a:r>
            <a:r>
              <a:rPr lang="bs-Latn-BA" dirty="0" smtClean="0"/>
              <a:t>,</a:t>
            </a:r>
            <a:r>
              <a:rPr lang="bs-Latn-BA" i="1" dirty="0" smtClean="0"/>
              <a:t> dvije žene</a:t>
            </a:r>
            <a:r>
              <a:rPr lang="bs-Latn-BA" dirty="0" smtClean="0"/>
              <a:t>,</a:t>
            </a:r>
            <a:r>
              <a:rPr lang="bs-Latn-BA" i="1" dirty="0" smtClean="0"/>
              <a:t> tri sestre</a:t>
            </a:r>
            <a:r>
              <a:rPr lang="bs-Latn-BA" dirty="0" smtClean="0"/>
              <a:t>), a uz brojeve od pet naviše u genitivu množine (</a:t>
            </a:r>
            <a:r>
              <a:rPr lang="bs-Latn-BA" i="1" dirty="0" smtClean="0"/>
              <a:t>pet drugova</a:t>
            </a:r>
            <a:r>
              <a:rPr lang="bs-Latn-BA" dirty="0" smtClean="0"/>
              <a:t>,</a:t>
            </a:r>
            <a:r>
              <a:rPr lang="bs-Latn-BA" i="1" dirty="0" smtClean="0"/>
              <a:t> šest metara</a:t>
            </a:r>
            <a:r>
              <a:rPr lang="bs-Latn-BA" dirty="0" smtClean="0"/>
              <a:t>,</a:t>
            </a:r>
            <a:r>
              <a:rPr lang="bs-Latn-BA" i="1" dirty="0" smtClean="0"/>
              <a:t> pet žena</a:t>
            </a:r>
            <a:r>
              <a:rPr lang="bs-Latn-BA" dirty="0" smtClean="0"/>
              <a:t>,</a:t>
            </a:r>
            <a:r>
              <a:rPr lang="bs-Latn-BA" i="1" dirty="0" smtClean="0"/>
              <a:t> šest sestara</a:t>
            </a:r>
            <a:r>
              <a:rPr lang="bs-Latn-BA" dirty="0" smtClean="0"/>
              <a:t>).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29</a:t>
            </a:fld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r>
              <a:rPr lang="bs-Latn-BA" dirty="0" smtClean="0"/>
              <a:t>1. Općenito o brojevima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s-Latn-BA" dirty="0" smtClean="0"/>
              <a:t>Pridjevi i pridjevske zamjenice imaju oblik dvojine, na </a:t>
            </a:r>
            <a:r>
              <a:rPr lang="bs-Latn-BA" b="1" dirty="0" smtClean="0"/>
              <a:t>-a</a:t>
            </a:r>
            <a:r>
              <a:rPr lang="bs-Latn-BA" dirty="0" smtClean="0"/>
              <a:t> u muškom i srednjem rodu, a na </a:t>
            </a:r>
            <a:r>
              <a:rPr lang="bs-Latn-BA" b="1" dirty="0" smtClean="0"/>
              <a:t>-e</a:t>
            </a:r>
            <a:r>
              <a:rPr lang="bs-Latn-BA" dirty="0" smtClean="0"/>
              <a:t> u ženskom </a:t>
            </a:r>
            <a:r>
              <a:rPr lang="bs-Latn-BA" dirty="0" smtClean="0"/>
              <a:t>rodu.</a:t>
            </a:r>
          </a:p>
          <a:p>
            <a:pPr>
              <a:buNone/>
            </a:pPr>
            <a:r>
              <a:rPr lang="bs-Latn-BA" dirty="0" smtClean="0"/>
              <a:t>   </a:t>
            </a:r>
          </a:p>
          <a:p>
            <a:pPr>
              <a:buNone/>
            </a:pPr>
            <a:r>
              <a:rPr lang="bs-Latn-BA" dirty="0" smtClean="0"/>
              <a:t> </a:t>
            </a:r>
            <a:r>
              <a:rPr lang="bs-Latn-BA" dirty="0" smtClean="0"/>
              <a:t>  Primjer:</a:t>
            </a:r>
            <a:endParaRPr lang="bs-Latn-BA" dirty="0" smtClean="0"/>
          </a:p>
          <a:p>
            <a:pPr>
              <a:buNone/>
            </a:pPr>
            <a:r>
              <a:rPr lang="bs-Latn-BA" i="1" dirty="0" smtClean="0"/>
              <a:t>   ova </a:t>
            </a:r>
            <a:r>
              <a:rPr lang="bs-Latn-BA" i="1" dirty="0" smtClean="0"/>
              <a:t>moja dva </a:t>
            </a:r>
            <a:r>
              <a:rPr lang="bs-Latn-BA" dirty="0" smtClean="0"/>
              <a:t>(</a:t>
            </a:r>
            <a:r>
              <a:rPr lang="bs-Latn-BA" i="1" dirty="0" smtClean="0"/>
              <a:t>tri</a:t>
            </a:r>
            <a:r>
              <a:rPr lang="bs-Latn-BA" dirty="0" smtClean="0"/>
              <a:t>, </a:t>
            </a:r>
            <a:r>
              <a:rPr lang="bs-Latn-BA" i="1" dirty="0" smtClean="0"/>
              <a:t>četiri</a:t>
            </a:r>
            <a:r>
              <a:rPr lang="bs-Latn-BA" dirty="0" smtClean="0"/>
              <a:t>)</a:t>
            </a:r>
            <a:r>
              <a:rPr lang="bs-Latn-BA" i="1" dirty="0" smtClean="0"/>
              <a:t> dobra druga</a:t>
            </a:r>
            <a:r>
              <a:rPr lang="bs-Latn-BA" dirty="0" smtClean="0"/>
              <a:t>,</a:t>
            </a:r>
          </a:p>
          <a:p>
            <a:pPr>
              <a:buNone/>
            </a:pPr>
            <a:r>
              <a:rPr lang="bs-Latn-BA" i="1" dirty="0" smtClean="0"/>
              <a:t>   ove </a:t>
            </a:r>
            <a:r>
              <a:rPr lang="bs-Latn-BA" i="1" dirty="0" smtClean="0"/>
              <a:t>moje dvije </a:t>
            </a:r>
            <a:r>
              <a:rPr lang="bs-Latn-BA" dirty="0" smtClean="0"/>
              <a:t>(</a:t>
            </a:r>
            <a:r>
              <a:rPr lang="bs-Latn-BA" i="1" dirty="0" smtClean="0"/>
              <a:t>tri</a:t>
            </a:r>
            <a:r>
              <a:rPr lang="bs-Latn-BA" dirty="0" smtClean="0"/>
              <a:t>,</a:t>
            </a:r>
            <a:r>
              <a:rPr lang="bs-Latn-BA" i="1" dirty="0" smtClean="0"/>
              <a:t> četiri</a:t>
            </a:r>
            <a:r>
              <a:rPr lang="bs-Latn-BA" dirty="0" smtClean="0"/>
              <a:t>)</a:t>
            </a:r>
            <a:r>
              <a:rPr lang="bs-Latn-BA" i="1" dirty="0" smtClean="0"/>
              <a:t> dobre </a:t>
            </a:r>
            <a:r>
              <a:rPr lang="bs-Latn-BA" i="1" dirty="0" smtClean="0"/>
              <a:t>drugarice</a:t>
            </a:r>
            <a:r>
              <a:rPr lang="bs-Latn-BA" dirty="0" smtClean="0"/>
              <a:t>.</a:t>
            </a:r>
            <a:endParaRPr lang="bs-Latn-B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30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Uz </a:t>
            </a:r>
            <a:r>
              <a:rPr lang="bs-Latn-BA" dirty="0" smtClean="0"/>
              <a:t>brojeve od pet naviše  i oni su u genitivu množine, na </a:t>
            </a:r>
            <a:r>
              <a:rPr lang="bs-Latn-BA" b="1" dirty="0" smtClean="0"/>
              <a:t>-</a:t>
            </a:r>
            <a:r>
              <a:rPr lang="bs-Latn-BA" b="1" dirty="0" smtClean="0"/>
              <a:t>ih</a:t>
            </a:r>
            <a:r>
              <a:rPr lang="bs-Latn-BA" dirty="0" smtClean="0"/>
              <a:t>.</a:t>
            </a:r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bs-Latn-BA" dirty="0" smtClean="0"/>
              <a:t> </a:t>
            </a:r>
            <a:r>
              <a:rPr lang="bs-Latn-BA" dirty="0" smtClean="0"/>
              <a:t>  Primjer:</a:t>
            </a:r>
            <a:endParaRPr lang="bs-Latn-BA" dirty="0" smtClean="0"/>
          </a:p>
          <a:p>
            <a:pPr>
              <a:buNone/>
            </a:pPr>
            <a:r>
              <a:rPr lang="bs-Latn-BA" i="1" dirty="0" smtClean="0"/>
              <a:t>   ovih mojih pet </a:t>
            </a:r>
            <a:r>
              <a:rPr lang="bs-Latn-BA" dirty="0" smtClean="0"/>
              <a:t>(</a:t>
            </a:r>
            <a:r>
              <a:rPr lang="bs-Latn-BA" i="1" dirty="0" smtClean="0"/>
              <a:t>šest </a:t>
            </a:r>
            <a:r>
              <a:rPr lang="bs-Latn-BA" dirty="0" smtClean="0"/>
              <a:t>itd.) </a:t>
            </a:r>
            <a:r>
              <a:rPr lang="bs-Latn-BA" i="1" dirty="0" smtClean="0"/>
              <a:t>dobrih </a:t>
            </a:r>
            <a:r>
              <a:rPr lang="bs-Latn-BA" i="1" dirty="0" smtClean="0"/>
              <a:t>drugova/drugarica</a:t>
            </a:r>
            <a:endParaRPr lang="de-DE" i="1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31</a:t>
            </a:fld>
            <a:endParaRPr lang="de-DE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bs-Latn-BA" dirty="0" smtClean="0">
                <a:solidFill>
                  <a:schemeClr val="tx1"/>
                </a:solidFill>
              </a:rPr>
              <a:t>Redni brojevi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805264"/>
          </a:xfrm>
        </p:spPr>
        <p:txBody>
          <a:bodyPr>
            <a:normAutofit/>
          </a:bodyPr>
          <a:lstStyle/>
          <a:p>
            <a:endParaRPr lang="bs-Latn-BA" dirty="0" smtClean="0"/>
          </a:p>
          <a:p>
            <a:r>
              <a:rPr lang="bs-Latn-BA" dirty="0" smtClean="0"/>
              <a:t>Određuju koji je po redu pojam, predmet ili biće označen imenicom uz koju stoje.</a:t>
            </a:r>
          </a:p>
          <a:p>
            <a:endParaRPr lang="bs-Latn-BA" dirty="0" smtClean="0"/>
          </a:p>
          <a:p>
            <a:r>
              <a:rPr lang="bs-Latn-BA" dirty="0" smtClean="0"/>
              <a:t>Od brojeva jedan, dva, tri i četiri redni brojevi se grade posebnim osnovama: </a:t>
            </a:r>
            <a:r>
              <a:rPr lang="bs-Latn-BA" i="1" dirty="0" smtClean="0"/>
              <a:t>prvi</a:t>
            </a:r>
            <a:r>
              <a:rPr lang="bs-Latn-BA" dirty="0" smtClean="0"/>
              <a:t>,</a:t>
            </a:r>
            <a:r>
              <a:rPr lang="bs-Latn-BA" i="1" dirty="0" smtClean="0"/>
              <a:t> drugi</a:t>
            </a:r>
            <a:r>
              <a:rPr lang="bs-Latn-BA" dirty="0" smtClean="0"/>
              <a:t>,</a:t>
            </a:r>
            <a:r>
              <a:rPr lang="bs-Latn-BA" i="1" dirty="0" smtClean="0"/>
              <a:t> treći</a:t>
            </a:r>
            <a:r>
              <a:rPr lang="bs-Latn-BA" dirty="0" smtClean="0"/>
              <a:t>,</a:t>
            </a:r>
            <a:r>
              <a:rPr lang="bs-Latn-BA" i="1" dirty="0" smtClean="0"/>
              <a:t> četvrti</a:t>
            </a:r>
            <a:r>
              <a:rPr lang="bs-Latn-BA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32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Redni </a:t>
            </a:r>
            <a:r>
              <a:rPr lang="bs-Latn-BA" dirty="0" smtClean="0"/>
              <a:t>brojevi od 5 do 99 tvore se nastavkom </a:t>
            </a:r>
            <a:r>
              <a:rPr lang="bs-Latn-BA" b="1" dirty="0" smtClean="0"/>
              <a:t>-i</a:t>
            </a:r>
            <a:r>
              <a:rPr lang="bs-Latn-BA" dirty="0" smtClean="0"/>
              <a:t> od osnove glavnih brojeva: </a:t>
            </a:r>
            <a:r>
              <a:rPr lang="bs-Latn-BA" i="1" dirty="0" smtClean="0"/>
              <a:t>peti</a:t>
            </a:r>
            <a:r>
              <a:rPr lang="bs-Latn-BA" dirty="0" smtClean="0"/>
              <a:t>,</a:t>
            </a:r>
            <a:r>
              <a:rPr lang="bs-Latn-BA" i="1" dirty="0" smtClean="0"/>
              <a:t> šesti</a:t>
            </a:r>
            <a:r>
              <a:rPr lang="bs-Latn-BA" dirty="0" smtClean="0"/>
              <a:t>,</a:t>
            </a:r>
            <a:r>
              <a:rPr lang="bs-Latn-BA" i="1" dirty="0" smtClean="0"/>
              <a:t> dvadeset peti </a:t>
            </a:r>
            <a:r>
              <a:rPr lang="bs-Latn-BA" dirty="0" smtClean="0"/>
              <a:t>itd.</a:t>
            </a:r>
          </a:p>
          <a:p>
            <a:r>
              <a:rPr lang="bs-Latn-BA" dirty="0" smtClean="0"/>
              <a:t>Od </a:t>
            </a:r>
            <a:r>
              <a:rPr lang="bs-Latn-BA" i="1" dirty="0" smtClean="0"/>
              <a:t>sto</a:t>
            </a:r>
            <a:r>
              <a:rPr lang="bs-Latn-BA" dirty="0" smtClean="0"/>
              <a:t> redni broj glasi </a:t>
            </a:r>
            <a:r>
              <a:rPr lang="bs-Latn-BA" i="1" dirty="0" smtClean="0"/>
              <a:t>stoti. </a:t>
            </a:r>
            <a:r>
              <a:rPr lang="bs-Latn-BA" dirty="0" smtClean="0"/>
              <a:t>Od </a:t>
            </a:r>
            <a:r>
              <a:rPr lang="bs-Latn-BA" i="1" dirty="0" smtClean="0"/>
              <a:t>hiljadu</a:t>
            </a:r>
            <a:r>
              <a:rPr lang="bs-Latn-BA" dirty="0" smtClean="0"/>
              <a:t>, </a:t>
            </a:r>
            <a:r>
              <a:rPr lang="bs-Latn-BA" i="1" dirty="0" smtClean="0"/>
              <a:t>milion</a:t>
            </a:r>
            <a:r>
              <a:rPr lang="bs-Latn-BA" dirty="0" smtClean="0"/>
              <a:t>,</a:t>
            </a:r>
            <a:r>
              <a:rPr lang="bs-Latn-BA" i="1" dirty="0" smtClean="0"/>
              <a:t> milijarda </a:t>
            </a:r>
            <a:r>
              <a:rPr lang="bs-Latn-BA" dirty="0" smtClean="0"/>
              <a:t>gradi se nastavkom </a:t>
            </a:r>
            <a:r>
              <a:rPr lang="bs-Latn-BA" b="1" dirty="0" smtClean="0"/>
              <a:t>-iti</a:t>
            </a:r>
            <a:r>
              <a:rPr lang="bs-Latn-BA" i="1" dirty="0" smtClean="0"/>
              <a:t>, hiljaditi, milioniti, milijarditi.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33</a:t>
            </a:fld>
            <a:endParaRPr lang="de-DE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s-Latn-BA" dirty="0" smtClean="0"/>
              <a:t>Kod </a:t>
            </a:r>
            <a:r>
              <a:rPr lang="bs-Latn-BA" dirty="0" smtClean="0"/>
              <a:t>složenih brojeva samo posljednja riječ dobija oblik rednog broja a pišu se odvojeno: </a:t>
            </a:r>
            <a:r>
              <a:rPr lang="bs-Latn-BA" i="1" dirty="0" smtClean="0"/>
              <a:t>pedeset deveti</a:t>
            </a:r>
            <a:r>
              <a:rPr lang="bs-Latn-BA" dirty="0" smtClean="0"/>
              <a:t>,</a:t>
            </a:r>
            <a:r>
              <a:rPr lang="bs-Latn-BA" i="1" dirty="0" smtClean="0"/>
              <a:t> sto sedamdeset prvi </a:t>
            </a:r>
            <a:r>
              <a:rPr lang="bs-Latn-BA" dirty="0" smtClean="0"/>
              <a:t>itd.</a:t>
            </a:r>
            <a:endParaRPr lang="bs-Latn-BA" i="1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34</a:t>
            </a:fld>
            <a:endParaRPr lang="de-DE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i="1" dirty="0" smtClean="0"/>
              <a:t>Pošto je odspavao </a:t>
            </a:r>
            <a:r>
              <a:rPr lang="de-DE" b="1" i="1" dirty="0" smtClean="0"/>
              <a:t>prvi</a:t>
            </a:r>
            <a:r>
              <a:rPr lang="de-DE" i="1" dirty="0" smtClean="0"/>
              <a:t> san, Abidaga se po svom običaju odmah iza ponoći probudio i, ne mogući više zaspati, stajao je kraj prozora i gledao u tamu. </a:t>
            </a:r>
            <a:endParaRPr lang="bs-Latn-BA" i="1" dirty="0" smtClean="0"/>
          </a:p>
          <a:p>
            <a:endParaRPr lang="bs-Latn-BA" i="1" dirty="0" smtClean="0"/>
          </a:p>
          <a:p>
            <a:r>
              <a:rPr lang="az-Cyrl-AZ" i="1" dirty="0" smtClean="0"/>
              <a:t>Внезапно очнувшись от </a:t>
            </a:r>
            <a:r>
              <a:rPr lang="az-Cyrl-AZ" b="1" i="1" dirty="0" smtClean="0"/>
              <a:t>первого </a:t>
            </a:r>
            <a:r>
              <a:rPr lang="az-Cyrl-AZ" i="1" dirty="0" smtClean="0"/>
              <a:t>сна где-то возле полуночи и, по обыкновению, отчаявшись снова заснуть, Абид-ага стоял у окна и смотрел в темноту.</a:t>
            </a:r>
            <a:endParaRPr lang="bs-Latn-BA" i="1" dirty="0" smtClean="0"/>
          </a:p>
          <a:p>
            <a:r>
              <a:rPr lang="az-Cyrl-AZ" dirty="0" smtClean="0"/>
              <a:t> 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35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z-Cyrl-AZ" i="1" dirty="0" smtClean="0"/>
              <a:t>Откако го отспа </a:t>
            </a:r>
            <a:r>
              <a:rPr lang="az-Cyrl-AZ" b="1" i="1" dirty="0" smtClean="0"/>
              <a:t>првиот</a:t>
            </a:r>
            <a:r>
              <a:rPr lang="az-Cyrl-AZ" i="1" dirty="0" smtClean="0"/>
              <a:t> сон, Абид-ага по сојот обичај веднаш по полноќ се разбуди и, не можејќи повеќе да заспие, стоеше покрај прозорецот и гледаше во темнината.</a:t>
            </a:r>
            <a:endParaRPr lang="de-DE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36</a:t>
            </a:fld>
            <a:endParaRPr lang="de-DE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>
                <a:solidFill>
                  <a:schemeClr val="tx1"/>
                </a:solidFill>
              </a:rPr>
              <a:t>Zbirni brojevi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256584"/>
          </a:xfrm>
        </p:spPr>
        <p:txBody>
          <a:bodyPr>
            <a:normAutofit/>
          </a:bodyPr>
          <a:lstStyle/>
          <a:p>
            <a:endParaRPr lang="bs-Latn-BA" dirty="0" smtClean="0"/>
          </a:p>
          <a:p>
            <a:r>
              <a:rPr lang="bs-Latn-BA" dirty="0" smtClean="0"/>
              <a:t>Kazuju koliko ima čega, predmeta ili osoba, u zbiru ili cjelini, označavaju određeni broj mladunčadi, osoba i životinja, ili bića različitog roda.</a:t>
            </a:r>
          </a:p>
          <a:p>
            <a:endParaRPr lang="bs-Latn-BA" dirty="0" smtClean="0"/>
          </a:p>
          <a:p>
            <a:r>
              <a:rPr lang="bs-Latn-BA" dirty="0" smtClean="0"/>
              <a:t>Zbirni brojevi od </a:t>
            </a:r>
            <a:r>
              <a:rPr lang="bs-Latn-BA" i="1" dirty="0" smtClean="0"/>
              <a:t>dva</a:t>
            </a:r>
            <a:r>
              <a:rPr lang="bs-Latn-BA" dirty="0" smtClean="0"/>
              <a:t>,</a:t>
            </a:r>
            <a:r>
              <a:rPr lang="bs-Latn-BA" i="1" dirty="0" smtClean="0"/>
              <a:t> tri </a:t>
            </a:r>
            <a:r>
              <a:rPr lang="bs-Latn-BA" dirty="0" smtClean="0"/>
              <a:t>i</a:t>
            </a:r>
            <a:r>
              <a:rPr lang="bs-Latn-BA" i="1" dirty="0" smtClean="0"/>
              <a:t> četiri</a:t>
            </a:r>
            <a:r>
              <a:rPr lang="bs-Latn-BA" dirty="0" smtClean="0"/>
              <a:t> glase </a:t>
            </a:r>
            <a:r>
              <a:rPr lang="bs-Latn-BA" i="1" dirty="0" smtClean="0"/>
              <a:t>dvoje,</a:t>
            </a:r>
            <a:r>
              <a:rPr lang="bs-Latn-BA" dirty="0" smtClean="0"/>
              <a:t> </a:t>
            </a:r>
            <a:r>
              <a:rPr lang="bs-Latn-BA" i="1" dirty="0" smtClean="0"/>
              <a:t>troje,</a:t>
            </a:r>
            <a:r>
              <a:rPr lang="bs-Latn-BA" dirty="0" smtClean="0"/>
              <a:t> </a:t>
            </a:r>
            <a:r>
              <a:rPr lang="bs-Latn-BA" i="1" dirty="0" smtClean="0"/>
              <a:t>četvero</a:t>
            </a:r>
            <a:r>
              <a:rPr lang="bs-Latn-BA" dirty="0" smtClean="0"/>
              <a:t>/</a:t>
            </a:r>
            <a:r>
              <a:rPr lang="bs-Latn-BA" i="1" dirty="0" smtClean="0"/>
              <a:t>četvoro</a:t>
            </a:r>
            <a:r>
              <a:rPr lang="bs-Latn-BA" dirty="0" smtClean="0"/>
              <a:t>.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37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Brojevi od 5 pa naviše dobijaju nastavak </a:t>
            </a:r>
            <a:r>
              <a:rPr lang="bs-Latn-BA" b="1" dirty="0" smtClean="0"/>
              <a:t>-ero/-oro</a:t>
            </a:r>
            <a:r>
              <a:rPr lang="bs-Latn-BA" dirty="0" smtClean="0"/>
              <a:t>.</a:t>
            </a:r>
          </a:p>
          <a:p>
            <a:pPr>
              <a:buNone/>
            </a:pPr>
            <a:r>
              <a:rPr lang="bs-Latn-BA" dirty="0" smtClean="0"/>
              <a:t>    Primjer: </a:t>
            </a:r>
            <a:r>
              <a:rPr lang="bs-Latn-BA" i="1" dirty="0" smtClean="0"/>
              <a:t>petero</a:t>
            </a:r>
            <a:r>
              <a:rPr lang="bs-Latn-BA" dirty="0" smtClean="0"/>
              <a:t>/</a:t>
            </a:r>
            <a:r>
              <a:rPr lang="bs-Latn-BA" i="1" dirty="0" smtClean="0"/>
              <a:t>petoro, šestero</a:t>
            </a:r>
            <a:r>
              <a:rPr lang="bs-Latn-BA" dirty="0" smtClean="0"/>
              <a:t>/</a:t>
            </a:r>
            <a:r>
              <a:rPr lang="bs-Latn-BA" i="1" dirty="0" smtClean="0"/>
              <a:t>šestoro</a:t>
            </a:r>
            <a:r>
              <a:rPr lang="bs-Latn-BA" dirty="0" smtClean="0"/>
              <a:t>, itd..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Napomena: U ruskom jeziku postoje zbirni brojevi samo za količinu od dva do deset: </a:t>
            </a:r>
          </a:p>
          <a:p>
            <a:pPr>
              <a:buNone/>
            </a:pPr>
            <a:r>
              <a:rPr lang="bs-Latn-BA" i="1" dirty="0" smtClean="0"/>
              <a:t>   </a:t>
            </a:r>
            <a:r>
              <a:rPr lang="ru-RU" i="1" dirty="0" smtClean="0"/>
              <a:t>два</a:t>
            </a:r>
            <a:r>
              <a:rPr lang="bs-Latn-BA" dirty="0" smtClean="0"/>
              <a:t>,</a:t>
            </a:r>
            <a:r>
              <a:rPr lang="ru-RU" i="1" dirty="0" smtClean="0"/>
              <a:t> две</a:t>
            </a:r>
            <a:r>
              <a:rPr lang="bs-Latn-BA" dirty="0" smtClean="0"/>
              <a:t>,</a:t>
            </a:r>
            <a:r>
              <a:rPr lang="ru-RU" i="1" dirty="0" smtClean="0"/>
              <a:t> двое</a:t>
            </a:r>
            <a:r>
              <a:rPr lang="bs-Latn-BA" dirty="0" smtClean="0"/>
              <a:t>,</a:t>
            </a:r>
            <a:r>
              <a:rPr lang="ru-RU" i="1" dirty="0" smtClean="0"/>
              <a:t> трое</a:t>
            </a:r>
            <a:r>
              <a:rPr lang="bs-Latn-BA" dirty="0" smtClean="0"/>
              <a:t>,</a:t>
            </a:r>
            <a:r>
              <a:rPr lang="ru-RU" i="1" dirty="0" smtClean="0"/>
              <a:t> четверо</a:t>
            </a:r>
            <a:r>
              <a:rPr lang="bs-Latn-BA" dirty="0" smtClean="0"/>
              <a:t>,</a:t>
            </a:r>
            <a:r>
              <a:rPr lang="ru-RU" i="1" dirty="0" smtClean="0"/>
              <a:t> пяатеро</a:t>
            </a:r>
            <a:r>
              <a:rPr lang="bs-Latn-BA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шестеро</a:t>
            </a:r>
            <a:r>
              <a:rPr lang="bs-Latn-BA" dirty="0" smtClean="0"/>
              <a:t>,</a:t>
            </a:r>
            <a:r>
              <a:rPr lang="ru-RU" i="1" dirty="0" smtClean="0"/>
              <a:t> семеро</a:t>
            </a:r>
            <a:r>
              <a:rPr lang="bs-Latn-BA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восьмеро</a:t>
            </a:r>
            <a:r>
              <a:rPr lang="bs-Latn-BA" dirty="0" smtClean="0"/>
              <a:t>,</a:t>
            </a:r>
            <a:r>
              <a:rPr lang="ru-RU" i="1" dirty="0" smtClean="0"/>
              <a:t> девятеро</a:t>
            </a:r>
            <a:r>
              <a:rPr lang="bs-Latn-BA" dirty="0" smtClean="0"/>
              <a:t>,</a:t>
            </a:r>
            <a:r>
              <a:rPr lang="ru-RU" i="1" dirty="0" smtClean="0"/>
              <a:t> десятеро</a:t>
            </a:r>
            <a:r>
              <a:rPr lang="bs-Latn-BA" dirty="0" smtClean="0"/>
              <a:t>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38</a:t>
            </a:fld>
            <a:endParaRPr lang="de-DE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i="1" dirty="0" smtClean="0"/>
              <a:t>Na toliku njegovu decu došlo je još i </a:t>
            </a:r>
            <a:r>
              <a:rPr lang="de-DE" b="1" i="1" dirty="0" smtClean="0"/>
              <a:t>devetero</a:t>
            </a:r>
            <a:r>
              <a:rPr lang="de-DE" i="1" dirty="0" smtClean="0"/>
              <a:t> dece Mujage Mutapdžića; od toga samo </a:t>
            </a:r>
            <a:r>
              <a:rPr lang="de-DE" b="1" i="1" dirty="0" smtClean="0"/>
              <a:t>troje </a:t>
            </a:r>
            <a:r>
              <a:rPr lang="de-DE" i="1" dirty="0" smtClean="0"/>
              <a:t>odrasle, a sva ostala sitna i nejaka, sve jedno drugom do uha. </a:t>
            </a:r>
            <a:endParaRPr lang="bs-Latn-BA" i="1" dirty="0" smtClean="0"/>
          </a:p>
          <a:p>
            <a:r>
              <a:rPr lang="az-Cyrl-AZ" i="1" dirty="0" smtClean="0"/>
              <a:t>К ораве собственных детей прибавилось еще </a:t>
            </a:r>
            <a:r>
              <a:rPr lang="az-Cyrl-AZ" b="1" i="1" dirty="0" smtClean="0"/>
              <a:t>девятеро</a:t>
            </a:r>
            <a:r>
              <a:rPr lang="az-Cyrl-AZ" i="1" dirty="0" smtClean="0"/>
              <a:t> ребят Муяги Мутапджича; из них только </a:t>
            </a:r>
            <a:r>
              <a:rPr lang="az-Cyrl-AZ" b="1" i="1" dirty="0" smtClean="0"/>
              <a:t>трое</a:t>
            </a:r>
            <a:r>
              <a:rPr lang="az-Cyrl-AZ" i="1" dirty="0" smtClean="0"/>
              <a:t> постарше, остальные несмышленыши, мал мала меньше. </a:t>
            </a:r>
            <a:endParaRPr lang="bs-Latn-BA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39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Brojevi </a:t>
            </a:r>
            <a:r>
              <a:rPr lang="bs-Latn-BA" dirty="0" smtClean="0"/>
              <a:t>su nesamostalne, odredbene riječi  kojima se označava neka količina ili redoslijed.</a:t>
            </a:r>
            <a:endParaRPr lang="de-DE" dirty="0" smtClean="0"/>
          </a:p>
          <a:p>
            <a:endParaRPr lang="de-DE" dirty="0" smtClean="0"/>
          </a:p>
          <a:p>
            <a:r>
              <a:rPr lang="bs-Latn-BA" dirty="0" smtClean="0"/>
              <a:t>Spadaju u </a:t>
            </a:r>
            <a:r>
              <a:rPr lang="de-DE" dirty="0" smtClean="0"/>
              <a:t> zatvoren</a:t>
            </a:r>
            <a:r>
              <a:rPr lang="bs-Latn-BA" dirty="0" smtClean="0"/>
              <a:t>u </a:t>
            </a:r>
            <a:r>
              <a:rPr lang="de-DE" dirty="0" smtClean="0"/>
              <a:t>grup</a:t>
            </a:r>
            <a:r>
              <a:rPr lang="bs-Latn-BA" dirty="0" smtClean="0"/>
              <a:t>u</a:t>
            </a:r>
            <a:r>
              <a:rPr lang="de-DE" dirty="0" smtClean="0"/>
              <a:t> rije</a:t>
            </a:r>
            <a:r>
              <a:rPr lang="bs-Latn-BA" dirty="0" smtClean="0"/>
              <a:t>či, u kojoj nema promjena: ne proširuju se, nema novih jedinica.</a:t>
            </a:r>
            <a:endParaRPr lang="de-D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z-Cyrl-AZ" i="1" dirty="0" smtClean="0"/>
              <a:t>На толку негови деца дојдоа уште </a:t>
            </a:r>
            <a:r>
              <a:rPr lang="az-Cyrl-AZ" b="1" i="1" dirty="0" smtClean="0"/>
              <a:t>девет</a:t>
            </a:r>
            <a:r>
              <a:rPr lang="az-Cyrl-AZ" i="1" dirty="0" smtClean="0"/>
              <a:t> деца на Мујага Мутабџиќ; од нив само </a:t>
            </a:r>
            <a:r>
              <a:rPr lang="az-Cyrl-AZ" b="1" i="1" dirty="0" smtClean="0"/>
              <a:t>три</a:t>
            </a:r>
            <a:r>
              <a:rPr lang="az-Cyrl-AZ" i="1" dirty="0" smtClean="0"/>
              <a:t> се возрасни, а сите други ситни и малечки, сите едното на другото до уво. </a:t>
            </a:r>
            <a:endParaRPr lang="de-DE" i="1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40</a:t>
            </a:fld>
            <a:endParaRPr lang="de-DE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de-DE" dirty="0" smtClean="0"/>
              <a:t>BROJNI PRIDJEVI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r>
              <a:rPr lang="de-DE" dirty="0" smtClean="0"/>
              <a:t>Brojni pridjevi se upotrebljavaju uz imenice koje nemaju jednine (</a:t>
            </a:r>
            <a:r>
              <a:rPr lang="de-DE" i="1" dirty="0" smtClean="0"/>
              <a:t>pluralia tantum</a:t>
            </a:r>
            <a:r>
              <a:rPr lang="de-DE" dirty="0" smtClean="0"/>
              <a:t>)</a:t>
            </a:r>
            <a:r>
              <a:rPr lang="bs-Latn-BA" dirty="0" smtClean="0"/>
              <a:t> npr. </a:t>
            </a:r>
            <a:r>
              <a:rPr lang="bs-Latn-BA" i="1" dirty="0" smtClean="0"/>
              <a:t>dvoja vrata</a:t>
            </a:r>
            <a:r>
              <a:rPr lang="de-DE" dirty="0" smtClean="0"/>
              <a:t>,</a:t>
            </a:r>
            <a:r>
              <a:rPr lang="bs-Latn-BA" dirty="0" smtClean="0"/>
              <a:t>  </a:t>
            </a:r>
            <a:r>
              <a:rPr lang="de-DE" dirty="0" smtClean="0"/>
              <a:t>te uz imenice  koje zna</a:t>
            </a:r>
            <a:r>
              <a:rPr lang="bs-Latn-BA" dirty="0" smtClean="0"/>
              <a:t>če parove istih ili sličnih primjeraka npr. </a:t>
            </a:r>
            <a:r>
              <a:rPr lang="bs-Latn-BA" i="1" dirty="0" smtClean="0"/>
              <a:t>dvoje makaze.</a:t>
            </a:r>
          </a:p>
          <a:p>
            <a:endParaRPr lang="bs-Latn-BA" i="1" dirty="0" smtClean="0"/>
          </a:p>
          <a:p>
            <a:r>
              <a:rPr lang="bs-Latn-BA" dirty="0" smtClean="0"/>
              <a:t>Tvore se sufiksima </a:t>
            </a:r>
            <a:r>
              <a:rPr lang="bs-Latn-BA" b="1" i="1" dirty="0" smtClean="0"/>
              <a:t>-oj</a:t>
            </a:r>
            <a:r>
              <a:rPr lang="bs-Latn-BA" i="1" dirty="0" smtClean="0"/>
              <a:t>, </a:t>
            </a:r>
            <a:r>
              <a:rPr lang="bs-Latn-BA" b="1" i="1" dirty="0" smtClean="0"/>
              <a:t>- i</a:t>
            </a:r>
            <a:r>
              <a:rPr lang="bs-Latn-BA" i="1" dirty="0" smtClean="0"/>
              <a:t>, </a:t>
            </a:r>
            <a:r>
              <a:rPr lang="bs-Latn-BA" b="1" i="1" dirty="0" smtClean="0"/>
              <a:t>-er </a:t>
            </a:r>
            <a:r>
              <a:rPr lang="bs-Latn-BA" dirty="0" smtClean="0"/>
              <a:t>(</a:t>
            </a:r>
            <a:r>
              <a:rPr lang="bs-Latn-BA" i="1" dirty="0" smtClean="0"/>
              <a:t>dv-oj-, tr-oj-</a:t>
            </a:r>
            <a:r>
              <a:rPr lang="bs-Latn-BA" dirty="0" smtClean="0"/>
              <a:t>...).</a:t>
            </a:r>
          </a:p>
          <a:p>
            <a:endParaRPr lang="bs-Latn-BA" dirty="0" smtClean="0"/>
          </a:p>
          <a:p>
            <a:r>
              <a:rPr lang="bs-Latn-BA" dirty="0" smtClean="0"/>
              <a:t>Imaju sva tri roda i oblike kao pridjevske zamjenice. 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41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115616" y="1916832"/>
          <a:ext cx="6048671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9240"/>
                <a:gridCol w="1444166"/>
                <a:gridCol w="1641099"/>
                <a:gridCol w="1444166"/>
              </a:tblGrid>
              <a:tr h="529579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Padež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Muški</a:t>
                      </a:r>
                      <a:r>
                        <a:rPr lang="bs-Latn-BA" baseline="0" dirty="0" smtClean="0"/>
                        <a:t> rod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Srednji</a:t>
                      </a:r>
                      <a:r>
                        <a:rPr lang="bs-Latn-BA" baseline="0" dirty="0" smtClean="0"/>
                        <a:t> rod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Ženski rod</a:t>
                      </a:r>
                      <a:endParaRPr lang="de-DE" dirty="0"/>
                    </a:p>
                  </a:txBody>
                  <a:tcPr/>
                </a:tc>
              </a:tr>
              <a:tr h="302617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Nominativ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a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e</a:t>
                      </a:r>
                      <a:endParaRPr lang="de-DE" i="1" dirty="0"/>
                    </a:p>
                  </a:txBody>
                  <a:tcPr/>
                </a:tc>
              </a:tr>
              <a:tr h="302617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Genitiv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ih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ih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ih</a:t>
                      </a:r>
                      <a:endParaRPr lang="de-DE" i="1" dirty="0"/>
                    </a:p>
                  </a:txBody>
                  <a:tcPr/>
                </a:tc>
              </a:tr>
              <a:tr h="529579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Dativ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im(a)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i="1" dirty="0" smtClean="0"/>
                        <a:t>dvoj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im(a)</a:t>
                      </a:r>
                      <a:endParaRPr lang="de-DE" i="1" dirty="0" smtClean="0"/>
                    </a:p>
                    <a:p>
                      <a:pPr algn="just"/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i="1" dirty="0" smtClean="0"/>
                        <a:t>dvoj</a:t>
                      </a:r>
                      <a:r>
                        <a:rPr lang="bs-Latn-BA" i="0" dirty="0" smtClean="0"/>
                        <a:t>-</a:t>
                      </a:r>
                      <a:r>
                        <a:rPr lang="bs-Latn-BA" i="1" dirty="0" smtClean="0"/>
                        <a:t>im(a)</a:t>
                      </a:r>
                      <a:endParaRPr lang="de-DE" i="1" dirty="0" smtClean="0"/>
                    </a:p>
                  </a:txBody>
                  <a:tcPr/>
                </a:tc>
              </a:tr>
              <a:tr h="302617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Akuzativ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dvoj-e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dvoj(a)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dvoj-e</a:t>
                      </a:r>
                      <a:endParaRPr lang="de-DE" i="1" dirty="0"/>
                    </a:p>
                  </a:txBody>
                  <a:tcPr/>
                </a:tc>
              </a:tr>
              <a:tr h="302617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Vokativ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0" dirty="0" smtClean="0"/>
                        <a:t>-----</a:t>
                      </a:r>
                      <a:endParaRPr lang="de-DE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0" dirty="0" smtClean="0"/>
                        <a:t>-----</a:t>
                      </a:r>
                      <a:endParaRPr lang="de-DE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0" dirty="0" smtClean="0"/>
                        <a:t>-----</a:t>
                      </a:r>
                      <a:endParaRPr lang="de-DE" i="0" dirty="0"/>
                    </a:p>
                  </a:txBody>
                  <a:tcPr/>
                </a:tc>
              </a:tr>
              <a:tr h="529579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Instrumental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dvoj-im(a)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dvoj-im(a)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dvoj-im(a)</a:t>
                      </a:r>
                      <a:endParaRPr lang="de-DE" i="1" dirty="0"/>
                    </a:p>
                  </a:txBody>
                  <a:tcPr/>
                </a:tc>
              </a:tr>
              <a:tr h="529579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Lokativ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s-Latn-BA" i="1" dirty="0" smtClean="0"/>
                        <a:t>dvoj-im(a)</a:t>
                      </a:r>
                      <a:endParaRPr lang="de-DE" i="1" dirty="0" smtClean="0"/>
                    </a:p>
                    <a:p>
                      <a:pPr algn="just"/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dvoj-im(a)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bs-Latn-BA" i="1" dirty="0" smtClean="0"/>
                        <a:t>dvoj-im(a)</a:t>
                      </a:r>
                      <a:endParaRPr lang="de-DE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42</a:t>
            </a:fld>
            <a:endParaRPr lang="de-DE"/>
          </a:p>
        </p:txBody>
      </p:sp>
      <p:sp>
        <p:nvSpPr>
          <p:cNvPr id="6" name="TextBox 5"/>
          <p:cNvSpPr txBox="1"/>
          <p:nvPr/>
        </p:nvSpPr>
        <p:spPr>
          <a:xfrm>
            <a:off x="1403648" y="602128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dirty="0" smtClean="0"/>
              <a:t>Tabela 5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/>
              <a:t>Brojne imenice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03232" cy="5061176"/>
          </a:xfrm>
        </p:spPr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Izvedene su od osnove zbirnog broja sufiksom </a:t>
            </a:r>
            <a:r>
              <a:rPr lang="bs-Latn-BA" b="1" i="1" dirty="0" smtClean="0"/>
              <a:t>-ica</a:t>
            </a:r>
            <a:r>
              <a:rPr lang="bs-Latn-BA" b="1" dirty="0" smtClean="0"/>
              <a:t> </a:t>
            </a:r>
            <a:r>
              <a:rPr lang="bs-Latn-BA" dirty="0" smtClean="0"/>
              <a:t>npr. </a:t>
            </a:r>
            <a:r>
              <a:rPr lang="bs-Latn-BA" i="1" dirty="0" smtClean="0"/>
              <a:t>obojica, dvojica</a:t>
            </a:r>
            <a:r>
              <a:rPr lang="bs-Latn-BA" dirty="0" smtClean="0"/>
              <a:t>,</a:t>
            </a:r>
            <a:r>
              <a:rPr lang="bs-Latn-BA" i="1" dirty="0" smtClean="0"/>
              <a:t> četverica </a:t>
            </a:r>
            <a:r>
              <a:rPr lang="bs-Latn-BA" dirty="0" smtClean="0"/>
              <a:t>itd.</a:t>
            </a:r>
          </a:p>
          <a:p>
            <a:endParaRPr lang="bs-Latn-BA" dirty="0" smtClean="0"/>
          </a:p>
          <a:p>
            <a:r>
              <a:rPr lang="bs-Latn-BA" dirty="0" smtClean="0"/>
              <a:t>U brojne imenice također spadaju imenice koje označavaju približnu količinu i koje se tvore nastavkom </a:t>
            </a:r>
            <a:r>
              <a:rPr lang="bs-Latn-BA" b="1" i="1" dirty="0" smtClean="0"/>
              <a:t>-ak </a:t>
            </a:r>
            <a:r>
              <a:rPr lang="bs-Latn-BA" dirty="0" smtClean="0"/>
              <a:t>od glavnih brojeva deset, petnaest, dvadeset i većih desetica te od broja 1000, npr.: </a:t>
            </a:r>
            <a:r>
              <a:rPr lang="bs-Latn-BA" i="1" dirty="0" smtClean="0"/>
              <a:t>desetak</a:t>
            </a:r>
            <a:r>
              <a:rPr lang="bs-Latn-BA" dirty="0" smtClean="0"/>
              <a:t>, </a:t>
            </a:r>
            <a:r>
              <a:rPr lang="bs-Latn-BA" i="1" dirty="0" smtClean="0"/>
              <a:t>petnaestak</a:t>
            </a:r>
            <a:r>
              <a:rPr lang="bs-Latn-BA" dirty="0" smtClean="0"/>
              <a:t>,</a:t>
            </a:r>
            <a:r>
              <a:rPr lang="bs-Latn-BA" i="1" dirty="0" smtClean="0"/>
              <a:t> dvadesetak</a:t>
            </a:r>
            <a:r>
              <a:rPr lang="bs-Latn-BA" dirty="0" smtClean="0"/>
              <a:t>,</a:t>
            </a:r>
            <a:r>
              <a:rPr lang="bs-Latn-BA" i="1" dirty="0" smtClean="0"/>
              <a:t> stotinjak</a:t>
            </a:r>
            <a:r>
              <a:rPr lang="bs-Latn-BA" dirty="0" smtClean="0"/>
              <a:t>,</a:t>
            </a:r>
            <a:r>
              <a:rPr lang="bs-Latn-BA" i="1" dirty="0" smtClean="0"/>
              <a:t> hiljadak</a:t>
            </a:r>
            <a:r>
              <a:rPr lang="bs-Latn-BA" dirty="0" smtClean="0"/>
              <a:t>,</a:t>
            </a:r>
            <a:r>
              <a:rPr lang="bs-Latn-BA" i="1" dirty="0" smtClean="0"/>
              <a:t> </a:t>
            </a:r>
            <a:r>
              <a:rPr lang="bs-Latn-BA" dirty="0" smtClean="0"/>
              <a:t>itd..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43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i="1" dirty="0" smtClean="0"/>
              <a:t>Sejmeni se uskomešaše oko seljaka; dotrčaše sa obale, preko skela, još </a:t>
            </a:r>
            <a:r>
              <a:rPr lang="de-DE" b="1" i="1" dirty="0" smtClean="0"/>
              <a:t>dvojica</a:t>
            </a:r>
            <a:r>
              <a:rPr lang="de-DE" i="1" dirty="0" smtClean="0"/>
              <a:t>. </a:t>
            </a:r>
            <a:endParaRPr lang="bs-Latn-BA" i="1" dirty="0" smtClean="0"/>
          </a:p>
          <a:p>
            <a:endParaRPr lang="bs-Latn-BA" i="1" dirty="0" smtClean="0"/>
          </a:p>
          <a:p>
            <a:r>
              <a:rPr lang="az-Cyrl-AZ" i="1" dirty="0" smtClean="0"/>
              <a:t>Стражники засуетились вокруг крестьянина; с берега по лесам прибежали еще </a:t>
            </a:r>
            <a:r>
              <a:rPr lang="az-Cyrl-AZ" b="1" i="1" dirty="0" smtClean="0"/>
              <a:t>двое</a:t>
            </a:r>
            <a:r>
              <a:rPr lang="az-Cyrl-AZ" i="1" dirty="0" smtClean="0"/>
              <a:t>. </a:t>
            </a:r>
            <a:endParaRPr lang="bs-Latn-BA" i="1" dirty="0" smtClean="0"/>
          </a:p>
          <a:p>
            <a:endParaRPr lang="bs-Latn-BA" i="1" dirty="0" smtClean="0"/>
          </a:p>
          <a:p>
            <a:r>
              <a:rPr lang="az-Cyrl-AZ" i="1" dirty="0" smtClean="0"/>
              <a:t>Сејмените се заметкаа околу селанецот</a:t>
            </a:r>
            <a:r>
              <a:rPr lang="bs-Latn-BA" i="1" dirty="0" smtClean="0"/>
              <a:t>;</a:t>
            </a:r>
            <a:r>
              <a:rPr lang="az-Cyrl-AZ" i="1" dirty="0" smtClean="0"/>
              <a:t> од брегот, преку скелето, дотрчаа уште </a:t>
            </a:r>
            <a:r>
              <a:rPr lang="az-Cyrl-AZ" b="1" i="1" dirty="0" smtClean="0"/>
              <a:t>двајца</a:t>
            </a:r>
            <a:r>
              <a:rPr lang="bs-Latn-BA" i="1" dirty="0" smtClean="0"/>
              <a:t>.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44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r>
              <a:rPr lang="bs-Latn-BA" dirty="0" smtClean="0"/>
              <a:t>3</a:t>
            </a:r>
            <a:r>
              <a:rPr lang="bs-Latn-BA" dirty="0" smtClean="0"/>
              <a:t>. Brojevi u ruskom jeziku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45</a:t>
            </a:fld>
            <a:endParaRPr lang="de-DE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Osnovni ruski glavni i redni brojevi jesu: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один, одно, </a:t>
            </a:r>
            <a:r>
              <a:rPr lang="ru-RU" dirty="0" smtClean="0"/>
              <a:t>одна</a:t>
            </a:r>
            <a:r>
              <a:rPr lang="bs-Latn-BA" dirty="0" smtClean="0"/>
              <a:t>, </a:t>
            </a:r>
            <a:r>
              <a:rPr lang="ru-RU" dirty="0" smtClean="0"/>
              <a:t>первый</a:t>
            </a:r>
            <a:r>
              <a:rPr lang="bs-Latn-BA" dirty="0" smtClean="0"/>
              <a:t>, </a:t>
            </a:r>
            <a:r>
              <a:rPr lang="ru-RU" dirty="0" smtClean="0"/>
              <a:t>два</a:t>
            </a:r>
            <a:r>
              <a:rPr lang="ru-RU" dirty="0" smtClean="0"/>
              <a:t>, </a:t>
            </a:r>
            <a:r>
              <a:rPr lang="ru-RU" dirty="0" smtClean="0"/>
              <a:t>две</a:t>
            </a:r>
            <a:r>
              <a:rPr lang="bs-Latn-BA" dirty="0" smtClean="0"/>
              <a:t>, </a:t>
            </a:r>
            <a:r>
              <a:rPr lang="ru-RU" dirty="0" smtClean="0"/>
              <a:t>второй</a:t>
            </a:r>
            <a:r>
              <a:rPr lang="bs-Latn-BA" dirty="0" smtClean="0"/>
              <a:t>, </a:t>
            </a:r>
            <a:r>
              <a:rPr lang="ru-RU" dirty="0" smtClean="0"/>
              <a:t>третий</a:t>
            </a:r>
            <a:r>
              <a:rPr lang="bs-Latn-BA" dirty="0" smtClean="0"/>
              <a:t>, </a:t>
            </a:r>
            <a:r>
              <a:rPr lang="ru-RU" dirty="0" smtClean="0"/>
              <a:t>четвёртый</a:t>
            </a:r>
            <a:r>
              <a:rPr lang="bs-Latn-BA" dirty="0" smtClean="0"/>
              <a:t>,</a:t>
            </a:r>
            <a:r>
              <a:rPr lang="ru-RU" dirty="0" smtClean="0"/>
              <a:t> пять</a:t>
            </a:r>
            <a:r>
              <a:rPr lang="bs-Latn-BA" dirty="0" smtClean="0"/>
              <a:t>,</a:t>
            </a:r>
            <a:r>
              <a:rPr lang="ru-RU" dirty="0" smtClean="0"/>
              <a:t> шесть</a:t>
            </a:r>
            <a:r>
              <a:rPr lang="bs-Latn-BA" dirty="0" smtClean="0"/>
              <a:t>, </a:t>
            </a:r>
            <a:r>
              <a:rPr lang="ru-RU" dirty="0" smtClean="0"/>
              <a:t>шестой</a:t>
            </a:r>
            <a:r>
              <a:rPr lang="bs-Latn-BA" dirty="0" smtClean="0"/>
              <a:t>, </a:t>
            </a:r>
            <a:r>
              <a:rPr lang="ru-RU" dirty="0" smtClean="0"/>
              <a:t>восьмой</a:t>
            </a:r>
            <a:r>
              <a:rPr lang="bs-Latn-BA" dirty="0" smtClean="0"/>
              <a:t>, </a:t>
            </a:r>
            <a:r>
              <a:rPr lang="ru-RU" dirty="0" smtClean="0"/>
              <a:t>десятый</a:t>
            </a:r>
            <a:r>
              <a:rPr lang="bs-Latn-BA" dirty="0" smtClean="0"/>
              <a:t>, </a:t>
            </a:r>
            <a:r>
              <a:rPr lang="az-Cyrl-AZ" dirty="0" smtClean="0"/>
              <a:t>четырнадцать</a:t>
            </a:r>
            <a:r>
              <a:rPr lang="bs-Latn-BA" dirty="0" smtClean="0"/>
              <a:t>, </a:t>
            </a:r>
            <a:r>
              <a:rPr lang="az-Cyrl-AZ" dirty="0" smtClean="0"/>
              <a:t>восемнадцать</a:t>
            </a:r>
            <a:r>
              <a:rPr lang="bs-Latn-BA" dirty="0" smtClean="0"/>
              <a:t>, </a:t>
            </a:r>
            <a:r>
              <a:rPr lang="az-Cyrl-AZ" dirty="0" smtClean="0"/>
              <a:t>двадцатый</a:t>
            </a:r>
            <a:r>
              <a:rPr lang="bs-Latn-BA" dirty="0" smtClean="0"/>
              <a:t>, </a:t>
            </a:r>
            <a:r>
              <a:rPr lang="az-Cyrl-AZ" dirty="0" smtClean="0"/>
              <a:t>семидесятый</a:t>
            </a:r>
            <a:r>
              <a:rPr lang="bs-Latn-BA" dirty="0" smtClean="0"/>
              <a:t>, </a:t>
            </a:r>
            <a:r>
              <a:rPr lang="az-Cyrl-AZ" dirty="0" smtClean="0"/>
              <a:t>четыреста</a:t>
            </a:r>
            <a:r>
              <a:rPr lang="bs-Latn-BA" dirty="0" smtClean="0"/>
              <a:t>,</a:t>
            </a:r>
            <a:r>
              <a:rPr lang="az-Cyrl-AZ" dirty="0" smtClean="0"/>
              <a:t> семьсот</a:t>
            </a:r>
            <a:r>
              <a:rPr lang="bs-Latn-BA" dirty="0" smtClean="0"/>
              <a:t>, </a:t>
            </a:r>
            <a:r>
              <a:rPr lang="az-Cyrl-AZ" dirty="0" smtClean="0"/>
              <a:t>девятьсот</a:t>
            </a:r>
            <a:r>
              <a:rPr lang="bs-Latn-BA" dirty="0" smtClean="0"/>
              <a:t>, </a:t>
            </a:r>
            <a:r>
              <a:rPr lang="az-Cyrl-AZ" dirty="0" smtClean="0"/>
              <a:t>тысячный</a:t>
            </a:r>
            <a:r>
              <a:rPr lang="bs-Latn-BA" dirty="0" smtClean="0"/>
              <a:t>, </a:t>
            </a:r>
            <a:r>
              <a:rPr lang="az-Cyrl-AZ" dirty="0" smtClean="0"/>
              <a:t>миллион</a:t>
            </a:r>
            <a:r>
              <a:rPr lang="bs-Latn-BA" dirty="0" smtClean="0"/>
              <a:t>,</a:t>
            </a:r>
            <a:r>
              <a:rPr lang="az-Cyrl-AZ" dirty="0" smtClean="0"/>
              <a:t> миллионный</a:t>
            </a:r>
            <a:r>
              <a:rPr lang="bs-Latn-BA" dirty="0" smtClean="0"/>
              <a:t>, itd.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46</a:t>
            </a:fld>
            <a:endParaRPr lang="de-DE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ruski</a:t>
            </a:r>
            <a:r>
              <a:rPr lang="en-US" dirty="0" smtClean="0"/>
              <a:t> </a:t>
            </a:r>
            <a:r>
              <a:rPr lang="en-US" dirty="0" err="1" smtClean="0"/>
              <a:t>brojevi</a:t>
            </a:r>
            <a:r>
              <a:rPr lang="en-US" dirty="0" smtClean="0"/>
              <a:t> </a:t>
            </a:r>
            <a:r>
              <a:rPr lang="en-US" dirty="0" err="1" smtClean="0"/>
              <a:t>mijenjaju</a:t>
            </a:r>
            <a:r>
              <a:rPr lang="en-US" dirty="0" smtClean="0"/>
              <a:t> se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padežima</a:t>
            </a:r>
            <a:r>
              <a:rPr lang="en-US" dirty="0" smtClean="0"/>
              <a:t>, a </a:t>
            </a:r>
            <a:r>
              <a:rPr lang="en-US" dirty="0" err="1" smtClean="0"/>
              <a:t>brojevi</a:t>
            </a:r>
            <a:r>
              <a:rPr lang="en-US" dirty="0" smtClean="0"/>
              <a:t> </a:t>
            </a:r>
            <a:r>
              <a:rPr lang="en-US" b="1" dirty="0" err="1" smtClean="0"/>
              <a:t>од</a:t>
            </a:r>
            <a:r>
              <a:rPr lang="en-US" b="1" u="sng" dirty="0" err="1" smtClean="0"/>
              <a:t>и</a:t>
            </a:r>
            <a:r>
              <a:rPr lang="en-US" b="1" dirty="0" err="1" smtClean="0"/>
              <a:t>н</a:t>
            </a:r>
            <a:r>
              <a:rPr lang="en-US" dirty="0" smtClean="0"/>
              <a:t>, </a:t>
            </a:r>
            <a:r>
              <a:rPr lang="en-US" b="1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redni</a:t>
            </a:r>
            <a:r>
              <a:rPr lang="en-US" dirty="0" smtClean="0"/>
              <a:t> </a:t>
            </a:r>
            <a:r>
              <a:rPr lang="en-US" dirty="0" err="1" smtClean="0"/>
              <a:t>brojevi</a:t>
            </a:r>
            <a:r>
              <a:rPr lang="en-US" dirty="0" smtClean="0"/>
              <a:t> </a:t>
            </a:r>
            <a:r>
              <a:rPr lang="en-US" dirty="0" err="1" smtClean="0"/>
              <a:t>mijenjaju</a:t>
            </a:r>
            <a:r>
              <a:rPr lang="en-US" dirty="0" smtClean="0"/>
              <a:t> se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rodovima</a:t>
            </a:r>
            <a:r>
              <a:rPr lang="en-US" dirty="0" smtClean="0"/>
              <a:t>.</a:t>
            </a:r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47</a:t>
            </a:fld>
            <a:endParaRPr lang="de-DE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s-Latn-BA" dirty="0" smtClean="0"/>
          </a:p>
          <a:p>
            <a:endParaRPr lang="bs-Latn-BA" dirty="0" smtClean="0"/>
          </a:p>
          <a:p>
            <a:endParaRPr lang="bs-Latn-BA" dirty="0" smtClean="0"/>
          </a:p>
          <a:p>
            <a:pPr algn="ctr">
              <a:buNone/>
            </a:pPr>
            <a:r>
              <a:rPr lang="bs-Latn-BA" dirty="0" smtClean="0"/>
              <a:t> Promjena </a:t>
            </a:r>
            <a:r>
              <a:rPr lang="bs-Latn-BA" dirty="0" smtClean="0"/>
              <a:t>ruskih glavnih brojeva po padežima</a:t>
            </a:r>
            <a:br>
              <a:rPr lang="bs-Latn-BA" dirty="0" smtClean="0"/>
            </a:br>
            <a:r>
              <a:rPr lang="bs-Latn-BA" dirty="0" smtClean="0"/>
              <a:t/>
            </a:r>
            <a:br>
              <a:rPr lang="bs-Latn-BA" dirty="0" smtClean="0"/>
            </a:b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48</a:t>
            </a:fld>
            <a:endParaRPr lang="de-DE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4676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/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>                                                                                            </a:t>
            </a:r>
            <a:r>
              <a:rPr lang="en-US" sz="2800" dirty="0" err="1" smtClean="0">
                <a:solidFill>
                  <a:schemeClr val="tx1"/>
                </a:solidFill>
              </a:rPr>
              <a:t>Моgući</a:t>
            </a:r>
            <a:r>
              <a:rPr lang="en-US" sz="2800" dirty="0" smtClean="0">
                <a:solidFill>
                  <a:schemeClr val="tx1"/>
                </a:solidFill>
              </a:rPr>
              <a:t> ob</a:t>
            </a:r>
            <a:r>
              <a:rPr lang="bs-Latn-BA" sz="2800" dirty="0" smtClean="0">
                <a:solidFill>
                  <a:schemeClr val="tx1"/>
                </a:solidFill>
              </a:rPr>
              <a:t>l</a:t>
            </a:r>
            <a:r>
              <a:rPr lang="en-US" sz="2800" dirty="0" err="1" smtClean="0">
                <a:solidFill>
                  <a:schemeClr val="tx1"/>
                </a:solidFill>
              </a:rPr>
              <a:t>ici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ruskog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glavnog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broja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од</a:t>
            </a:r>
            <a:r>
              <a:rPr lang="en-US" sz="2800" b="1" u="sng" dirty="0" err="1" smtClean="0">
                <a:solidFill>
                  <a:schemeClr val="tx1"/>
                </a:solidFill>
              </a:rPr>
              <a:t>и</a:t>
            </a:r>
            <a:r>
              <a:rPr lang="en-US" sz="2800" b="1" dirty="0" err="1" smtClean="0">
                <a:solidFill>
                  <a:schemeClr val="tx1"/>
                </a:solidFill>
              </a:rPr>
              <a:t>н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jesu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  <a:r>
              <a:rPr lang="de-DE" sz="2800" dirty="0" smtClean="0">
                <a:solidFill>
                  <a:schemeClr val="tx1"/>
                </a:solidFill>
              </a:rPr>
              <a:t/>
            </a:r>
            <a:br>
              <a:rPr lang="de-DE" sz="2800" dirty="0" smtClean="0">
                <a:solidFill>
                  <a:schemeClr val="tx1"/>
                </a:solidFill>
              </a:rPr>
            </a:br>
            <a:r>
              <a:rPr lang="de-DE" sz="3100" dirty="0" smtClean="0">
                <a:solidFill>
                  <a:schemeClr val="tx1"/>
                </a:solidFill>
              </a:rPr>
              <a:t/>
            </a:r>
            <a:br>
              <a:rPr lang="de-DE" sz="3100" dirty="0" smtClean="0">
                <a:solidFill>
                  <a:schemeClr val="tx1"/>
                </a:solidFill>
              </a:rPr>
            </a:br>
            <a:endParaRPr lang="de-DE" sz="31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1560" y="2564904"/>
          <a:ext cx="7467600" cy="3292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/>
                <a:gridCol w="1320512"/>
                <a:gridCol w="1493520"/>
                <a:gridCol w="1493520"/>
                <a:gridCol w="1493520"/>
              </a:tblGrid>
              <a:tr h="683488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Padež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Muški rod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Srednji rod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Ženski</a:t>
                      </a:r>
                      <a:r>
                        <a:rPr lang="bs-Latn-BA" baseline="0" dirty="0" smtClean="0"/>
                        <a:t> rod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množina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Nominativ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од</a:t>
                      </a:r>
                      <a:r>
                        <a:rPr lang="en-US" sz="1800" b="0" i="1" u="sng" dirty="0" err="1">
                          <a:latin typeface="+mj-lt"/>
                          <a:ea typeface="Verdana"/>
                          <a:cs typeface="Arial"/>
                        </a:rPr>
                        <a:t>и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н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>
                          <a:latin typeface="+mj-lt"/>
                          <a:ea typeface="Verdana"/>
                          <a:cs typeface="Arial"/>
                        </a:rPr>
                        <a:t>о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>
                          <a:latin typeface="+mj-lt"/>
                          <a:ea typeface="Verdana"/>
                          <a:cs typeface="Arial"/>
                        </a:rPr>
                        <a:t>а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>
                          <a:latin typeface="+mj-lt"/>
                          <a:ea typeface="Verdana"/>
                          <a:cs typeface="Arial"/>
                        </a:rPr>
                        <a:t>и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Genitiv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одног</a:t>
                      </a:r>
                      <a:r>
                        <a:rPr lang="en-US" sz="1800" b="0" i="1" u="sng" dirty="0" err="1">
                          <a:latin typeface="+mj-lt"/>
                          <a:ea typeface="Verdana"/>
                          <a:cs typeface="Arial"/>
                        </a:rPr>
                        <a:t>о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одног</a:t>
                      </a:r>
                      <a:r>
                        <a:rPr lang="en-US" sz="1800" b="0" i="1" u="sng">
                          <a:latin typeface="+mj-lt"/>
                          <a:ea typeface="Verdana"/>
                          <a:cs typeface="Arial"/>
                        </a:rPr>
                        <a:t>о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>
                          <a:latin typeface="+mj-lt"/>
                          <a:ea typeface="Verdana"/>
                          <a:cs typeface="Arial"/>
                        </a:rPr>
                        <a:t>о</a:t>
                      </a: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й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>
                          <a:latin typeface="+mj-lt"/>
                          <a:ea typeface="Verdana"/>
                          <a:cs typeface="Arial"/>
                        </a:rPr>
                        <a:t>и</a:t>
                      </a: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х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Dativ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одном</a:t>
                      </a:r>
                      <a:r>
                        <a:rPr lang="en-US" sz="1800" b="0" i="1" u="sng" dirty="0" err="1">
                          <a:latin typeface="+mj-lt"/>
                          <a:ea typeface="Verdana"/>
                          <a:cs typeface="Arial"/>
                        </a:rPr>
                        <a:t>у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одном</a:t>
                      </a:r>
                      <a:r>
                        <a:rPr lang="en-US" sz="1800" b="0" i="1" u="sng" dirty="0" err="1">
                          <a:latin typeface="+mj-lt"/>
                          <a:ea typeface="Verdana"/>
                          <a:cs typeface="Arial"/>
                        </a:rPr>
                        <a:t>у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>
                          <a:latin typeface="+mj-lt"/>
                          <a:ea typeface="Verdana"/>
                          <a:cs typeface="Arial"/>
                        </a:rPr>
                        <a:t>о</a:t>
                      </a: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й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>
                          <a:latin typeface="+mj-lt"/>
                          <a:ea typeface="Verdana"/>
                          <a:cs typeface="Arial"/>
                        </a:rPr>
                        <a:t>и</a:t>
                      </a: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м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Akuzativ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kao nominativ ili genitiv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 dirty="0" err="1">
                          <a:latin typeface="+mj-lt"/>
                          <a:ea typeface="Verdana"/>
                          <a:cs typeface="Arial"/>
                        </a:rPr>
                        <a:t>о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>
                          <a:latin typeface="+mj-lt"/>
                          <a:ea typeface="Verdana"/>
                          <a:cs typeface="Arial"/>
                        </a:rPr>
                        <a:t>у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kao nominativ ili genitiv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Instrumenatl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>
                          <a:latin typeface="+mj-lt"/>
                          <a:ea typeface="Verdana"/>
                          <a:cs typeface="Arial"/>
                        </a:rPr>
                        <a:t>и</a:t>
                      </a: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м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 dirty="0" err="1">
                          <a:latin typeface="+mj-lt"/>
                          <a:ea typeface="Verdana"/>
                          <a:cs typeface="Arial"/>
                        </a:rPr>
                        <a:t>и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м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 dirty="0" err="1">
                          <a:latin typeface="+mj-lt"/>
                          <a:ea typeface="Verdana"/>
                          <a:cs typeface="Arial"/>
                        </a:rPr>
                        <a:t>о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й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>
                          <a:latin typeface="+mj-lt"/>
                          <a:ea typeface="Verdana"/>
                          <a:cs typeface="Arial"/>
                        </a:rPr>
                        <a:t>и</a:t>
                      </a: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ми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bs-Latn-BA" dirty="0" smtClean="0"/>
                        <a:t>Lokativ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>
                          <a:latin typeface="+mj-lt"/>
                          <a:ea typeface="Verdana"/>
                          <a:cs typeface="Arial"/>
                        </a:rPr>
                        <a:t>о</a:t>
                      </a: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м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>
                          <a:latin typeface="+mj-lt"/>
                          <a:ea typeface="Verdana"/>
                          <a:cs typeface="Arial"/>
                        </a:rPr>
                        <a:t>о</a:t>
                      </a:r>
                      <a:r>
                        <a:rPr lang="en-US" sz="1800" b="0" i="1">
                          <a:latin typeface="+mj-lt"/>
                          <a:ea typeface="Verdana"/>
                          <a:cs typeface="Arial"/>
                        </a:rPr>
                        <a:t>м</a:t>
                      </a:r>
                      <a:endParaRPr lang="de-DE" sz="1800" b="0" i="1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 dirty="0" err="1">
                          <a:latin typeface="+mj-lt"/>
                          <a:ea typeface="Verdana"/>
                          <a:cs typeface="Arial"/>
                        </a:rPr>
                        <a:t>о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й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одн</a:t>
                      </a:r>
                      <a:r>
                        <a:rPr lang="en-US" sz="1800" b="0" i="1" u="sng" dirty="0" err="1">
                          <a:latin typeface="+mj-lt"/>
                          <a:ea typeface="Verdana"/>
                          <a:cs typeface="Arial"/>
                        </a:rPr>
                        <a:t>и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х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49</a:t>
            </a:fld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2483768" y="609329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dirty="0" smtClean="0"/>
              <a:t>Tabela 6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>
                <a:solidFill>
                  <a:schemeClr val="tx1"/>
                </a:solidFill>
              </a:rPr>
              <a:t>Podjela brojeva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s-Latn-BA" dirty="0" smtClean="0"/>
              <a:t>Prema značenju brojevi se dijele na:</a:t>
            </a:r>
          </a:p>
          <a:p>
            <a:pPr lvl="1"/>
            <a:r>
              <a:rPr lang="bs-Latn-BA" sz="2400" dirty="0" smtClean="0">
                <a:latin typeface="Times New Roman" pitchFamily="18" charset="0"/>
                <a:cs typeface="Times New Roman" pitchFamily="18" charset="0"/>
              </a:rPr>
              <a:t>glavne ili kardinalne,</a:t>
            </a:r>
          </a:p>
          <a:p>
            <a:pPr lvl="1"/>
            <a:r>
              <a:rPr lang="bs-Latn-BA" sz="2400" dirty="0" smtClean="0">
                <a:latin typeface="Times New Roman" pitchFamily="18" charset="0"/>
                <a:cs typeface="Times New Roman" pitchFamily="18" charset="0"/>
              </a:rPr>
              <a:t>redne ili ordinalne.</a:t>
            </a:r>
          </a:p>
          <a:p>
            <a:pPr lvl="1"/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s-Latn-BA" sz="2700" dirty="0" smtClean="0">
                <a:latin typeface="Times New Roman" pitchFamily="18" charset="0"/>
                <a:cs typeface="Times New Roman" pitchFamily="18" charset="0"/>
              </a:rPr>
              <a:t>Kad se navodi količina onda se umjesto glavnih upotrebljavaju zbirni brojevi.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Моgući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obIici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ruskog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glavnog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broja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два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jesu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  <a:r>
              <a:rPr lang="de-DE" sz="2800" dirty="0" smtClean="0">
                <a:solidFill>
                  <a:schemeClr val="tx1"/>
                </a:solidFill>
              </a:rPr>
              <a:t/>
            </a:r>
            <a:br>
              <a:rPr lang="de-DE" sz="2800" dirty="0" smtClean="0">
                <a:solidFill>
                  <a:schemeClr val="tx1"/>
                </a:solidFill>
              </a:rPr>
            </a:br>
            <a:endParaRPr lang="de-DE" sz="27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196754"/>
          <a:ext cx="7467600" cy="3320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424127">
                <a:tc>
                  <a:txBody>
                    <a:bodyPr/>
                    <a:lstStyle/>
                    <a:p>
                      <a:pPr marL="114300" marR="1143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j-lt"/>
                          <a:ea typeface="Verdana"/>
                          <a:cs typeface="Arial"/>
                        </a:rPr>
                        <a:t> </a:t>
                      </a:r>
                      <a:r>
                        <a:rPr lang="bs-Latn-BA" sz="1800" dirty="0" smtClean="0">
                          <a:latin typeface="+mj-lt"/>
                          <a:ea typeface="Verdana"/>
                          <a:cs typeface="Arial"/>
                        </a:rPr>
                        <a:t>Padež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s-Latn-BA" sz="1800" dirty="0" smtClean="0">
                          <a:latin typeface="+mj-lt"/>
                          <a:ea typeface="Verdana"/>
                          <a:cs typeface="Arial"/>
                        </a:rPr>
                        <a:t>M</a:t>
                      </a: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uški</a:t>
                      </a:r>
                      <a:r>
                        <a:rPr lang="en-US" sz="1800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dirty="0">
                          <a:latin typeface="+mj-lt"/>
                          <a:ea typeface="Verdana"/>
                          <a:cs typeface="Arial"/>
                        </a:rPr>
                        <a:t>rod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s-Latn-BA" sz="1800" dirty="0" smtClean="0">
                          <a:latin typeface="+mj-lt"/>
                          <a:ea typeface="Verdana"/>
                          <a:cs typeface="Arial"/>
                        </a:rPr>
                        <a:t>S</a:t>
                      </a: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rednji</a:t>
                      </a:r>
                      <a:r>
                        <a:rPr lang="en-US" sz="1800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dirty="0">
                          <a:latin typeface="+mj-lt"/>
                          <a:ea typeface="Verdana"/>
                          <a:cs typeface="Arial"/>
                        </a:rPr>
                        <a:t>rod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s-Latn-BA" sz="1800" dirty="0" smtClean="0">
                          <a:latin typeface="+mj-lt"/>
                          <a:ea typeface="Verdana"/>
                          <a:cs typeface="Arial"/>
                        </a:rPr>
                        <a:t>Ž</a:t>
                      </a: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enski</a:t>
                      </a:r>
                      <a:r>
                        <a:rPr lang="en-US" sz="1800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dirty="0">
                          <a:latin typeface="+mj-lt"/>
                          <a:ea typeface="Verdana"/>
                          <a:cs typeface="Arial"/>
                        </a:rPr>
                        <a:t>rod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</a:tr>
              <a:tr h="424127"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Nominativ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два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два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две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</a:tr>
              <a:tr h="424127"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Genitiv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двух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двух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двух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</a:tr>
              <a:tr h="424127"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Dativ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двум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двум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двум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</a:tr>
              <a:tr h="666401"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Akuzativ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kao</a:t>
                      </a:r>
                      <a:r>
                        <a:rPr lang="en-US" sz="1800" b="0" i="1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nominativ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ili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genitiv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kao</a:t>
                      </a:r>
                      <a:r>
                        <a:rPr lang="en-US" sz="1800" b="0" i="1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nominativ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ili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genitiv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kao</a:t>
                      </a:r>
                      <a:r>
                        <a:rPr lang="en-US" sz="1800" b="0" i="1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nominativ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ili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genitiv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</a:tr>
              <a:tr h="424127"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j-lt"/>
                          <a:ea typeface="Verdana"/>
                          <a:cs typeface="Arial"/>
                        </a:rPr>
                        <a:t>Instrumental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двум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я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двум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я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двум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я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</a:tr>
              <a:tr h="424127"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Lokativ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двух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двух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двух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6675" marR="66675" marT="57150" marB="5715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50</a:t>
            </a:fld>
            <a:endParaRPr lang="de-DE"/>
          </a:p>
        </p:txBody>
      </p:sp>
      <p:sp>
        <p:nvSpPr>
          <p:cNvPr id="6" name="TextBox 5"/>
          <p:cNvSpPr txBox="1"/>
          <p:nvPr/>
        </p:nvSpPr>
        <p:spPr>
          <a:xfrm>
            <a:off x="2627784" y="47971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dirty="0" smtClean="0"/>
              <a:t>Tabela 7</a:t>
            </a:r>
            <a:endParaRPr lang="de-DE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4676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en-US" dirty="0" err="1" smtClean="0">
                <a:solidFill>
                  <a:schemeClr val="tx1"/>
                </a:solidFill>
              </a:rPr>
              <a:t>glavni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broj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три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analogno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чет</a:t>
            </a:r>
            <a:r>
              <a:rPr lang="en-US" b="1" u="sng" dirty="0" err="1" smtClean="0">
                <a:solidFill>
                  <a:schemeClr val="tx1"/>
                </a:solidFill>
              </a:rPr>
              <a:t>ы</a:t>
            </a:r>
            <a:r>
              <a:rPr lang="en-US" b="1" dirty="0" err="1" smtClean="0">
                <a:solidFill>
                  <a:schemeClr val="tx1"/>
                </a:solidFill>
              </a:rPr>
              <a:t>ре</a:t>
            </a:r>
            <a:r>
              <a:rPr lang="en-US" b="1" dirty="0" smtClean="0">
                <a:solidFill>
                  <a:schemeClr val="tx1"/>
                </a:solidFill>
              </a:rPr>
              <a:t>) </a:t>
            </a:r>
            <a:r>
              <a:rPr lang="en-US" dirty="0" err="1" smtClean="0">
                <a:solidFill>
                  <a:schemeClr val="tx1"/>
                </a:solidFill>
              </a:rPr>
              <a:t>ima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sljеdеćе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раdеžnе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oblike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de-DE" dirty="0" smtClean="0">
                <a:solidFill>
                  <a:schemeClr val="tx1"/>
                </a:solidFill>
              </a:rPr>
              <a:t/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51</a:t>
            </a:fld>
            <a:endParaRPr lang="de-DE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070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Padež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/>
                        <a:t>Broj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Nominativ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s-Latn-BA" sz="1800" b="0" i="1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три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Genitiv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s-Latn-BA" sz="1800" b="0" i="1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трёх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Dativ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трём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Akuzativ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kao</a:t>
                      </a:r>
                      <a:r>
                        <a:rPr lang="en-US" sz="1800" b="0" i="1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nominativ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ili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genitiv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j-lt"/>
                          <a:ea typeface="Verdana"/>
                          <a:cs typeface="Arial"/>
                        </a:rPr>
                        <a:t>Instrumental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трем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я</a:t>
                      </a:r>
                      <a:r>
                        <a:rPr lang="en-US" sz="1800" b="0" i="1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(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четырьм</a:t>
                      </a:r>
                      <a:r>
                        <a:rPr lang="en-US" sz="1800" b="0" i="1" u="sng" dirty="0" err="1">
                          <a:latin typeface="+mj-lt"/>
                          <a:ea typeface="Verdana"/>
                          <a:cs typeface="Arial"/>
                        </a:rPr>
                        <a:t>я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!)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Lokativ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трёх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99792" y="501317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dirty="0" smtClean="0"/>
              <a:t>Tabela 8</a:t>
            </a:r>
            <a:endParaRPr lang="de-DE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Ruski</a:t>
            </a:r>
            <a:r>
              <a:rPr lang="en-US" dirty="0" smtClean="0"/>
              <a:t> </a:t>
            </a:r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brojevi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i="1" dirty="0" err="1" smtClean="0"/>
              <a:t>пять</a:t>
            </a:r>
            <a:r>
              <a:rPr lang="en-US" dirty="0" smtClean="0"/>
              <a:t> do </a:t>
            </a:r>
            <a:r>
              <a:rPr lang="en-US" i="1" dirty="0" err="1" smtClean="0"/>
              <a:t>дв</a:t>
            </a:r>
            <a:r>
              <a:rPr lang="en-US" i="1" u="sng" dirty="0" err="1" smtClean="0"/>
              <a:t>а</a:t>
            </a:r>
            <a:r>
              <a:rPr lang="en-US" i="1" dirty="0" err="1" smtClean="0"/>
              <a:t>дцать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i="1" dirty="0" err="1" smtClean="0"/>
              <a:t>тр</a:t>
            </a:r>
            <a:r>
              <a:rPr lang="en-US" i="1" u="sng" dirty="0" err="1" smtClean="0"/>
              <a:t>и</a:t>
            </a:r>
            <a:r>
              <a:rPr lang="en-US" i="1" dirty="0" err="1" smtClean="0"/>
              <a:t>дцать</a:t>
            </a:r>
            <a:r>
              <a:rPr lang="en-US" dirty="0" smtClean="0"/>
              <a:t> </a:t>
            </a:r>
            <a:r>
              <a:rPr lang="en-US" dirty="0" err="1" smtClean="0"/>
              <a:t>mijenjaju</a:t>
            </a:r>
            <a:r>
              <a:rPr lang="en-US" dirty="0" smtClean="0"/>
              <a:t> se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padežima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imenice</a:t>
            </a:r>
            <a:r>
              <a:rPr lang="en-US" dirty="0" smtClean="0"/>
              <a:t> </a:t>
            </a:r>
            <a:r>
              <a:rPr lang="en-US" dirty="0" err="1" smtClean="0"/>
              <a:t>ženskog</a:t>
            </a:r>
            <a:r>
              <a:rPr lang="en-US" dirty="0" smtClean="0"/>
              <a:t> </a:t>
            </a:r>
            <a:r>
              <a:rPr lang="en-US" dirty="0" err="1" smtClean="0"/>
              <a:t>roda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u </a:t>
            </a:r>
            <a:r>
              <a:rPr lang="en-US" dirty="0" err="1" smtClean="0"/>
              <a:t>nominativu</a:t>
            </a:r>
            <a:r>
              <a:rPr lang="en-US" dirty="0" smtClean="0"/>
              <a:t> </a:t>
            </a:r>
            <a:r>
              <a:rPr lang="en-US" dirty="0" err="1" smtClean="0"/>
              <a:t>jednine</a:t>
            </a:r>
            <a:r>
              <a:rPr lang="en-US" dirty="0" smtClean="0"/>
              <a:t> </a:t>
            </a:r>
            <a:r>
              <a:rPr lang="en-US" dirty="0" err="1" smtClean="0"/>
              <a:t>završavaju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-</a:t>
            </a:r>
            <a:r>
              <a:rPr lang="en-US" b="1" dirty="0" smtClean="0"/>
              <a:t>ь</a:t>
            </a:r>
            <a:r>
              <a:rPr lang="en-US" dirty="0" smtClean="0"/>
              <a:t> (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množinu</a:t>
            </a:r>
            <a:r>
              <a:rPr lang="en-US" dirty="0" smtClean="0"/>
              <a:t>).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52</a:t>
            </a:fld>
            <a:endParaRPr lang="de-DE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r>
              <a:rPr lang="bs-Latn-BA" dirty="0" smtClean="0"/>
              <a:t>Promjena ruskih rednih brojeva po padežima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53</a:t>
            </a:fld>
            <a:endParaRPr lang="de-DE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Ruski</a:t>
            </a:r>
            <a:r>
              <a:rPr lang="en-US" dirty="0" smtClean="0"/>
              <a:t> </a:t>
            </a:r>
            <a:r>
              <a:rPr lang="en-US" dirty="0" err="1" smtClean="0"/>
              <a:t>redni</a:t>
            </a:r>
            <a:r>
              <a:rPr lang="en-US" dirty="0" smtClean="0"/>
              <a:t> </a:t>
            </a:r>
            <a:r>
              <a:rPr lang="en-US" dirty="0" err="1" smtClean="0"/>
              <a:t>brojevi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раdеž</a:t>
            </a:r>
            <a:r>
              <a:rPr lang="bs-Latn-BA" dirty="0" smtClean="0"/>
              <a:t>n</a:t>
            </a:r>
            <a:r>
              <a:rPr lang="en-US" dirty="0" smtClean="0"/>
              <a:t>е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 smtClean="0"/>
              <a:t>analognе</a:t>
            </a:r>
            <a:r>
              <a:rPr lang="en-US" dirty="0" smtClean="0"/>
              <a:t> </a:t>
            </a:r>
            <a:r>
              <a:rPr lang="en-US" dirty="0" err="1" smtClean="0"/>
              <a:t>раdеžnim</a:t>
            </a:r>
            <a:r>
              <a:rPr lang="en-US" dirty="0" smtClean="0"/>
              <a:t> </a:t>
            </a:r>
            <a:r>
              <a:rPr lang="en-US" dirty="0" err="1" smtClean="0"/>
              <a:t>obliсimа</a:t>
            </a:r>
            <a:r>
              <a:rPr lang="en-US" dirty="0" smtClean="0"/>
              <a:t> </a:t>
            </a:r>
            <a:r>
              <a:rPr lang="en-US" dirty="0" err="1" smtClean="0"/>
              <a:t>оdgоvагаjućih</a:t>
            </a:r>
            <a:r>
              <a:rPr lang="en-US" dirty="0" smtClean="0"/>
              <a:t> </a:t>
            </a:r>
            <a:r>
              <a:rPr lang="en-US" dirty="0" err="1" smtClean="0"/>
              <a:t>opisnih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gradivnih</a:t>
            </a:r>
            <a:r>
              <a:rPr lang="en-US" dirty="0" smtClean="0"/>
              <a:t> </a:t>
            </a:r>
            <a:r>
              <a:rPr lang="en-US" dirty="0" err="1" smtClean="0"/>
              <a:t>pridjeva</a:t>
            </a:r>
            <a:r>
              <a:rPr lang="en-US" dirty="0" smtClean="0"/>
              <a:t> (u </a:t>
            </a:r>
            <a:r>
              <a:rPr lang="en-US" dirty="0" err="1" smtClean="0"/>
              <a:t>dugom</a:t>
            </a:r>
            <a:r>
              <a:rPr lang="en-US" dirty="0" smtClean="0"/>
              <a:t> </a:t>
            </a:r>
            <a:r>
              <a:rPr lang="en-US" dirty="0" err="1" smtClean="0"/>
              <a:t>obliku</a:t>
            </a:r>
            <a:r>
              <a:rPr lang="en-US" dirty="0" smtClean="0"/>
              <a:t>), </a:t>
            </a:r>
            <a:r>
              <a:rPr lang="en-US" dirty="0" err="1" smtClean="0"/>
              <a:t>tj</a:t>
            </a:r>
            <a:r>
              <a:rPr lang="en-US" dirty="0" smtClean="0"/>
              <a:t>. </a:t>
            </a:r>
            <a:r>
              <a:rPr lang="en-US" dirty="0" err="1" smtClean="0"/>
              <a:t>onih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osnova</a:t>
            </a:r>
            <a:r>
              <a:rPr lang="en-US" dirty="0" smtClean="0"/>
              <a:t> </a:t>
            </a:r>
            <a:r>
              <a:rPr lang="en-US" dirty="0" err="1" smtClean="0"/>
              <a:t>zаvгšаvа</a:t>
            </a:r>
            <a:r>
              <a:rPr lang="en-US" dirty="0" smtClean="0"/>
              <a:t> </a:t>
            </a:r>
            <a:r>
              <a:rPr lang="en-US" dirty="0" err="1" smtClean="0"/>
              <a:t>nа</a:t>
            </a:r>
            <a:r>
              <a:rPr lang="en-US" dirty="0" smtClean="0"/>
              <a:t> </a:t>
            </a:r>
            <a:r>
              <a:rPr lang="en-US" dirty="0" err="1" smtClean="0"/>
              <a:t>tvrdi</a:t>
            </a:r>
            <a:r>
              <a:rPr lang="en-US" dirty="0" smtClean="0"/>
              <a:t> </a:t>
            </a:r>
            <a:r>
              <a:rPr lang="en-US" dirty="0" err="1" smtClean="0"/>
              <a:t>suglasnik</a:t>
            </a:r>
            <a:r>
              <a:rPr lang="en-US" dirty="0" smtClean="0"/>
              <a:t> (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izuzetak</a:t>
            </a:r>
            <a:r>
              <a:rPr lang="en-US" dirty="0" smtClean="0"/>
              <a:t> </a:t>
            </a:r>
            <a:r>
              <a:rPr lang="en-US" dirty="0" err="1" smtClean="0"/>
              <a:t>rednog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b="1" dirty="0" err="1" smtClean="0"/>
              <a:t>тр</a:t>
            </a:r>
            <a:r>
              <a:rPr lang="en-US" b="1" u="sng" dirty="0" err="1" smtClean="0"/>
              <a:t>е</a:t>
            </a:r>
            <a:r>
              <a:rPr lang="en-US" b="1" dirty="0" err="1" smtClean="0"/>
              <a:t>тий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b="1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раdеžnе</a:t>
            </a:r>
            <a:r>
              <a:rPr lang="en-US" dirty="0" smtClean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 smtClean="0"/>
              <a:t>analogne</a:t>
            </a:r>
            <a:r>
              <a:rPr lang="en-US" dirty="0" smtClean="0"/>
              <a:t> </a:t>
            </a:r>
            <a:r>
              <a:rPr lang="en-US" dirty="0" err="1" smtClean="0"/>
              <a:t>раdеžnim</a:t>
            </a:r>
            <a:r>
              <a:rPr lang="en-US" dirty="0" smtClean="0"/>
              <a:t> </a:t>
            </a:r>
            <a:r>
              <a:rPr lang="en-US" dirty="0" err="1" smtClean="0"/>
              <a:t>oblicima</a:t>
            </a:r>
            <a:r>
              <a:rPr lang="en-US" dirty="0" smtClean="0"/>
              <a:t> </a:t>
            </a:r>
            <a:r>
              <a:rPr lang="en-US" dirty="0" err="1" smtClean="0"/>
              <a:t>posvojnih</a:t>
            </a:r>
            <a:r>
              <a:rPr lang="en-US" dirty="0" smtClean="0"/>
              <a:t> </a:t>
            </a:r>
            <a:r>
              <a:rPr lang="en-US" dirty="0" err="1" smtClean="0"/>
              <a:t>pridjeva</a:t>
            </a:r>
            <a:r>
              <a:rPr lang="en-US" dirty="0" smtClean="0"/>
              <a:t> </a:t>
            </a:r>
            <a:r>
              <a:rPr lang="bs-Latn-BA" dirty="0" smtClean="0"/>
              <a:t> </a:t>
            </a:r>
            <a:r>
              <a:rPr lang="bs-Latn-BA" dirty="0" smtClean="0"/>
              <a:t>na </a:t>
            </a:r>
            <a:r>
              <a:rPr lang="en-US" dirty="0" smtClean="0"/>
              <a:t>-</a:t>
            </a:r>
            <a:r>
              <a:rPr lang="en-US" b="1" dirty="0" err="1" smtClean="0"/>
              <a:t>ий</a:t>
            </a:r>
            <a:r>
              <a:rPr lang="en-US" dirty="0" smtClean="0"/>
              <a:t>)</a:t>
            </a:r>
            <a:r>
              <a:rPr lang="bs-Latn-BA" dirty="0" smtClean="0"/>
              <a:t>.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54</a:t>
            </a:fld>
            <a:endParaRPr lang="de-DE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521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1176496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j-lt"/>
                          <a:ea typeface="Verdana"/>
                          <a:cs typeface="Arial"/>
                        </a:rPr>
                        <a:t> </a:t>
                      </a: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s-Latn-BA" sz="1800" dirty="0" smtClean="0">
                          <a:latin typeface="+mj-lt"/>
                          <a:ea typeface="Verdana"/>
                          <a:cs typeface="Arial"/>
                        </a:rPr>
                        <a:t>Padež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s-Latn-BA" sz="1800" dirty="0" smtClean="0">
                          <a:latin typeface="+mj-lt"/>
                          <a:ea typeface="Verdana"/>
                          <a:cs typeface="Arial"/>
                        </a:rPr>
                        <a:t>M</a:t>
                      </a: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uški</a:t>
                      </a:r>
                      <a:r>
                        <a:rPr lang="en-US" sz="1800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dirty="0">
                          <a:latin typeface="+mj-lt"/>
                          <a:ea typeface="Verdana"/>
                          <a:cs typeface="Arial"/>
                        </a:rPr>
                        <a:t>rod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s-Latn-BA" sz="1800" dirty="0" smtClean="0">
                          <a:latin typeface="+mj-lt"/>
                          <a:ea typeface="Verdana"/>
                          <a:cs typeface="Arial"/>
                        </a:rPr>
                        <a:t>S</a:t>
                      </a: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rednji</a:t>
                      </a:r>
                      <a:r>
                        <a:rPr lang="en-US" sz="1800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dirty="0">
                          <a:latin typeface="+mj-lt"/>
                          <a:ea typeface="Verdana"/>
                          <a:cs typeface="Arial"/>
                        </a:rPr>
                        <a:t>rod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bs-Latn-BA" sz="1800" dirty="0" smtClean="0">
                          <a:latin typeface="+mj-lt"/>
                          <a:ea typeface="Verdana"/>
                          <a:cs typeface="Arial"/>
                        </a:rPr>
                        <a:t>Ž</a:t>
                      </a: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enski</a:t>
                      </a:r>
                      <a:r>
                        <a:rPr lang="en-US" sz="1800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dirty="0">
                          <a:latin typeface="+mj-lt"/>
                          <a:ea typeface="Verdana"/>
                          <a:cs typeface="Arial"/>
                        </a:rPr>
                        <a:t>rod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Množina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Nominativ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тий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тье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тья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тьи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Genitiv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тьего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тьего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тьей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тьих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Dativ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тьему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тьему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тьей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тьим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Akuzativ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kao</a:t>
                      </a:r>
                      <a:r>
                        <a:rPr lang="en-US" sz="1800" b="0" i="1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nominativ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ili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genitiv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тье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тью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kao</a:t>
                      </a:r>
                      <a:r>
                        <a:rPr lang="en-US" sz="1800" b="0" i="1" dirty="0" smtClean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nominativ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ili</a:t>
                      </a:r>
                      <a:r>
                        <a:rPr lang="en-US" sz="1800" b="0" i="1" dirty="0">
                          <a:latin typeface="+mj-lt"/>
                          <a:ea typeface="Verdana"/>
                          <a:cs typeface="Arial"/>
                        </a:rPr>
                        <a:t> </a:t>
                      </a:r>
                      <a:r>
                        <a:rPr lang="en-US" sz="1800" b="0" i="1" dirty="0" err="1">
                          <a:latin typeface="+mj-lt"/>
                          <a:ea typeface="Verdana"/>
                          <a:cs typeface="Arial"/>
                        </a:rPr>
                        <a:t>genitiv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j-lt"/>
                          <a:ea typeface="Verdana"/>
                          <a:cs typeface="Arial"/>
                        </a:rPr>
                        <a:t>Instrumental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тьим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тьим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тьей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тьими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  <a:tr h="370840"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j-lt"/>
                          <a:ea typeface="Verdana"/>
                          <a:cs typeface="Arial"/>
                        </a:rPr>
                        <a:t>Lokativ</a:t>
                      </a:r>
                      <a:endParaRPr lang="de-DE" sz="1800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тьем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тьем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тьей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  <a:tc>
                  <a:txBody>
                    <a:bodyPr/>
                    <a:lstStyle/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bs-Latn-BA" sz="1800" b="0" i="1" dirty="0" smtClean="0">
                        <a:latin typeface="+mj-lt"/>
                        <a:ea typeface="Verdana"/>
                        <a:cs typeface="Arial"/>
                      </a:endParaRPr>
                    </a:p>
                    <a:p>
                      <a:pPr marL="114300" marR="1143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Тр</a:t>
                      </a:r>
                      <a:r>
                        <a:rPr lang="en-US" sz="1800" b="0" i="1" u="sng" dirty="0" err="1" smtClean="0">
                          <a:latin typeface="+mj-lt"/>
                          <a:ea typeface="Verdana"/>
                          <a:cs typeface="Arial"/>
                        </a:rPr>
                        <a:t>е</a:t>
                      </a:r>
                      <a:r>
                        <a:rPr lang="en-US" sz="1800" b="0" i="1" dirty="0" err="1" smtClean="0">
                          <a:latin typeface="+mj-lt"/>
                          <a:ea typeface="Verdana"/>
                          <a:cs typeface="Arial"/>
                        </a:rPr>
                        <a:t>тьих</a:t>
                      </a:r>
                      <a:endParaRPr lang="de-DE" sz="1800" b="0" i="1" dirty="0"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76200" marR="76200" marT="66675" marB="66675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55</a:t>
            </a:fld>
            <a:endParaRPr lang="de-DE"/>
          </a:p>
        </p:txBody>
      </p:sp>
      <p:sp>
        <p:nvSpPr>
          <p:cNvPr id="6" name="TextBox 5"/>
          <p:cNvSpPr txBox="1"/>
          <p:nvPr/>
        </p:nvSpPr>
        <p:spPr>
          <a:xfrm>
            <a:off x="3059832" y="623731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dirty="0" smtClean="0"/>
              <a:t>Tabela 9</a:t>
            </a:r>
            <a:endParaRPr lang="de-DE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en-US" dirty="0" err="1" smtClean="0"/>
              <a:t>Kod</a:t>
            </a:r>
            <a:r>
              <a:rPr lang="en-US" dirty="0" smtClean="0"/>
              <a:t> s</a:t>
            </a:r>
            <a:r>
              <a:rPr lang="bs-Latn-BA" dirty="0" smtClean="0"/>
              <a:t>l</a:t>
            </a:r>
            <a:r>
              <a:rPr lang="en-US" dirty="0" err="1" smtClean="0"/>
              <a:t>оžе</a:t>
            </a:r>
            <a:r>
              <a:rPr lang="bs-Latn-BA" dirty="0" smtClean="0"/>
              <a:t>n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ruskih</a:t>
            </a:r>
            <a:r>
              <a:rPr lang="en-US" dirty="0" smtClean="0"/>
              <a:t> </a:t>
            </a:r>
            <a:r>
              <a:rPr lang="en-US" dirty="0" err="1" smtClean="0"/>
              <a:t>rednih</a:t>
            </a:r>
            <a:r>
              <a:rPr lang="en-US" dirty="0" smtClean="0"/>
              <a:t> </a:t>
            </a:r>
            <a:r>
              <a:rPr lang="en-US" dirty="0" err="1" smtClean="0"/>
              <a:t>brojeva</a:t>
            </a:r>
            <a:r>
              <a:rPr lang="en-US" dirty="0" smtClean="0"/>
              <a:t> </a:t>
            </a:r>
            <a:r>
              <a:rPr lang="en-US" dirty="0" err="1" smtClean="0"/>
              <a:t>ро</a:t>
            </a:r>
            <a:r>
              <a:rPr lang="en-US" dirty="0" smtClean="0"/>
              <a:t> </a:t>
            </a:r>
            <a:r>
              <a:rPr lang="en-US" dirty="0" err="1" smtClean="0"/>
              <a:t>раdеžima</a:t>
            </a:r>
            <a:r>
              <a:rPr lang="en-US" dirty="0" smtClean="0"/>
              <a:t> se </a:t>
            </a:r>
            <a:r>
              <a:rPr lang="en-US" dirty="0" err="1" smtClean="0"/>
              <a:t>mijenja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posljednji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56</a:t>
            </a:fld>
            <a:endParaRPr lang="de-DE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r>
              <a:rPr lang="bs-Latn-BA" dirty="0" smtClean="0"/>
              <a:t>4. Brojevi u makedonskom jeziku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57</a:t>
            </a:fld>
            <a:endParaRPr lang="de-DE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196747"/>
          <a:ext cx="7467600" cy="5122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694800">
                <a:tc>
                  <a:txBody>
                    <a:bodyPr/>
                    <a:lstStyle/>
                    <a:p>
                      <a:pPr algn="ctr"/>
                      <a:r>
                        <a:rPr lang="de-DE" b="0" dirty="0"/>
                        <a:t>simbol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/>
                        <a:t>broj</a:t>
                      </a:r>
                      <a:br>
                        <a:rPr lang="de-DE" b="0" dirty="0"/>
                      </a:br>
                      <a:r>
                        <a:rPr lang="de-DE" b="0" dirty="0"/>
                        <a:t>(</a:t>
                      </a:r>
                      <a:r>
                        <a:rPr lang="de-DE" b="0" i="1" dirty="0"/>
                        <a:t>m.r.</a:t>
                      </a:r>
                      <a:r>
                        <a:rPr lang="de-DE" b="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/>
                        <a:t>broj</a:t>
                      </a:r>
                      <a:br>
                        <a:rPr lang="de-DE" b="0" dirty="0"/>
                      </a:br>
                      <a:r>
                        <a:rPr lang="de-DE" b="0" dirty="0"/>
                        <a:t>(</a:t>
                      </a:r>
                      <a:r>
                        <a:rPr lang="de-DE" b="0" i="1" dirty="0"/>
                        <a:t>ž.r.</a:t>
                      </a:r>
                      <a:r>
                        <a:rPr lang="de-DE" b="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/>
                        <a:t>broj</a:t>
                      </a:r>
                      <a:br>
                        <a:rPr lang="de-DE" b="0" dirty="0"/>
                      </a:br>
                      <a:r>
                        <a:rPr lang="de-DE" b="0" dirty="0"/>
                        <a:t>(</a:t>
                      </a:r>
                      <a:r>
                        <a:rPr lang="de-DE" b="0" i="1" dirty="0"/>
                        <a:t>s.r.</a:t>
                      </a:r>
                      <a:r>
                        <a:rPr lang="de-DE" b="0" dirty="0"/>
                        <a:t>)</a:t>
                      </a:r>
                    </a:p>
                  </a:txBody>
                  <a:tcPr anchor="ctr"/>
                </a:tc>
              </a:tr>
              <a:tr h="402543"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нула </a:t>
                      </a:r>
                      <a:endParaRPr lang="de-DE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/>
                        <a:t>нула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/>
                        <a:t>нула</a:t>
                      </a:r>
                    </a:p>
                  </a:txBody>
                  <a:tcPr anchor="ctr"/>
                </a:tc>
              </a:tr>
              <a:tr h="402543"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еден </a:t>
                      </a:r>
                      <a:endParaRPr lang="de-DE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една </a:t>
                      </a:r>
                      <a:endParaRPr lang="de-DE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едно </a:t>
                      </a:r>
                      <a:endParaRPr lang="de-DE" i="1" dirty="0"/>
                    </a:p>
                  </a:txBody>
                  <a:tcPr anchor="ctr"/>
                </a:tc>
              </a:tr>
              <a:tr h="402543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два </a:t>
                      </a:r>
                      <a:endParaRPr lang="de-DE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две </a:t>
                      </a:r>
                      <a:endParaRPr lang="de-DE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 smtClean="0"/>
                        <a:t>две</a:t>
                      </a:r>
                      <a:endParaRPr lang="de-DE" i="1" dirty="0"/>
                    </a:p>
                  </a:txBody>
                  <a:tcPr anchor="ctr"/>
                </a:tc>
              </a:tr>
              <a:tr h="402543"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три </a:t>
                      </a:r>
                      <a:endParaRPr lang="de-DE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три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три</a:t>
                      </a:r>
                    </a:p>
                  </a:txBody>
                  <a:tcPr anchor="ctr"/>
                </a:tc>
              </a:tr>
              <a:tr h="402543"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 smtClean="0"/>
                        <a:t>четири</a:t>
                      </a:r>
                      <a:endParaRPr lang="de-DE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/>
                        <a:t>четири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четири</a:t>
                      </a:r>
                    </a:p>
                  </a:txBody>
                  <a:tcPr anchor="ctr"/>
                </a:tc>
              </a:tr>
              <a:tr h="402543"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 smtClean="0"/>
                        <a:t>пет</a:t>
                      </a:r>
                      <a:endParaRPr lang="de-DE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/>
                        <a:t>пет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/>
                        <a:t>пет</a:t>
                      </a:r>
                    </a:p>
                  </a:txBody>
                  <a:tcPr anchor="ctr"/>
                </a:tc>
              </a:tr>
              <a:tr h="402543"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шест </a:t>
                      </a:r>
                      <a:endParaRPr lang="de-DE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/>
                        <a:t>шест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шест</a:t>
                      </a:r>
                    </a:p>
                  </a:txBody>
                  <a:tcPr anchor="ctr"/>
                </a:tc>
              </a:tr>
              <a:tr h="402543"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седум </a:t>
                      </a:r>
                      <a:endParaRPr lang="de-DE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/>
                        <a:t>седум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седум</a:t>
                      </a:r>
                    </a:p>
                  </a:txBody>
                  <a:tcPr anchor="ctr"/>
                </a:tc>
              </a:tr>
              <a:tr h="402543"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 smtClean="0"/>
                        <a:t>осум</a:t>
                      </a:r>
                      <a:endParaRPr lang="de-DE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/>
                        <a:t>осум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осум</a:t>
                      </a:r>
                    </a:p>
                  </a:txBody>
                  <a:tcPr anchor="ctr"/>
                </a:tc>
              </a:tr>
              <a:tr h="402543"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девет </a:t>
                      </a:r>
                      <a:endParaRPr lang="de-DE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/>
                        <a:t>девет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девет</a:t>
                      </a:r>
                    </a:p>
                  </a:txBody>
                  <a:tcPr anchor="ctr"/>
                </a:tc>
              </a:tr>
              <a:tr h="402543">
                <a:tc>
                  <a:txBody>
                    <a:bodyPr/>
                    <a:lstStyle/>
                    <a:p>
                      <a:pPr algn="ctr"/>
                      <a:r>
                        <a:rPr lang="de-DE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десет </a:t>
                      </a:r>
                      <a:endParaRPr lang="de-DE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десет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i="1" dirty="0"/>
                        <a:t>десет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58</a:t>
            </a:fld>
            <a:endParaRPr lang="de-DE"/>
          </a:p>
        </p:txBody>
      </p:sp>
      <p:sp>
        <p:nvSpPr>
          <p:cNvPr id="6" name="TextBox 5"/>
          <p:cNvSpPr txBox="1"/>
          <p:nvPr/>
        </p:nvSpPr>
        <p:spPr>
          <a:xfrm>
            <a:off x="2771800" y="638132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dirty="0" smtClean="0"/>
              <a:t>Tabela 10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s-Latn-BA" dirty="0" smtClean="0"/>
              <a:t>Opredjeljena brojnost – označava količinu šta je tačno izbrojano</a:t>
            </a:r>
            <a:r>
              <a:rPr lang="bs-Latn-BA" dirty="0" smtClean="0"/>
              <a:t>.</a:t>
            </a:r>
          </a:p>
          <a:p>
            <a:endParaRPr lang="bs-Latn-BA" dirty="0" smtClean="0"/>
          </a:p>
          <a:p>
            <a:r>
              <a:rPr lang="bs-Latn-BA" dirty="0" smtClean="0"/>
              <a:t>Prosti brojevi su od jedan do deset</a:t>
            </a:r>
            <a:r>
              <a:rPr lang="bs-Latn-BA" dirty="0" smtClean="0"/>
              <a:t>.</a:t>
            </a:r>
          </a:p>
          <a:p>
            <a:endParaRPr lang="bs-Latn-BA" dirty="0" smtClean="0"/>
          </a:p>
          <a:p>
            <a:r>
              <a:rPr lang="bs-Latn-BA" dirty="0" smtClean="0"/>
              <a:t>Prosti brojevi su i </a:t>
            </a:r>
            <a:r>
              <a:rPr lang="bs-Latn-BA" i="1" dirty="0" smtClean="0"/>
              <a:t>nula</a:t>
            </a:r>
            <a:r>
              <a:rPr lang="bs-Latn-BA" dirty="0" smtClean="0"/>
              <a:t>, </a:t>
            </a:r>
            <a:r>
              <a:rPr lang="bs-Latn-BA" i="1" dirty="0" smtClean="0"/>
              <a:t>sto</a:t>
            </a:r>
            <a:r>
              <a:rPr lang="bs-Latn-BA" dirty="0" smtClean="0"/>
              <a:t>, </a:t>
            </a:r>
            <a:r>
              <a:rPr lang="bs-Latn-BA" i="1" dirty="0" smtClean="0"/>
              <a:t>hiljada</a:t>
            </a:r>
            <a:r>
              <a:rPr lang="bs-Latn-BA" dirty="0" smtClean="0"/>
              <a:t>, </a:t>
            </a:r>
            <a:r>
              <a:rPr lang="bs-Latn-BA" i="1" dirty="0" smtClean="0"/>
              <a:t>milion</a:t>
            </a:r>
            <a:r>
              <a:rPr lang="bs-Latn-BA" dirty="0" smtClean="0"/>
              <a:t>, </a:t>
            </a:r>
            <a:r>
              <a:rPr lang="bs-Latn-BA" i="1" dirty="0" smtClean="0"/>
              <a:t>milijarda</a:t>
            </a:r>
            <a:r>
              <a:rPr lang="bs-Latn-BA" dirty="0" smtClean="0"/>
              <a:t>.</a:t>
            </a:r>
            <a:endParaRPr lang="bs-Latn-B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59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dirty="0" smtClean="0">
                <a:solidFill>
                  <a:schemeClr val="tx1"/>
                </a:solidFill>
              </a:rPr>
              <a:t>Oblici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Glavni brojevi označavaju određenu količinu jedinki. </a:t>
            </a:r>
          </a:p>
          <a:p>
            <a:r>
              <a:rPr lang="bs-Latn-BA" dirty="0" smtClean="0"/>
              <a:t>Glavni brojevi  </a:t>
            </a:r>
            <a:r>
              <a:rPr lang="bs-Latn-BA" i="1" dirty="0" smtClean="0"/>
              <a:t>jedan</a:t>
            </a:r>
            <a:r>
              <a:rPr lang="bs-Latn-BA" dirty="0" smtClean="0"/>
              <a:t>,</a:t>
            </a:r>
            <a:r>
              <a:rPr lang="bs-Latn-BA" i="1" dirty="0" smtClean="0"/>
              <a:t> dva</a:t>
            </a:r>
            <a:r>
              <a:rPr lang="bs-Latn-BA" dirty="0" smtClean="0"/>
              <a:t>,</a:t>
            </a:r>
            <a:r>
              <a:rPr lang="bs-Latn-BA" i="1" dirty="0" smtClean="0"/>
              <a:t> tri </a:t>
            </a:r>
            <a:r>
              <a:rPr lang="bs-Latn-BA" dirty="0" smtClean="0"/>
              <a:t>i</a:t>
            </a:r>
            <a:r>
              <a:rPr lang="bs-Latn-BA" i="1" dirty="0" smtClean="0"/>
              <a:t> četiri </a:t>
            </a:r>
            <a:r>
              <a:rPr lang="bs-Latn-BA" dirty="0" smtClean="0"/>
              <a:t>(i brojevi složeni s njima) imaju promjenu.</a:t>
            </a:r>
          </a:p>
          <a:p>
            <a:pPr>
              <a:buNone/>
            </a:pPr>
            <a:endParaRPr lang="bs-Latn-B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s-Latn-BA" dirty="0" smtClean="0"/>
              <a:t>Broj jedan ima formu za muški </a:t>
            </a:r>
            <a:r>
              <a:rPr lang="bs-Latn-BA" b="1" dirty="0" smtClean="0"/>
              <a:t>-</a:t>
            </a:r>
            <a:r>
              <a:rPr lang="az-Cyrl-AZ" b="1" dirty="0" smtClean="0"/>
              <a:t>еден </a:t>
            </a:r>
            <a:r>
              <a:rPr lang="bs-Latn-BA" dirty="0" smtClean="0"/>
              <a:t>, forma za ženski rod </a:t>
            </a:r>
            <a:r>
              <a:rPr lang="bs-Latn-BA" b="1" dirty="0" smtClean="0"/>
              <a:t>-</a:t>
            </a:r>
            <a:r>
              <a:rPr lang="az-Cyrl-AZ" b="1" dirty="0" smtClean="0"/>
              <a:t>една </a:t>
            </a:r>
            <a:r>
              <a:rPr lang="bs-Latn-BA" dirty="0" smtClean="0"/>
              <a:t>i forma za srednji rod </a:t>
            </a:r>
            <a:r>
              <a:rPr lang="bs-Latn-BA" b="1" dirty="0" smtClean="0"/>
              <a:t>-</a:t>
            </a:r>
            <a:r>
              <a:rPr lang="az-Cyrl-AZ" b="1" dirty="0" smtClean="0"/>
              <a:t>едно </a:t>
            </a:r>
            <a:r>
              <a:rPr lang="bs-Latn-BA" dirty="0" smtClean="0"/>
              <a:t>.</a:t>
            </a:r>
          </a:p>
          <a:p>
            <a:endParaRPr lang="bs-Latn-BA" dirty="0" smtClean="0"/>
          </a:p>
          <a:p>
            <a:r>
              <a:rPr lang="bs-Latn-BA" dirty="0" smtClean="0"/>
              <a:t>Uz složene brojeve čija je posljednja cifra </a:t>
            </a:r>
            <a:r>
              <a:rPr lang="bs-Latn-BA" dirty="0" smtClean="0"/>
              <a:t>1 </a:t>
            </a:r>
            <a:r>
              <a:rPr lang="bs-Latn-BA" dirty="0" smtClean="0"/>
              <a:t>i imenica će biti u jednini, npr:</a:t>
            </a:r>
            <a:r>
              <a:rPr lang="az-Cyrl-AZ" dirty="0" smtClean="0"/>
              <a:t> </a:t>
            </a:r>
            <a:r>
              <a:rPr lang="az-Cyrl-AZ" i="1" dirty="0" smtClean="0"/>
              <a:t>дбаесет у еден ден</a:t>
            </a:r>
            <a:r>
              <a:rPr lang="bs-Latn-BA" dirty="0" smtClean="0"/>
              <a:t>.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60</a:t>
            </a:fld>
            <a:endParaRPr lang="de-DE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r>
              <a:rPr lang="de-DE" dirty="0" smtClean="0"/>
              <a:t> </a:t>
            </a:r>
            <a:r>
              <a:rPr lang="az-Cyrl-AZ" i="1" dirty="0" smtClean="0"/>
              <a:t>Два</a:t>
            </a:r>
            <a:r>
              <a:rPr lang="az-Cyrl-AZ" dirty="0" smtClean="0"/>
              <a:t> </a:t>
            </a:r>
            <a:r>
              <a:rPr lang="de-DE" dirty="0" smtClean="0"/>
              <a:t>je forma za mu</a:t>
            </a:r>
            <a:r>
              <a:rPr lang="bs-Latn-BA" dirty="0" smtClean="0"/>
              <a:t>ški rod-</a:t>
            </a:r>
            <a:r>
              <a:rPr lang="az-Cyrl-AZ" i="1" dirty="0" smtClean="0"/>
              <a:t>два молива</a:t>
            </a:r>
            <a:r>
              <a:rPr lang="bs-Latn-BA" dirty="0" smtClean="0"/>
              <a:t>, a </a:t>
            </a:r>
            <a:r>
              <a:rPr lang="az-Cyrl-AZ" i="1" dirty="0" smtClean="0"/>
              <a:t>две</a:t>
            </a:r>
            <a:r>
              <a:rPr lang="bs-Latn-BA" dirty="0" smtClean="0"/>
              <a:t> za ženski i  za srednji rod-</a:t>
            </a:r>
            <a:r>
              <a:rPr lang="az-Cyrl-AZ" i="1" dirty="0" smtClean="0"/>
              <a:t>две тетратки</a:t>
            </a:r>
            <a:r>
              <a:rPr lang="bs-Latn-BA" i="1" dirty="0" smtClean="0"/>
              <a:t>, </a:t>
            </a:r>
            <a:r>
              <a:rPr lang="az-Cyrl-AZ" i="1" dirty="0" smtClean="0"/>
              <a:t>две пива</a:t>
            </a:r>
            <a:r>
              <a:rPr lang="bs-Latn-BA" i="1" dirty="0" smtClean="0"/>
              <a:t>.</a:t>
            </a:r>
          </a:p>
          <a:p>
            <a:endParaRPr lang="bs-Latn-BA" i="1" dirty="0" smtClean="0"/>
          </a:p>
          <a:p>
            <a:pPr fontAlgn="ctr"/>
            <a:r>
              <a:rPr lang="az-Cyrl-AZ" i="1" dirty="0" smtClean="0"/>
              <a:t>Еден</a:t>
            </a:r>
            <a:r>
              <a:rPr lang="bs-Latn-BA" i="1" dirty="0" smtClean="0"/>
              <a:t>, </a:t>
            </a:r>
            <a:r>
              <a:rPr lang="az-Cyrl-AZ" i="1" dirty="0" smtClean="0"/>
              <a:t>една</a:t>
            </a:r>
            <a:r>
              <a:rPr lang="bs-Latn-BA" i="1" dirty="0" smtClean="0"/>
              <a:t>, </a:t>
            </a:r>
            <a:r>
              <a:rPr lang="az-Cyrl-AZ" i="1" dirty="0" smtClean="0"/>
              <a:t>едно</a:t>
            </a:r>
            <a:r>
              <a:rPr lang="bs-Latn-BA" i="1" dirty="0" smtClean="0"/>
              <a:t>, </a:t>
            </a:r>
            <a:r>
              <a:rPr lang="az-Cyrl-AZ" i="1" dirty="0" smtClean="0"/>
              <a:t>едни</a:t>
            </a:r>
            <a:r>
              <a:rPr lang="bs-Latn-BA" i="1" dirty="0" smtClean="0"/>
              <a:t> </a:t>
            </a:r>
            <a:r>
              <a:rPr lang="bs-Latn-BA" dirty="0" smtClean="0"/>
              <a:t>se upotrebljavaju kao zamjenice što označavaju neopredjeljenost</a:t>
            </a:r>
            <a:r>
              <a:rPr lang="bs-Latn-BA" dirty="0" smtClean="0"/>
              <a:t>.</a:t>
            </a:r>
          </a:p>
          <a:p>
            <a:pPr fontAlgn="ctr"/>
            <a:endParaRPr lang="bs-Latn-BA" dirty="0" smtClean="0"/>
          </a:p>
          <a:p>
            <a:pPr fontAlgn="ctr">
              <a:buNone/>
            </a:pPr>
            <a:r>
              <a:rPr lang="bs-Latn-BA" i="1" dirty="0" smtClean="0"/>
              <a:t>  </a:t>
            </a:r>
            <a:r>
              <a:rPr lang="bs-Latn-BA" dirty="0" smtClean="0"/>
              <a:t>Primjer: </a:t>
            </a:r>
            <a:r>
              <a:rPr lang="ru-RU" i="1" dirty="0" smtClean="0"/>
              <a:t>Една жена и еден маж прашуваа за тебе</a:t>
            </a:r>
            <a:r>
              <a:rPr lang="bs-Latn-BA" dirty="0" smtClean="0"/>
              <a:t>. (neki)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61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s-Latn-BA" dirty="0" smtClean="0"/>
              <a:t>Izbrojana množina:</a:t>
            </a:r>
          </a:p>
          <a:p>
            <a:pPr>
              <a:buNone/>
            </a:pPr>
            <a:r>
              <a:rPr lang="bs-Latn-BA" i="1" dirty="0" smtClean="0"/>
              <a:t>   </a:t>
            </a:r>
            <a:r>
              <a:rPr lang="az-Cyrl-AZ" i="1" dirty="0" smtClean="0"/>
              <a:t>два дена</a:t>
            </a:r>
            <a:r>
              <a:rPr lang="bs-Latn-BA" i="1" dirty="0" smtClean="0"/>
              <a:t>, </a:t>
            </a:r>
          </a:p>
          <a:p>
            <a:pPr>
              <a:buNone/>
            </a:pPr>
            <a:r>
              <a:rPr lang="bs-Latn-BA" i="1" dirty="0" smtClean="0"/>
              <a:t>    </a:t>
            </a:r>
            <a:r>
              <a:rPr lang="az-Cyrl-AZ" i="1" dirty="0" smtClean="0"/>
              <a:t>шест града</a:t>
            </a:r>
            <a:r>
              <a:rPr lang="bs-Latn-BA" i="1" dirty="0" smtClean="0"/>
              <a:t>.</a:t>
            </a:r>
          </a:p>
          <a:p>
            <a:pPr>
              <a:buNone/>
            </a:pPr>
            <a:endParaRPr lang="bs-Latn-BA" i="1" dirty="0" smtClean="0"/>
          </a:p>
          <a:p>
            <a:r>
              <a:rPr lang="bs-Latn-BA" dirty="0" smtClean="0"/>
              <a:t>Ako je imenica opredjeljena sa brojem onda on</a:t>
            </a:r>
            <a:r>
              <a:rPr lang="de-DE" dirty="0" smtClean="0"/>
              <a:t> dobija </a:t>
            </a:r>
            <a:r>
              <a:rPr lang="bs-Latn-BA" dirty="0" smtClean="0"/>
              <a:t>član: </a:t>
            </a:r>
            <a:r>
              <a:rPr lang="az-Cyrl-AZ" i="1" dirty="0" smtClean="0"/>
              <a:t>десетте моливи, петте студентки</a:t>
            </a:r>
            <a:r>
              <a:rPr lang="az-Cyrl-AZ" dirty="0" smtClean="0"/>
              <a:t>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62</a:t>
            </a:fld>
            <a:endParaRPr lang="de-DE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bs-Latn-BA" dirty="0" smtClean="0"/>
              <a:t>Redni brojevi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endParaRPr lang="bs-Latn-BA" dirty="0" smtClean="0"/>
          </a:p>
          <a:p>
            <a:r>
              <a:rPr lang="bs-Latn-BA" dirty="0" smtClean="0"/>
              <a:t>Redni brojevi (</a:t>
            </a:r>
            <a:r>
              <a:rPr lang="az-Cyrl-AZ" dirty="0" smtClean="0"/>
              <a:t>редните броеви</a:t>
            </a:r>
            <a:r>
              <a:rPr lang="bs-Latn-BA" dirty="0" smtClean="0"/>
              <a:t>) imaju morfološka svojstva pridjeva: mjenjaju se po rodu, broju i dobivaju padež.</a:t>
            </a:r>
          </a:p>
          <a:p>
            <a:endParaRPr lang="bs-Latn-BA" dirty="0" smtClean="0"/>
          </a:p>
          <a:p>
            <a:pPr>
              <a:buNone/>
            </a:pPr>
            <a:r>
              <a:rPr lang="bs-Latn-BA" dirty="0" smtClean="0"/>
              <a:t>   Primjer</a:t>
            </a:r>
            <a:r>
              <a:rPr lang="bs-Latn-BA" dirty="0" smtClean="0"/>
              <a:t>: </a:t>
            </a:r>
            <a:r>
              <a:rPr lang="az-Cyrl-AZ" i="1" dirty="0" smtClean="0"/>
              <a:t>првата недела</a:t>
            </a:r>
            <a:r>
              <a:rPr lang="az-Cyrl-AZ" dirty="0" smtClean="0"/>
              <a:t>,</a:t>
            </a:r>
            <a:r>
              <a:rPr lang="az-Cyrl-AZ" i="1" dirty="0" smtClean="0"/>
              <a:t> петтиот ден</a:t>
            </a:r>
            <a:r>
              <a:rPr lang="bs-Latn-BA" dirty="0" smtClean="0"/>
              <a:t>.</a:t>
            </a:r>
          </a:p>
          <a:p>
            <a:endParaRPr lang="bs-Latn-BA" i="1" dirty="0" smtClean="0"/>
          </a:p>
          <a:p>
            <a:endParaRPr lang="de-DE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63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bs-Latn-BA" dirty="0" smtClean="0"/>
              <a:t>Redni brojevi su:</a:t>
            </a:r>
          </a:p>
          <a:p>
            <a:pPr>
              <a:buNone/>
            </a:pPr>
            <a:r>
              <a:rPr lang="ru-RU" i="1" dirty="0" smtClean="0"/>
              <a:t>прв, </a:t>
            </a:r>
            <a:r>
              <a:rPr lang="ru-RU" dirty="0" smtClean="0"/>
              <a:t>(</a:t>
            </a:r>
            <a:r>
              <a:rPr lang="ru-RU" i="1" dirty="0" smtClean="0"/>
              <a:t>-а, -о, -и</a:t>
            </a:r>
            <a:r>
              <a:rPr lang="ru-RU" dirty="0" smtClean="0"/>
              <a:t>)</a:t>
            </a:r>
            <a:r>
              <a:rPr lang="ru-RU" i="1" dirty="0" smtClean="0"/>
              <a:t>,</a:t>
            </a:r>
          </a:p>
          <a:p>
            <a:pPr>
              <a:buNone/>
            </a:pPr>
            <a:r>
              <a:rPr lang="ru-RU" i="1" dirty="0" smtClean="0"/>
              <a:t>втор </a:t>
            </a:r>
            <a:r>
              <a:rPr lang="ru-RU" dirty="0" smtClean="0"/>
              <a:t>(</a:t>
            </a:r>
            <a:r>
              <a:rPr lang="ru-RU" i="1" dirty="0" smtClean="0"/>
              <a:t>-а, -о, -и</a:t>
            </a:r>
            <a:r>
              <a:rPr lang="ru-RU" dirty="0" smtClean="0"/>
              <a:t>),</a:t>
            </a:r>
          </a:p>
          <a:p>
            <a:pPr>
              <a:buNone/>
            </a:pPr>
            <a:r>
              <a:rPr lang="ru-RU" i="1" dirty="0" smtClean="0"/>
              <a:t>трет </a:t>
            </a:r>
            <a:r>
              <a:rPr lang="ru-RU" dirty="0" smtClean="0"/>
              <a:t>(</a:t>
            </a:r>
            <a:r>
              <a:rPr lang="ru-RU" i="1" dirty="0" smtClean="0"/>
              <a:t>-а, -о, -и</a:t>
            </a:r>
            <a:r>
              <a:rPr lang="ru-RU" dirty="0" smtClean="0"/>
              <a:t>),</a:t>
            </a:r>
          </a:p>
          <a:p>
            <a:pPr>
              <a:buNone/>
            </a:pPr>
            <a:r>
              <a:rPr lang="ru-RU" i="1" dirty="0" smtClean="0"/>
              <a:t>четврти </a:t>
            </a:r>
            <a:r>
              <a:rPr lang="ru-RU" dirty="0" smtClean="0"/>
              <a:t>(</a:t>
            </a:r>
            <a:r>
              <a:rPr lang="ru-RU" i="1" dirty="0" smtClean="0"/>
              <a:t>-а, -о</a:t>
            </a:r>
            <a:r>
              <a:rPr lang="ru-RU" dirty="0" smtClean="0"/>
              <a:t>),</a:t>
            </a:r>
          </a:p>
          <a:p>
            <a:pPr>
              <a:buNone/>
            </a:pPr>
            <a:r>
              <a:rPr lang="ru-RU" i="1" dirty="0" smtClean="0"/>
              <a:t>четиринаесетти,</a:t>
            </a:r>
          </a:p>
          <a:p>
            <a:pPr>
              <a:buNone/>
            </a:pPr>
            <a:r>
              <a:rPr lang="ru-RU" i="1" dirty="0" smtClean="0"/>
              <a:t>петнаесетти,</a:t>
            </a:r>
          </a:p>
          <a:p>
            <a:pPr>
              <a:buNone/>
            </a:pPr>
            <a:r>
              <a:rPr lang="ru-RU" i="1" dirty="0" smtClean="0"/>
              <a:t>дваесетти,</a:t>
            </a:r>
          </a:p>
          <a:p>
            <a:pPr>
              <a:buNone/>
            </a:pPr>
            <a:r>
              <a:rPr lang="ru-RU" i="1" dirty="0" smtClean="0"/>
              <a:t>стоти,</a:t>
            </a:r>
          </a:p>
          <a:p>
            <a:pPr>
              <a:buNone/>
            </a:pPr>
            <a:r>
              <a:rPr lang="ru-RU" i="1" dirty="0" smtClean="0"/>
              <a:t>илјадити,</a:t>
            </a:r>
          </a:p>
          <a:p>
            <a:pPr>
              <a:buNone/>
            </a:pPr>
            <a:r>
              <a:rPr lang="ru-RU" i="1" dirty="0" smtClean="0"/>
              <a:t>Милионити</a:t>
            </a:r>
            <a:r>
              <a:rPr lang="bs-Latn-BA" i="1" dirty="0" smtClean="0"/>
              <a:t>.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64</a:t>
            </a:fld>
            <a:endParaRPr lang="de-DE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>
                <a:solidFill>
                  <a:schemeClr val="tx1"/>
                </a:solidFill>
              </a:rPr>
              <a:t>Opredjeljena brojnost za lica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bs-Latn-BA" dirty="0" smtClean="0"/>
          </a:p>
          <a:p>
            <a:r>
              <a:rPr lang="bs-Latn-BA" dirty="0" smtClean="0"/>
              <a:t>Za označavanje broja na licima kod muškog roda se upotrebljava posebna forma-brojna imenica.</a:t>
            </a:r>
          </a:p>
          <a:p>
            <a:endParaRPr lang="bs-Latn-BA" dirty="0" smtClean="0"/>
          </a:p>
          <a:p>
            <a:r>
              <a:rPr lang="bs-Latn-BA" dirty="0" smtClean="0"/>
              <a:t>Primjer: </a:t>
            </a:r>
            <a:r>
              <a:rPr lang="ru-RU" i="1" dirty="0" smtClean="0"/>
              <a:t>двауца</a:t>
            </a:r>
            <a:r>
              <a:rPr lang="ru-RU" dirty="0" smtClean="0"/>
              <a:t>,</a:t>
            </a:r>
            <a:r>
              <a:rPr lang="ru-RU" i="1" dirty="0" smtClean="0"/>
              <a:t> тројца</a:t>
            </a:r>
            <a:r>
              <a:rPr lang="ru-RU" dirty="0" smtClean="0"/>
              <a:t>,</a:t>
            </a:r>
            <a:r>
              <a:rPr lang="ru-RU" i="1" dirty="0" smtClean="0"/>
              <a:t> четворица</a:t>
            </a:r>
            <a:r>
              <a:rPr lang="ru-RU" dirty="0" smtClean="0"/>
              <a:t>,</a:t>
            </a:r>
            <a:r>
              <a:rPr lang="ru-RU" i="1" dirty="0" smtClean="0"/>
              <a:t> петмиа</a:t>
            </a:r>
            <a:r>
              <a:rPr lang="ru-RU" dirty="0" smtClean="0"/>
              <a:t>,</a:t>
            </a:r>
            <a:r>
              <a:rPr lang="ru-RU" i="1" dirty="0" smtClean="0"/>
              <a:t> шестмина</a:t>
            </a:r>
            <a:r>
              <a:rPr lang="bs-Latn-BA" dirty="0" smtClean="0"/>
              <a:t>, itd.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65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s-Latn-BA" dirty="0" smtClean="0"/>
              <a:t>Ove forme se upotrebljavaju kada ima lica muškog roda ili grupa lica u kojima ima bar jedno lice muškog roda</a:t>
            </a:r>
            <a:r>
              <a:rPr lang="bs-Latn-BA" i="1" dirty="0" smtClean="0"/>
              <a:t>.</a:t>
            </a:r>
          </a:p>
          <a:p>
            <a:endParaRPr lang="bs-Latn-BA" i="1" dirty="0" smtClean="0"/>
          </a:p>
          <a:p>
            <a:pPr>
              <a:buNone/>
            </a:pPr>
            <a:r>
              <a:rPr lang="bs-Latn-BA" i="1" dirty="0" smtClean="0"/>
              <a:t>   </a:t>
            </a:r>
            <a:r>
              <a:rPr lang="ru-RU" i="1" dirty="0" smtClean="0"/>
              <a:t>Дојдоа тројца. </a:t>
            </a:r>
            <a:endParaRPr lang="bs-Latn-BA" i="1" dirty="0" smtClean="0"/>
          </a:p>
          <a:p>
            <a:pPr>
              <a:buNone/>
            </a:pPr>
            <a:r>
              <a:rPr lang="bs-Latn-BA" i="1" dirty="0" smtClean="0"/>
              <a:t>  </a:t>
            </a:r>
            <a:r>
              <a:rPr lang="ru-RU" i="1" dirty="0" smtClean="0"/>
              <a:t>Два студента и две студентку.</a:t>
            </a:r>
            <a:endParaRPr lang="bs-Latn-BA" i="1" dirty="0" smtClean="0"/>
          </a:p>
          <a:p>
            <a:pPr>
              <a:buNone/>
            </a:pPr>
            <a:r>
              <a:rPr lang="bs-Latn-BA" dirty="0" smtClean="0"/>
              <a:t>  Za </a:t>
            </a:r>
            <a:r>
              <a:rPr lang="ru-RU" i="1" dirty="0" smtClean="0"/>
              <a:t>двауца</a:t>
            </a:r>
            <a:r>
              <a:rPr lang="bs-Latn-BA" dirty="0" smtClean="0"/>
              <a:t> se upotrebljava i </a:t>
            </a:r>
            <a:r>
              <a:rPr lang="az-Cyrl-AZ" i="1" dirty="0" smtClean="0"/>
              <a:t>обајцата</a:t>
            </a:r>
            <a:r>
              <a:rPr lang="bs-Latn-BA" dirty="0" smtClean="0"/>
              <a:t>,</a:t>
            </a:r>
            <a:r>
              <a:rPr lang="bs-Latn-BA" i="1" dirty="0" smtClean="0"/>
              <a:t> </a:t>
            </a:r>
            <a:r>
              <a:rPr lang="az-Cyrl-AZ" i="1" dirty="0" smtClean="0"/>
              <a:t>обата</a:t>
            </a:r>
            <a:r>
              <a:rPr lang="bs-Latn-BA" i="1" dirty="0" smtClean="0"/>
              <a:t> </a:t>
            </a:r>
            <a:r>
              <a:rPr lang="bs-Latn-BA" dirty="0" smtClean="0"/>
              <a:t>i</a:t>
            </a:r>
            <a:r>
              <a:rPr lang="bs-Latn-BA" i="1" dirty="0" smtClean="0"/>
              <a:t> </a:t>
            </a:r>
            <a:r>
              <a:rPr lang="az-Cyrl-AZ" i="1" dirty="0" smtClean="0"/>
              <a:t>обете</a:t>
            </a:r>
            <a:r>
              <a:rPr lang="bs-Latn-BA" i="1" dirty="0" smtClean="0"/>
              <a:t> </a:t>
            </a:r>
            <a:r>
              <a:rPr lang="bs-Latn-BA" dirty="0" smtClean="0"/>
              <a:t>(</a:t>
            </a:r>
            <a:r>
              <a:rPr lang="az-Cyrl-AZ" i="1" dirty="0" smtClean="0"/>
              <a:t>двете</a:t>
            </a:r>
            <a:r>
              <a:rPr lang="bs-Latn-BA" dirty="0" smtClean="0"/>
              <a:t>)</a:t>
            </a:r>
            <a:r>
              <a:rPr lang="bs-Latn-BA" i="1" dirty="0" smtClean="0"/>
              <a:t> </a:t>
            </a:r>
            <a:r>
              <a:rPr lang="bs-Latn-BA" dirty="0" smtClean="0"/>
              <a:t>za ženski rod i to uvijek sa artiklom.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66</a:t>
            </a:fld>
            <a:endParaRPr lang="de-DE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/>
              <a:t>  </a:t>
            </a:r>
            <a:r>
              <a:rPr lang="bs-Latn-BA" dirty="0" smtClean="0">
                <a:solidFill>
                  <a:schemeClr val="tx1"/>
                </a:solidFill>
              </a:rPr>
              <a:t>Približna brojnost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Formira se povezivanjem dvaju susjedna broja sa crticom.</a:t>
            </a:r>
          </a:p>
          <a:p>
            <a:endParaRPr lang="bs-Latn-BA" dirty="0" smtClean="0"/>
          </a:p>
          <a:p>
            <a:r>
              <a:rPr lang="bs-Latn-BA" dirty="0" smtClean="0"/>
              <a:t>Primjer: </a:t>
            </a:r>
            <a:r>
              <a:rPr lang="az-Cyrl-AZ" i="1" dirty="0" smtClean="0"/>
              <a:t>два-три</a:t>
            </a:r>
            <a:r>
              <a:rPr lang="az-Cyrl-AZ" dirty="0" smtClean="0"/>
              <a:t>,</a:t>
            </a:r>
            <a:r>
              <a:rPr lang="az-Cyrl-AZ" i="1" dirty="0" smtClean="0"/>
              <a:t> пет-шест</a:t>
            </a:r>
            <a:r>
              <a:rPr lang="az-Cyrl-AZ" dirty="0" smtClean="0"/>
              <a:t>,</a:t>
            </a:r>
            <a:r>
              <a:rPr lang="az-Cyrl-AZ" i="1" dirty="0" smtClean="0"/>
              <a:t> седум-осумдесет</a:t>
            </a:r>
            <a:r>
              <a:rPr lang="bs-Latn-BA" dirty="0" smtClean="0"/>
              <a:t>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67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r>
              <a:rPr lang="bs-Latn-BA" sz="3200" dirty="0" smtClean="0"/>
              <a:t>Hvala na pažnji!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68</a:t>
            </a:fld>
            <a:endParaRPr lang="de-DE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>
                <a:solidFill>
                  <a:schemeClr val="tx1"/>
                </a:solidFill>
              </a:rPr>
              <a:t>Literaturverzeichnis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mk-MK" dirty="0" smtClean="0">
                <a:latin typeface="+mj-lt"/>
                <a:cs typeface="Arial" pitchFamily="34" charset="0"/>
              </a:rPr>
              <a:t>Тасевска 2009: Тасевска, Роза. </a:t>
            </a:r>
            <a:r>
              <a:rPr lang="mk-MK" i="1" dirty="0" smtClean="0">
                <a:latin typeface="+mj-lt"/>
                <a:cs typeface="Arial" pitchFamily="34" charset="0"/>
              </a:rPr>
              <a:t>Македоснки со мака </a:t>
            </a:r>
            <a:r>
              <a:rPr lang="mk-MK" dirty="0" smtClean="0">
                <a:latin typeface="+mj-lt"/>
                <a:cs typeface="Arial" pitchFamily="34" charset="0"/>
              </a:rPr>
              <a:t>(2. изд). Скопје: Универзитет „Св. Кирил и Методиј</a:t>
            </a:r>
            <a:r>
              <a:rPr lang="sr-Latn-RS" dirty="0" smtClean="0">
                <a:latin typeface="+mj-lt"/>
                <a:cs typeface="Arial" pitchFamily="34" charset="0"/>
              </a:rPr>
              <a:t>“ 126-130</a:t>
            </a:r>
          </a:p>
          <a:p>
            <a:r>
              <a:rPr lang="de-AT" dirty="0" smtClean="0">
                <a:latin typeface="+mj-lt"/>
                <a:cs typeface="Arial" pitchFamily="34" charset="0"/>
              </a:rPr>
              <a:t>Gralis-korpus: http://www-gewi.uni-graz.at/gralis/korpusarium/gralis_korpus.html Stand: 13.04.2013 </a:t>
            </a:r>
            <a:endParaRPr lang="mk-MK" dirty="0" smtClean="0">
              <a:latin typeface="+mj-lt"/>
              <a:cs typeface="Arial" pitchFamily="34" charset="0"/>
            </a:endParaRPr>
          </a:p>
          <a:p>
            <a:r>
              <a:rPr lang="bs-Latn-BA" dirty="0" smtClean="0">
                <a:latin typeface="+mj-lt"/>
              </a:rPr>
              <a:t>Tošović 1988: Tošović, Branko. </a:t>
            </a:r>
            <a:r>
              <a:rPr lang="bs-Latn-BA" i="1" dirty="0" smtClean="0">
                <a:latin typeface="+mj-lt"/>
              </a:rPr>
              <a:t>Ruska gramatika u poređenju sa srpskohrvatskom.  </a:t>
            </a:r>
            <a:r>
              <a:rPr lang="bs-Latn-BA" dirty="0" smtClean="0">
                <a:latin typeface="+mj-lt"/>
              </a:rPr>
              <a:t>Svjetlost, Sarajevo 219-252</a:t>
            </a:r>
          </a:p>
          <a:p>
            <a:endParaRPr lang="de-DE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69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U promjenljive riječi spadaju još </a:t>
            </a:r>
            <a:r>
              <a:rPr lang="bs-Latn-BA" i="1" dirty="0" smtClean="0"/>
              <a:t>stotina</a:t>
            </a:r>
            <a:r>
              <a:rPr lang="bs-Latn-BA" dirty="0" smtClean="0"/>
              <a:t>,</a:t>
            </a:r>
            <a:r>
              <a:rPr lang="bs-Latn-BA" i="1" dirty="0" smtClean="0"/>
              <a:t> tisuća</a:t>
            </a:r>
            <a:r>
              <a:rPr lang="bs-Latn-BA" dirty="0" smtClean="0"/>
              <a:t>,</a:t>
            </a:r>
            <a:r>
              <a:rPr lang="bs-Latn-BA" i="1" dirty="0" smtClean="0"/>
              <a:t> hiljada</a:t>
            </a:r>
            <a:r>
              <a:rPr lang="bs-Latn-BA" dirty="0" smtClean="0"/>
              <a:t>,</a:t>
            </a:r>
            <a:r>
              <a:rPr lang="bs-Latn-BA" i="1" dirty="0" smtClean="0"/>
              <a:t> milijarda</a:t>
            </a:r>
            <a:r>
              <a:rPr lang="bs-Latn-BA" dirty="0" smtClean="0"/>
              <a:t>,</a:t>
            </a:r>
            <a:r>
              <a:rPr lang="bs-Latn-BA" i="1" dirty="0" smtClean="0"/>
              <a:t> bilion </a:t>
            </a:r>
            <a:r>
              <a:rPr lang="bs-Latn-BA" dirty="0" smtClean="0"/>
              <a:t>(ovo su brojevi samo po značenju, a po ostalim osobinama su imenice i imaju oblike kao imenice ženskog ili muškog roda, npr.: </a:t>
            </a:r>
            <a:r>
              <a:rPr lang="bs-Latn-BA" i="1" dirty="0" smtClean="0"/>
              <a:t>stotina-stotine</a:t>
            </a:r>
            <a:r>
              <a:rPr lang="bs-Latn-BA" dirty="0" smtClean="0"/>
              <a:t>, </a:t>
            </a:r>
            <a:r>
              <a:rPr lang="bs-Latn-BA" i="1" dirty="0" smtClean="0"/>
              <a:t>milion-miliona</a:t>
            </a:r>
            <a:r>
              <a:rPr lang="bs-Latn-BA" dirty="0" smtClean="0"/>
              <a:t>).</a:t>
            </a:r>
          </a:p>
          <a:p>
            <a:endParaRPr lang="bs-Latn-BA" dirty="0" smtClean="0"/>
          </a:p>
          <a:p>
            <a:r>
              <a:rPr lang="bs-Latn-BA" dirty="0" smtClean="0"/>
              <a:t>Ostali su glavni brojevi nepromjenljivi.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s-Latn-BA" dirty="0" smtClean="0"/>
              <a:t>Jahić, Halilović, Palić 2004: </a:t>
            </a:r>
            <a:r>
              <a:rPr lang="bs-Latn-BA" i="1" dirty="0" smtClean="0"/>
              <a:t>Gramatika bosanskoga jezika. </a:t>
            </a:r>
            <a:r>
              <a:rPr lang="bs-Latn-BA" dirty="0" smtClean="0"/>
              <a:t>Dom Štampe, Zenica  252-257.</a:t>
            </a:r>
          </a:p>
          <a:p>
            <a:r>
              <a:rPr lang="bs-Latn-BA" dirty="0" smtClean="0"/>
              <a:t>Klajn 2005: Klajn, Ivan. </a:t>
            </a:r>
            <a:r>
              <a:rPr lang="bs-Latn-BA" i="1" dirty="0" smtClean="0"/>
              <a:t>Gramatika srpskog jezika</a:t>
            </a:r>
            <a:r>
              <a:rPr lang="bs-Latn-BA" dirty="0" smtClean="0"/>
              <a:t>. Beograd 95-101.</a:t>
            </a:r>
          </a:p>
          <a:p>
            <a:r>
              <a:rPr lang="en-US" dirty="0" err="1" smtClean="0"/>
              <a:t>Mato</a:t>
            </a:r>
            <a:r>
              <a:rPr lang="hr-HR" dirty="0" smtClean="0"/>
              <a:t> Š</a:t>
            </a:r>
            <a:r>
              <a:rPr lang="en-US" dirty="0" err="1" smtClean="0"/>
              <a:t>pekuljak</a:t>
            </a:r>
            <a:r>
              <a:rPr lang="hr-HR" dirty="0" smtClean="0"/>
              <a:t> </a:t>
            </a:r>
            <a:r>
              <a:rPr lang="en-US" dirty="0" err="1" smtClean="0"/>
              <a:t>Udruga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ruski</a:t>
            </a:r>
            <a:r>
              <a:rPr lang="en-US" dirty="0" smtClean="0"/>
              <a:t> </a:t>
            </a:r>
            <a:r>
              <a:rPr lang="en-US" dirty="0" err="1" smtClean="0"/>
              <a:t>jezik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kulturu</a:t>
            </a:r>
            <a:r>
              <a:rPr lang="en-US" dirty="0" smtClean="0"/>
              <a:t> http</a:t>
            </a:r>
            <a:r>
              <a:rPr lang="hr-HR" dirty="0" smtClean="0"/>
              <a:t>://</a:t>
            </a:r>
            <a:r>
              <a:rPr lang="en-US" dirty="0" smtClean="0"/>
              <a:t>www</a:t>
            </a:r>
            <a:r>
              <a:rPr lang="hr-HR" dirty="0" smtClean="0"/>
              <a:t>.</a:t>
            </a:r>
            <a:r>
              <a:rPr lang="en-US" dirty="0" err="1" smtClean="0"/>
              <a:t>ruskijezik</a:t>
            </a:r>
            <a:r>
              <a:rPr lang="hr-HR" dirty="0" smtClean="0"/>
              <a:t>.</a:t>
            </a:r>
            <a:r>
              <a:rPr lang="en-US" dirty="0" smtClean="0"/>
              <a:t>info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en-US" dirty="0" smtClean="0"/>
              <a:t>Zagreb</a:t>
            </a:r>
            <a:r>
              <a:rPr lang="hr-HR" dirty="0" smtClean="0"/>
              <a:t> 2012 (I. izdanje)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70</a:t>
            </a:fld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51592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vi-VN" i="1" dirty="0" smtClean="0"/>
              <a:t>Mi smo dali na</a:t>
            </a:r>
            <a:r>
              <a:rPr lang="vi-VN" i="1" dirty="0" smtClean="0">
                <a:solidFill>
                  <a:srgbClr val="FF0000"/>
                </a:solidFill>
              </a:rPr>
              <a:t> </a:t>
            </a:r>
            <a:r>
              <a:rPr lang="vi-VN" b="1" i="1" dirty="0" smtClean="0"/>
              <a:t>stotine</a:t>
            </a:r>
            <a:r>
              <a:rPr lang="vi-VN" i="1" dirty="0" smtClean="0">
                <a:solidFill>
                  <a:srgbClr val="FF0000"/>
                </a:solidFill>
              </a:rPr>
              <a:t> </a:t>
            </a:r>
            <a:r>
              <a:rPr lang="vi-VN" i="1" dirty="0" smtClean="0"/>
              <a:t>takvih ljudi,</a:t>
            </a:r>
            <a:r>
              <a:rPr lang="bs-Latn-BA" i="1" dirty="0" smtClean="0"/>
              <a:t> </a:t>
            </a:r>
            <a:r>
              <a:rPr lang="vi-VN" i="1" dirty="0" smtClean="0"/>
              <a:t>državnika,</a:t>
            </a:r>
            <a:r>
              <a:rPr lang="bs-Latn-BA" i="1" dirty="0" smtClean="0"/>
              <a:t> </a:t>
            </a:r>
            <a:r>
              <a:rPr lang="vi-VN" i="1" dirty="0" smtClean="0"/>
              <a:t>vojskovođa i umjetnika,</a:t>
            </a:r>
            <a:r>
              <a:rPr lang="bs-Latn-BA" i="1" dirty="0" smtClean="0"/>
              <a:t> </a:t>
            </a:r>
            <a:r>
              <a:rPr lang="vi-VN" i="1" dirty="0" smtClean="0"/>
              <a:t>Carigradu,</a:t>
            </a:r>
            <a:r>
              <a:rPr lang="bs-Latn-BA" i="1" dirty="0" smtClean="0"/>
              <a:t> </a:t>
            </a:r>
            <a:r>
              <a:rPr lang="vi-VN" i="1" dirty="0" smtClean="0"/>
              <a:t>Rimu i Beču .</a:t>
            </a:r>
            <a:endParaRPr lang="bs-Latn-BA" i="1" dirty="0" smtClean="0"/>
          </a:p>
          <a:p>
            <a:pPr>
              <a:buNone/>
            </a:pPr>
            <a:endParaRPr lang="bs-Latn-BA" i="1" dirty="0" smtClean="0"/>
          </a:p>
          <a:p>
            <a:pPr>
              <a:buNone/>
            </a:pPr>
            <a:r>
              <a:rPr lang="az-Cyrl-AZ" i="1" dirty="0" smtClean="0"/>
              <a:t>Сколько </a:t>
            </a:r>
            <a:r>
              <a:rPr lang="az-Cyrl-AZ" b="1" i="1" dirty="0" smtClean="0"/>
              <a:t>сотен</a:t>
            </a:r>
            <a:r>
              <a:rPr lang="az-Cyrl-AZ" i="1" dirty="0" smtClean="0"/>
              <a:t> талантов, государственных деятелей, полководцев, художников подарили мы Стамбулу, Риму, Вене .</a:t>
            </a:r>
            <a:endParaRPr lang="bs-Latn-BA" i="1" dirty="0" smtClean="0"/>
          </a:p>
          <a:p>
            <a:pPr>
              <a:buNone/>
            </a:pPr>
            <a:endParaRPr lang="bs-Latn-BA" i="1" dirty="0" smtClean="0"/>
          </a:p>
          <a:p>
            <a:pPr>
              <a:buNone/>
            </a:pPr>
            <a:r>
              <a:rPr lang="az-Cyrl-AZ" i="1" dirty="0" smtClean="0"/>
              <a:t>Ние сме им дале со </a:t>
            </a:r>
            <a:r>
              <a:rPr lang="az-Cyrl-AZ" b="1" i="1" dirty="0" smtClean="0"/>
              <a:t>стотници</a:t>
            </a:r>
            <a:r>
              <a:rPr lang="az-Cyrl-AZ" i="1" dirty="0" smtClean="0"/>
              <a:t> такви луѓе, државници, полковници и уметници, на Цариград, Рим и Виена</a:t>
            </a:r>
            <a:r>
              <a:rPr lang="bs-Latn-BA" dirty="0" smtClean="0"/>
              <a:t>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r>
              <a:rPr lang="bs-Latn-BA" dirty="0" smtClean="0"/>
              <a:t>2</a:t>
            </a:r>
            <a:r>
              <a:rPr lang="bs-Latn-BA" dirty="0" smtClean="0"/>
              <a:t>. Brojevi u bosanskom, hrvatskom i srpskom jeziku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526582-149C-4271-BEC3-05DC693DD110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2554</Words>
  <Application>Microsoft Office PowerPoint</Application>
  <PresentationFormat>On-screen Show (4:3)</PresentationFormat>
  <Paragraphs>720</Paragraphs>
  <Slides>70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Oriel</vt:lpstr>
      <vt:lpstr>Zahlwörter im BKS, Mazedonischen und Russischen </vt:lpstr>
      <vt:lpstr>    Sadržaj</vt:lpstr>
      <vt:lpstr>Slide 3</vt:lpstr>
      <vt:lpstr>Slide 4</vt:lpstr>
      <vt:lpstr>Podjela brojeva</vt:lpstr>
      <vt:lpstr>Oblici</vt:lpstr>
      <vt:lpstr>Slide 7</vt:lpstr>
      <vt:lpstr>Slide 8</vt:lpstr>
      <vt:lpstr>Slide 9</vt:lpstr>
      <vt:lpstr>Slide 10</vt:lpstr>
      <vt:lpstr>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SLAGANJE BROJA SA IMENICOM I DRUGIM RIJEČIMA</vt:lpstr>
      <vt:lpstr>Slide 29</vt:lpstr>
      <vt:lpstr>Slide 30</vt:lpstr>
      <vt:lpstr>Slide 31</vt:lpstr>
      <vt:lpstr>Redni brojevi</vt:lpstr>
      <vt:lpstr>Slide 33</vt:lpstr>
      <vt:lpstr>Slide 34</vt:lpstr>
      <vt:lpstr>Slide 35</vt:lpstr>
      <vt:lpstr>Slide 36</vt:lpstr>
      <vt:lpstr>Zbirni brojevi</vt:lpstr>
      <vt:lpstr>Slide 38</vt:lpstr>
      <vt:lpstr>Slide 39</vt:lpstr>
      <vt:lpstr>Slide 40</vt:lpstr>
      <vt:lpstr>BROJNI PRIDJEVI</vt:lpstr>
      <vt:lpstr>Slide 42</vt:lpstr>
      <vt:lpstr>Brojne imenice</vt:lpstr>
      <vt:lpstr>Slide 44</vt:lpstr>
      <vt:lpstr>Slide 45</vt:lpstr>
      <vt:lpstr>Slide 46</vt:lpstr>
      <vt:lpstr>Slide 47</vt:lpstr>
      <vt:lpstr>Slide 48</vt:lpstr>
      <vt:lpstr>                                                                                                            Моgući oblici ruskog glavnog broja один jesu:  </vt:lpstr>
      <vt:lpstr>Моgući obIici ruskog glavnog broja два jesu: </vt:lpstr>
      <vt:lpstr>    glavni broj три (analogno i четыре) ima sljеdеćе раdеžnе oblike:   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Redni brojevi</vt:lpstr>
      <vt:lpstr>Slide 64</vt:lpstr>
      <vt:lpstr>Opredjeljena brojnost za lica</vt:lpstr>
      <vt:lpstr>Slide 66</vt:lpstr>
      <vt:lpstr>  Približna brojnost</vt:lpstr>
      <vt:lpstr>Slide 68</vt:lpstr>
      <vt:lpstr>Literaturverzeichnis</vt:lpstr>
      <vt:lpstr>Slide 70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Brojevi u bosanskom, hrvatskom, srpskom, ruskom i makedonskom jeziku</dc:title>
  <dc:creator>PC</dc:creator>
  <cp:lastModifiedBy>PC</cp:lastModifiedBy>
  <cp:revision>98</cp:revision>
  <dcterms:created xsi:type="dcterms:W3CDTF">2013-06-09T20:10:03Z</dcterms:created>
  <dcterms:modified xsi:type="dcterms:W3CDTF">2013-06-30T20:56:37Z</dcterms:modified>
</cp:coreProperties>
</file>