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8F4C2-6822-4C26-8B26-1B4A0852469E}" type="datetimeFigureOut">
              <a:rPr lang="de-AT" smtClean="0"/>
              <a:t>05.06.2013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68596-655D-4AD6-9E09-8C66A52D3D1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9003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C4-E066-4D7A-86E0-62A0A10521C4}" type="datetime1">
              <a:rPr lang="de-AT" smtClean="0"/>
              <a:t>05.06.2013</a:t>
            </a:fld>
            <a:endParaRPr lang="de-A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‹Nr.›</a:t>
            </a:fld>
            <a:endParaRPr lang="de-A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3996-0CAD-436C-9ABB-66AE1337527B}" type="datetime1">
              <a:rPr lang="de-AT" smtClean="0"/>
              <a:t>05.06.2013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8FB79-0ADD-475A-A247-7EA1D47123FA}" type="datetime1">
              <a:rPr lang="de-AT" smtClean="0"/>
              <a:t>05.06.2013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6923-328E-4428-AAD1-EC672904F599}" type="datetime1">
              <a:rPr lang="de-AT" smtClean="0"/>
              <a:t>05.06.2013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3312-296C-433C-93AC-A195D87BB923}" type="datetime1">
              <a:rPr lang="de-AT" smtClean="0"/>
              <a:t>05.06.2013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‹Nr.›</a:t>
            </a:fld>
            <a:endParaRPr lang="de-A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BC0C9-F388-4CA2-868C-C69567D42E45}" type="datetime1">
              <a:rPr lang="de-AT" smtClean="0"/>
              <a:t>05.06.2013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FFBE-CBC4-4E15-8699-FE3103E28555}" type="datetime1">
              <a:rPr lang="de-AT" smtClean="0"/>
              <a:t>05.06.2013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1E76-E8AF-493D-B556-725200496341}" type="datetime1">
              <a:rPr lang="de-AT" smtClean="0"/>
              <a:t>05.06.2013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9429-1B5E-4939-9206-8FEFEC0599CA}" type="datetime1">
              <a:rPr lang="de-AT" smtClean="0"/>
              <a:t>05.06.2013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CC84-C9C3-480B-A32A-17182DBEE7E8}" type="datetime1">
              <a:rPr lang="de-AT" smtClean="0"/>
              <a:t>05.06.2013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C9DB-E059-4F3C-BFE2-75A9EDDE509F}" type="datetime1">
              <a:rPr lang="de-AT" smtClean="0"/>
              <a:t>05.06.2013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0A58433-6E09-44B5-AD54-8BE10173A601}" type="slidenum">
              <a:rPr lang="de-AT" smtClean="0"/>
              <a:t>‹Nr.›</a:t>
            </a:fld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CD2E25-5E85-40D6-99F6-CCF249015759}" type="datetime1">
              <a:rPr lang="de-AT" smtClean="0"/>
              <a:t>05.06.2013</a:t>
            </a:fld>
            <a:endParaRPr lang="de-A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A58433-6E09-44B5-AD54-8BE10173A601}" type="slidenum">
              <a:rPr lang="de-AT" smtClean="0"/>
              <a:t>‹Nr.›</a:t>
            </a:fld>
            <a:endParaRPr lang="de-A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Die Verarbeitung von Entwicklungsaufgaben in Kunstmärchen von Kindern und Jugendlichen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504720"/>
          </a:xfrm>
        </p:spPr>
        <p:txBody>
          <a:bodyPr>
            <a:normAutofit fontScale="92500" lnSpcReduction="10000"/>
          </a:bodyPr>
          <a:lstStyle/>
          <a:p>
            <a:pPr algn="l"/>
            <a:endParaRPr lang="de-AT" dirty="0" smtClean="0"/>
          </a:p>
          <a:p>
            <a:pPr algn="l"/>
            <a:r>
              <a:rPr lang="de-AT" dirty="0" smtClean="0"/>
              <a:t>1. Workshop: Wort-Text-Stil</a:t>
            </a:r>
          </a:p>
          <a:p>
            <a:pPr algn="l"/>
            <a:r>
              <a:rPr lang="de-AT" dirty="0" smtClean="0"/>
              <a:t>Institut der Karl-Franzens-Universität Graz</a:t>
            </a:r>
          </a:p>
          <a:p>
            <a:pPr algn="l"/>
            <a:r>
              <a:rPr lang="de-AT" dirty="0" smtClean="0"/>
              <a:t>06. Juni 2013</a:t>
            </a:r>
            <a:endParaRPr lang="de-AT" dirty="0" smtClean="0"/>
          </a:p>
          <a:p>
            <a:r>
              <a:rPr lang="de-AT" dirty="0" smtClean="0"/>
              <a:t>Paul Gruber</a:t>
            </a:r>
          </a:p>
          <a:p>
            <a:r>
              <a:rPr lang="de-AT" dirty="0" smtClean="0"/>
              <a:t>pauljg@gmx.net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44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Probeanalyse 2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de-AT" sz="2800" dirty="0" smtClean="0"/>
              <a:t>Fragestellungen:</a:t>
            </a:r>
          </a:p>
          <a:p>
            <a:pPr lvl="0"/>
            <a:r>
              <a:rPr lang="de-AT" sz="2800" dirty="0" smtClean="0"/>
              <a:t>Spiegelt </a:t>
            </a:r>
            <a:r>
              <a:rPr lang="de-AT" sz="2800" dirty="0"/>
              <a:t>sich in den Märchen die Entwicklungsaufgabe, die eigene männliche oder weibliche Rolle zu erwerben wider? </a:t>
            </a:r>
            <a:endParaRPr lang="de-AT" sz="2800" dirty="0" smtClean="0"/>
          </a:p>
          <a:p>
            <a:pPr lvl="0"/>
            <a:r>
              <a:rPr lang="de-AT" sz="2800" dirty="0" smtClean="0"/>
              <a:t>Weisen </a:t>
            </a:r>
            <a:r>
              <a:rPr lang="de-AT" sz="2800" dirty="0"/>
              <a:t>die beiden Märchen eine typische Gestaltung der </a:t>
            </a:r>
            <a:r>
              <a:rPr lang="de-AT" sz="2800" dirty="0" err="1"/>
              <a:t>HeldInnen</a:t>
            </a:r>
            <a:r>
              <a:rPr lang="de-AT" sz="2800" dirty="0"/>
              <a:t> bezüglich der Geschlechterrollen auf?</a:t>
            </a:r>
          </a:p>
          <a:p>
            <a:pPr lvl="0"/>
            <a:r>
              <a:rPr lang="de-AT" sz="2800" dirty="0"/>
              <a:t>Spielt Identität eine Rolle? Wie wichtig ist es für die </a:t>
            </a:r>
            <a:r>
              <a:rPr lang="de-AT" sz="2800" dirty="0" err="1"/>
              <a:t>HeldInnen</a:t>
            </a:r>
            <a:r>
              <a:rPr lang="de-AT" sz="2800" dirty="0"/>
              <a:t>, über sich selbst im Bild zu sein</a:t>
            </a:r>
            <a:r>
              <a:rPr lang="de-AT" sz="2800" dirty="0" smtClean="0"/>
              <a:t>?</a:t>
            </a:r>
            <a:endParaRPr lang="de-AT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137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Probeanalyse 3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de-AT" sz="2800" dirty="0" smtClean="0"/>
              <a:t>Fragestellungen:</a:t>
            </a:r>
          </a:p>
          <a:p>
            <a:pPr lvl="0"/>
            <a:r>
              <a:rPr lang="de-AT" sz="2800" dirty="0" smtClean="0"/>
              <a:t>Wird die Entwicklungsaufgabe, neue und reifere Beziehungen zu </a:t>
            </a:r>
            <a:r>
              <a:rPr lang="de-AT" sz="2800" dirty="0" err="1" smtClean="0"/>
              <a:t>AltersgenossInnen</a:t>
            </a:r>
            <a:r>
              <a:rPr lang="de-AT" sz="2800" dirty="0" smtClean="0"/>
              <a:t> beiderlei Geschlechts zu erwerben, thematisiert?</a:t>
            </a:r>
          </a:p>
          <a:p>
            <a:pPr lvl="0"/>
            <a:r>
              <a:rPr lang="de-AT" sz="2800" dirty="0" smtClean="0"/>
              <a:t>Wird die Aufnahme intimer Beziehungen mit einem </a:t>
            </a:r>
            <a:r>
              <a:rPr lang="de-AT" sz="2800" dirty="0" err="1" smtClean="0"/>
              <a:t>PartnerInnen</a:t>
            </a:r>
            <a:r>
              <a:rPr lang="de-AT" sz="2800" dirty="0" smtClean="0"/>
              <a:t> thematisiert?</a:t>
            </a:r>
          </a:p>
          <a:p>
            <a:r>
              <a:rPr lang="de-AT" sz="2800" dirty="0" smtClean="0"/>
              <a:t>Finden sich im Märchen Hinweise auf den Aufbau eines Wertesystems und von Moralvorstellungen?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814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Probeanalyse 4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sz="2800" dirty="0" smtClean="0"/>
              <a:t>Ergebnisse:</a:t>
            </a:r>
          </a:p>
          <a:p>
            <a:r>
              <a:rPr lang="de-AT" sz="2800" dirty="0" smtClean="0"/>
              <a:t>Geschlechtertypische Charaktere: </a:t>
            </a:r>
          </a:p>
          <a:p>
            <a:pPr lvl="1"/>
            <a:r>
              <a:rPr lang="de-AT" sz="2400" dirty="0" smtClean="0"/>
              <a:t>Märchen 1: geschlechtertypische Charakterzeichnung (maskulin)</a:t>
            </a:r>
          </a:p>
          <a:p>
            <a:pPr lvl="1"/>
            <a:r>
              <a:rPr lang="de-AT" sz="2400" dirty="0" smtClean="0"/>
              <a:t>Märchen 2:  ambivalent (Umkehrung der anfänglich konservativen Rollenverteilung)</a:t>
            </a:r>
          </a:p>
          <a:p>
            <a:r>
              <a:rPr lang="de-AT" sz="2800" dirty="0" smtClean="0"/>
              <a:t>Intime Beziehungen: </a:t>
            </a:r>
          </a:p>
          <a:p>
            <a:pPr lvl="1"/>
            <a:r>
              <a:rPr lang="de-AT" sz="2400" dirty="0" smtClean="0"/>
              <a:t>Märchen 2: Hund als Wegbereiter, „Identität“, keine Rituale</a:t>
            </a:r>
            <a:endParaRPr lang="de-AT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3985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Probeanalyse 5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sz="2800" dirty="0" smtClean="0"/>
              <a:t>Ergebnisse</a:t>
            </a:r>
          </a:p>
          <a:p>
            <a:r>
              <a:rPr lang="de-AT" sz="2800" dirty="0" smtClean="0"/>
              <a:t>Moralvorstellung:</a:t>
            </a:r>
          </a:p>
          <a:p>
            <a:pPr lvl="1"/>
            <a:r>
              <a:rPr lang="de-AT" sz="2400" dirty="0" smtClean="0"/>
              <a:t>Märchen 2: anfangs heteronome Moral (Strafe von höherer Instanz verhängt), später autonome Moral (Helden empfinden die Strafe als ungerecht, Happy End schließt keine „Läuterung“ der Bevölkerung mit ein) nach Piaget</a:t>
            </a:r>
            <a:endParaRPr lang="de-AT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6040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Literatur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400" dirty="0" smtClean="0"/>
              <a:t>Bettelheim, Bruno: Kinder brauchen Märchen. Stuttgart: Deutsche Verlags-Anstalt 1977.</a:t>
            </a:r>
          </a:p>
          <a:p>
            <a:r>
              <a:rPr lang="de-AT" sz="2400" dirty="0" smtClean="0"/>
              <a:t>Bühler, Charlotte/</a:t>
            </a:r>
            <a:r>
              <a:rPr lang="de-AT" sz="2400" dirty="0" err="1" smtClean="0"/>
              <a:t>Bilz</a:t>
            </a:r>
            <a:r>
              <a:rPr lang="de-AT" sz="2400" dirty="0" smtClean="0"/>
              <a:t>, Josephine: Das Märchen und die Phantasie des Kindes. Hrsg. </a:t>
            </a:r>
            <a:r>
              <a:rPr lang="de-AT" sz="2400" dirty="0"/>
              <a:t>v</a:t>
            </a:r>
            <a:r>
              <a:rPr lang="de-AT" sz="2400" dirty="0" smtClean="0"/>
              <a:t>on Hildegard Hetzer. München: Barth 1958.</a:t>
            </a:r>
          </a:p>
          <a:p>
            <a:r>
              <a:rPr lang="de-AT" sz="2400" dirty="0" smtClean="0"/>
              <a:t>Fend, Helmut: Entwicklungspsychologie des Jugendalters. Ein Lehrbuch für pädagogische und psychologische Berufe. 2. durchgesehene Aufl. Opladen: </a:t>
            </a:r>
            <a:r>
              <a:rPr lang="de-AT" sz="2400" dirty="0" err="1" smtClean="0"/>
              <a:t>Leske</a:t>
            </a:r>
            <a:r>
              <a:rPr lang="de-AT" sz="2400" dirty="0" smtClean="0"/>
              <a:t> + </a:t>
            </a:r>
            <a:r>
              <a:rPr lang="de-AT" sz="2400" dirty="0" err="1" smtClean="0"/>
              <a:t>Budrich</a:t>
            </a:r>
            <a:r>
              <a:rPr lang="de-AT" sz="2400" dirty="0" smtClean="0"/>
              <a:t> 2001.</a:t>
            </a:r>
            <a:endParaRPr lang="de-AT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7988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Literatur 2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400" dirty="0" smtClean="0"/>
              <a:t>Rossmann, Peter: Einführung in die Entwicklungspsychologie des Kindes- und Jugendalters. 4. Nachdruck der 1. Aufl. 1996, Bern [u.a.]: Verlag Hans Huber. 2004.</a:t>
            </a:r>
          </a:p>
          <a:p>
            <a:r>
              <a:rPr lang="de-AT" sz="2400" dirty="0" smtClean="0"/>
              <a:t>Siegler, Robert/</a:t>
            </a:r>
            <a:r>
              <a:rPr lang="de-AT" sz="2400" dirty="0" err="1" smtClean="0"/>
              <a:t>DeLoache</a:t>
            </a:r>
            <a:r>
              <a:rPr lang="de-AT" sz="2400" dirty="0" smtClean="0"/>
              <a:t>, Judy/Eisenberg, Nancy: Entwicklungspsychologie im Kindes- und Jugendalter. Aus dem Amerikanischen übersetzt unter Mitarbeit von J. Grabowski und E. </a:t>
            </a:r>
            <a:r>
              <a:rPr lang="de-AT" sz="2400" dirty="0" err="1" smtClean="0"/>
              <a:t>Schönfeldt</a:t>
            </a:r>
            <a:r>
              <a:rPr lang="de-AT" sz="2400" dirty="0" smtClean="0"/>
              <a:t>. 3. Aufl. Heidelberg: Spektrum 2011.</a:t>
            </a:r>
            <a:endParaRPr lang="de-AT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2648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Inhalt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800" dirty="0" smtClean="0"/>
              <a:t>Definition </a:t>
            </a:r>
          </a:p>
          <a:p>
            <a:r>
              <a:rPr lang="de-AT" sz="2800" dirty="0" smtClean="0"/>
              <a:t>Hypothese</a:t>
            </a:r>
          </a:p>
          <a:p>
            <a:r>
              <a:rPr lang="de-AT" sz="2800" dirty="0" smtClean="0"/>
              <a:t>Korpus</a:t>
            </a:r>
          </a:p>
          <a:p>
            <a:r>
              <a:rPr lang="de-AT" sz="2800" dirty="0" smtClean="0"/>
              <a:t>Kontextualisierung</a:t>
            </a:r>
          </a:p>
          <a:p>
            <a:r>
              <a:rPr lang="de-AT" sz="2800" dirty="0" smtClean="0"/>
              <a:t>Probeanalyse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403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Definition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/>
          </a:bodyPr>
          <a:lstStyle/>
          <a:p>
            <a:endParaRPr lang="de-AT" dirty="0" smtClean="0"/>
          </a:p>
          <a:p>
            <a:r>
              <a:rPr lang="de-AT" dirty="0" smtClean="0"/>
              <a:t>„Entwicklungsaufgabe“: Aufgaben, die ein Mensch im Zuge seines Heranwachsens bewältigen muss und deren Bewältigung zu einer Veränderung führt (z.B.: Ablösung von den Eltern, Entwicklung eines eigenen Moralsystems, etc</a:t>
            </a:r>
            <a:r>
              <a:rPr lang="de-AT" dirty="0" smtClean="0"/>
              <a:t>.).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319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Definition 2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800" dirty="0" smtClean="0"/>
              <a:t>„Kunstmärchen“: Märchen, deren Autor bekannt ist. Diese Texte können vom ursprünglichen Märchenschema abweichen (etwa durch Psychologisierungen, </a:t>
            </a:r>
            <a:r>
              <a:rPr lang="de-AT" sz="2800" dirty="0" err="1" smtClean="0"/>
              <a:t>mehrsträngige</a:t>
            </a:r>
            <a:r>
              <a:rPr lang="de-AT" sz="2800" dirty="0" smtClean="0"/>
              <a:t> Handlung, etc</a:t>
            </a:r>
            <a:r>
              <a:rPr lang="de-AT" sz="2800" dirty="0" smtClean="0"/>
              <a:t>.).</a:t>
            </a:r>
            <a:endParaRPr lang="de-AT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869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Hypothese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Die </a:t>
            </a:r>
            <a:r>
              <a:rPr lang="de-DE" sz="2800" dirty="0"/>
              <a:t>Inhalte einzelner Entwicklungsaufgaben, die Kinder und Jugendliche im Laufe ihres Heranwachsens durchleben, </a:t>
            </a:r>
            <a:r>
              <a:rPr lang="de-DE" sz="2800" dirty="0" smtClean="0"/>
              <a:t>stimmen zwar </a:t>
            </a:r>
            <a:r>
              <a:rPr lang="de-DE" sz="2800" dirty="0"/>
              <a:t>kulturübergreifend miteinander </a:t>
            </a:r>
            <a:r>
              <a:rPr lang="de-DE" sz="2800" dirty="0" smtClean="0"/>
              <a:t>überein, </a:t>
            </a:r>
            <a:r>
              <a:rPr lang="de-DE" sz="2800" dirty="0"/>
              <a:t>die tatsächliche </a:t>
            </a:r>
            <a:r>
              <a:rPr lang="de-DE" sz="2800" dirty="0" smtClean="0"/>
              <a:t>Beschaffenheit </a:t>
            </a:r>
            <a:r>
              <a:rPr lang="de-DE" sz="2800" dirty="0"/>
              <a:t>dieser Entwicklungsaufgaben </a:t>
            </a:r>
            <a:r>
              <a:rPr lang="de-DE" sz="2800" dirty="0" smtClean="0"/>
              <a:t>ist jedoch </a:t>
            </a:r>
            <a:r>
              <a:rPr lang="de-DE" sz="2800" dirty="0"/>
              <a:t>stark kulturell </a:t>
            </a:r>
            <a:r>
              <a:rPr lang="de-DE" sz="2800" dirty="0" smtClean="0"/>
              <a:t>geprägt.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613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Korpus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800" dirty="0" smtClean="0"/>
              <a:t>Von Kindern und Jugendlichen verfasste Kunstmärchen</a:t>
            </a:r>
          </a:p>
          <a:p>
            <a:pPr lvl="1"/>
            <a:r>
              <a:rPr lang="de-AT" sz="2400" dirty="0" smtClean="0"/>
              <a:t>Zeitraum: 1945 bis heute</a:t>
            </a:r>
          </a:p>
          <a:p>
            <a:pPr lvl="1"/>
            <a:r>
              <a:rPr lang="de-AT" sz="2400" dirty="0" smtClean="0"/>
              <a:t>Geographische Herkunft: </a:t>
            </a:r>
            <a:endParaRPr lang="de-AT" sz="2400" dirty="0" smtClean="0"/>
          </a:p>
          <a:p>
            <a:pPr marL="393192" lvl="1" indent="0">
              <a:buNone/>
            </a:pPr>
            <a:r>
              <a:rPr lang="de-AT" dirty="0"/>
              <a:t>	</a:t>
            </a:r>
            <a:r>
              <a:rPr lang="de-AT" sz="2400" dirty="0" smtClean="0"/>
              <a:t>1</a:t>
            </a:r>
            <a:r>
              <a:rPr lang="de-AT" sz="2400" dirty="0" smtClean="0"/>
              <a:t>) </a:t>
            </a:r>
            <a:r>
              <a:rPr lang="de-AT" sz="2400" dirty="0" err="1" smtClean="0"/>
              <a:t>Südslawia</a:t>
            </a:r>
            <a:endParaRPr lang="de-AT" sz="2400" dirty="0" smtClean="0"/>
          </a:p>
          <a:p>
            <a:pPr marL="393192" lvl="1" indent="0">
              <a:buNone/>
            </a:pPr>
            <a:r>
              <a:rPr lang="de-AT" dirty="0"/>
              <a:t>	</a:t>
            </a:r>
            <a:r>
              <a:rPr lang="de-AT" sz="2400" dirty="0" smtClean="0"/>
              <a:t>2</a:t>
            </a:r>
            <a:r>
              <a:rPr lang="de-AT" sz="2400" dirty="0" smtClean="0"/>
              <a:t>) Österreich</a:t>
            </a:r>
            <a:endParaRPr lang="de-AT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369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Korpus 2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800" dirty="0" smtClean="0"/>
              <a:t>Warum Kunstmärchen?</a:t>
            </a:r>
          </a:p>
          <a:p>
            <a:pPr lvl="1"/>
            <a:r>
              <a:rPr lang="de-AT" dirty="0" smtClean="0"/>
              <a:t> </a:t>
            </a:r>
            <a:r>
              <a:rPr lang="de-AT" sz="2400" dirty="0" smtClean="0"/>
              <a:t>Für Märchen im Allgemeinen Thema des Heranwachsens bestimmend</a:t>
            </a:r>
          </a:p>
          <a:p>
            <a:pPr lvl="1"/>
            <a:r>
              <a:rPr lang="de-AT" sz="2400" dirty="0" smtClean="0"/>
              <a:t>Struktur der Märchen ist </a:t>
            </a:r>
            <a:r>
              <a:rPr lang="de-AT" sz="2400" dirty="0" smtClean="0"/>
              <a:t>einfach</a:t>
            </a:r>
          </a:p>
          <a:p>
            <a:pPr lvl="1"/>
            <a:r>
              <a:rPr lang="de-AT" sz="2400" dirty="0" smtClean="0"/>
              <a:t>Märchentexte </a:t>
            </a:r>
            <a:r>
              <a:rPr lang="de-AT" sz="2400" dirty="0" smtClean="0"/>
              <a:t>können schon in jungem Alter produziert werden</a:t>
            </a:r>
          </a:p>
          <a:p>
            <a:pPr lvl="1"/>
            <a:r>
              <a:rPr lang="de-AT" sz="2400" dirty="0" smtClean="0"/>
              <a:t>Grundstruktur von Märchen ist kulturübergreifend ähnlich</a:t>
            </a: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5099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Kontextualisierung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800" dirty="0" smtClean="0"/>
              <a:t>Analyse der konkreten gesellschaftlichen Situation</a:t>
            </a:r>
          </a:p>
          <a:p>
            <a:r>
              <a:rPr lang="de-AT" sz="2800" dirty="0" smtClean="0"/>
              <a:t>Biographische Hintergrundinformationen über die </a:t>
            </a:r>
            <a:r>
              <a:rPr lang="de-AT" sz="2800" dirty="0" err="1" smtClean="0"/>
              <a:t>VerfasserInnen</a:t>
            </a:r>
            <a:endParaRPr lang="de-AT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69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Probeanalyse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800" dirty="0" smtClean="0"/>
              <a:t>2 Märchentexte</a:t>
            </a:r>
          </a:p>
          <a:p>
            <a:r>
              <a:rPr lang="de-AT" sz="2800" dirty="0" smtClean="0"/>
              <a:t>Märchen 1: männlich, 8 Jahre alt</a:t>
            </a:r>
          </a:p>
          <a:p>
            <a:r>
              <a:rPr lang="de-AT" sz="2800" dirty="0" smtClean="0"/>
              <a:t>Märchen 2: weiblich, 17 Jahre alt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8433-6E09-44B5-AD54-8BE10173A601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8452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551</Words>
  <Application>Microsoft Office PowerPoint</Application>
  <PresentationFormat>Bildschirmpräsentation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Hyperion</vt:lpstr>
      <vt:lpstr>Die Verarbeitung von Entwicklungsaufgaben in Kunstmärchen von Kindern und Jugendlichen</vt:lpstr>
      <vt:lpstr>Inhalt</vt:lpstr>
      <vt:lpstr>Definition</vt:lpstr>
      <vt:lpstr>Definition 2</vt:lpstr>
      <vt:lpstr>Hypothese</vt:lpstr>
      <vt:lpstr>Korpus</vt:lpstr>
      <vt:lpstr>Korpus 2</vt:lpstr>
      <vt:lpstr>Kontextualisierung</vt:lpstr>
      <vt:lpstr>Probeanalyse</vt:lpstr>
      <vt:lpstr>Probeanalyse 2</vt:lpstr>
      <vt:lpstr>Probeanalyse 3</vt:lpstr>
      <vt:lpstr>Probeanalyse 4</vt:lpstr>
      <vt:lpstr>Probeanalyse 5</vt:lpstr>
      <vt:lpstr>Literatur</vt:lpstr>
      <vt:lpstr>Literatur 2</vt:lpstr>
    </vt:vector>
  </TitlesOfParts>
  <Company>Karl-Franzens-Universität Graz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Verarbeitung von Entwicklungsaufgaben in Kunstmärchen von Kindern und Jugendlichen</dc:title>
  <dc:creator>Gruber, Paul (0311xxx)</dc:creator>
  <cp:lastModifiedBy>mama</cp:lastModifiedBy>
  <cp:revision>11</cp:revision>
  <dcterms:created xsi:type="dcterms:W3CDTF">2013-06-04T17:01:55Z</dcterms:created>
  <dcterms:modified xsi:type="dcterms:W3CDTF">2013-06-05T21:51:35Z</dcterms:modified>
</cp:coreProperties>
</file>