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3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DCD6EF-3D30-4CA0-8C46-EBD722B9BF4A}" type="datetimeFigureOut">
              <a:rPr lang="de-DE" smtClean="0"/>
              <a:t>26.05.2013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ec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Gerade Verbindung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Gerade Verbindung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ec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9D8246B-AF2E-4A66-9A31-FAA33F01AFC5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D6EF-3D30-4CA0-8C46-EBD722B9BF4A}" type="datetimeFigureOut">
              <a:rPr lang="de-DE" smtClean="0"/>
              <a:t>26.05.2013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246B-AF2E-4A66-9A31-FAA33F01AF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D6EF-3D30-4CA0-8C46-EBD722B9BF4A}" type="datetimeFigureOut">
              <a:rPr lang="de-DE" smtClean="0"/>
              <a:t>26.05.2013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246B-AF2E-4A66-9A31-FAA33F01AF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DCD6EF-3D30-4CA0-8C46-EBD722B9BF4A}" type="datetimeFigureOut">
              <a:rPr lang="de-DE" smtClean="0"/>
              <a:t>26.05.2013</a:t>
            </a:fld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9D8246B-AF2E-4A66-9A31-FAA33F01AFC5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DCD6EF-3D30-4CA0-8C46-EBD722B9BF4A}" type="datetimeFigureOut">
              <a:rPr lang="de-DE" smtClean="0"/>
              <a:t>26.05.2013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e-DE"/>
          </a:p>
        </p:txBody>
      </p:sp>
      <p:sp>
        <p:nvSpPr>
          <p:cNvPr id="9" name="Rechtec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Gerade Verbindung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Gerade Verbindung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c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Gerade Verbindung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9D8246B-AF2E-4A66-9A31-FAA33F01AFC5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D6EF-3D30-4CA0-8C46-EBD722B9BF4A}" type="datetimeFigureOut">
              <a:rPr lang="de-DE" smtClean="0"/>
              <a:t>26.05.2013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246B-AF2E-4A66-9A31-FAA33F01AFC5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D6EF-3D30-4CA0-8C46-EBD722B9BF4A}" type="datetimeFigureOut">
              <a:rPr lang="de-DE" smtClean="0"/>
              <a:t>26.05.2013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246B-AF2E-4A66-9A31-FAA33F01AFC5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DCD6EF-3D30-4CA0-8C46-EBD722B9BF4A}" type="datetimeFigureOut">
              <a:rPr lang="de-DE" smtClean="0"/>
              <a:t>26.05.2013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D8246B-AF2E-4A66-9A31-FAA33F01AFC5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D6EF-3D30-4CA0-8C46-EBD722B9BF4A}" type="datetimeFigureOut">
              <a:rPr lang="de-DE" smtClean="0"/>
              <a:t>26.05.2013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246B-AF2E-4A66-9A31-FAA33F01AF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nhaltsplatzhalt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DCD6EF-3D30-4CA0-8C46-EBD722B9BF4A}" type="datetimeFigureOut">
              <a:rPr lang="de-DE" smtClean="0"/>
              <a:t>26.05.2013</a:t>
            </a:fld>
            <a:endParaRPr lang="de-DE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9D8246B-AF2E-4A66-9A31-FAA33F01AFC5}" type="slidenum">
              <a:rPr lang="de-DE" smtClean="0"/>
              <a:t>‹Nr.›</a:t>
            </a:fld>
            <a:endParaRPr lang="de-DE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Gerade Verbindung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DCD6EF-3D30-4CA0-8C46-EBD722B9BF4A}" type="datetimeFigureOut">
              <a:rPr lang="de-DE" smtClean="0"/>
              <a:t>26.05.2013</a:t>
            </a:fld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D8246B-AF2E-4A66-9A31-FAA33F01AFC5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DCD6EF-3D30-4CA0-8C46-EBD722B9BF4A}" type="datetimeFigureOut">
              <a:rPr lang="de-DE" smtClean="0"/>
              <a:t>26.05.2013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9D8246B-AF2E-4A66-9A31-FAA33F01AFC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43108" y="1500175"/>
            <a:ext cx="6315092" cy="2100276"/>
          </a:xfrm>
        </p:spPr>
        <p:txBody>
          <a:bodyPr>
            <a:normAutofit/>
          </a:bodyPr>
          <a:lstStyle/>
          <a:p>
            <a:pPr algn="ctr"/>
            <a:r>
              <a:rPr lang="de-DE" dirty="0" smtClean="0"/>
              <a:t>Kirchenslawische Elemente in der modernen russischen Literatursprache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86000" y="4500570"/>
            <a:ext cx="6172200" cy="1874352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Neue slawistische Horizonte</a:t>
            </a:r>
          </a:p>
          <a:p>
            <a:endParaRPr lang="de-DE" dirty="0" smtClean="0"/>
          </a:p>
          <a:p>
            <a:r>
              <a:rPr lang="de-DE" dirty="0" smtClean="0"/>
              <a:t>	</a:t>
            </a:r>
            <a:r>
              <a:rPr lang="de-DE" dirty="0" smtClean="0"/>
              <a:t>			</a:t>
            </a:r>
            <a:r>
              <a:rPr lang="de-DE" dirty="0" smtClean="0">
                <a:solidFill>
                  <a:schemeClr val="accent1"/>
                </a:solidFill>
              </a:rPr>
              <a:t>Slawistik Russisch</a:t>
            </a:r>
          </a:p>
          <a:p>
            <a:r>
              <a:rPr lang="de-DE" dirty="0" smtClean="0">
                <a:solidFill>
                  <a:schemeClr val="accent1"/>
                </a:solidFill>
              </a:rPr>
              <a:t>				Iris Haider</a:t>
            </a:r>
            <a:endParaRPr lang="de-DE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Fragestellung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Welche kirchenslawischen Elemente blieben in der russischen Sprache erhalten?</a:t>
            </a:r>
          </a:p>
          <a:p>
            <a:endParaRPr lang="de-DE" sz="2800" dirty="0" smtClean="0"/>
          </a:p>
          <a:p>
            <a:r>
              <a:rPr lang="de-DE" sz="2800" dirty="0" smtClean="0"/>
              <a:t>In welchen sprachlichen Bereichen sind sie zu finden?</a:t>
            </a:r>
            <a:endParaRPr lang="de-DE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de-AT" sz="2800" dirty="0" smtClean="0"/>
              <a:t>Die </a:t>
            </a:r>
            <a:r>
              <a:rPr lang="de-AT" sz="2800" dirty="0"/>
              <a:t>Entwicklung des Altkirchenslawischen auf russischem </a:t>
            </a:r>
            <a:r>
              <a:rPr lang="de-AT" sz="2800" dirty="0" smtClean="0"/>
              <a:t>Boden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de-AT" sz="2400" dirty="0" smtClean="0"/>
              <a:t>Entstehung (</a:t>
            </a:r>
            <a:r>
              <a:rPr lang="de-AT" sz="2400" dirty="0" err="1" smtClean="0"/>
              <a:t>Kyrill</a:t>
            </a:r>
            <a:r>
              <a:rPr lang="de-AT" sz="2400" dirty="0" smtClean="0"/>
              <a:t> &amp; </a:t>
            </a:r>
            <a:r>
              <a:rPr lang="de-AT" sz="2400" dirty="0" err="1" smtClean="0"/>
              <a:t>Method</a:t>
            </a:r>
            <a:r>
              <a:rPr lang="de-AT" sz="2400" dirty="0" smtClean="0"/>
              <a:t>)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de-AT" sz="2400" dirty="0" smtClean="0"/>
              <a:t>gegenseitige Beeinflussung </a:t>
            </a:r>
            <a:r>
              <a:rPr lang="de-AT" sz="2400" dirty="0" err="1" smtClean="0"/>
              <a:t>Ksl</a:t>
            </a:r>
            <a:r>
              <a:rPr lang="de-AT" sz="2400" dirty="0" smtClean="0"/>
              <a:t>. - Russisch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de-AT" sz="2400" dirty="0" smtClean="0"/>
              <a:t>Rolle der Slawismen im modernen Russischen</a:t>
            </a:r>
          </a:p>
          <a:p>
            <a:pPr marL="914400" lvl="1" indent="-514350">
              <a:buFont typeface="Arial" pitchFamily="34" charset="0"/>
              <a:buChar char="•"/>
            </a:pPr>
            <a:endParaRPr lang="de-AT" dirty="0" smtClean="0"/>
          </a:p>
          <a:p>
            <a:pPr marL="514350" indent="-514350">
              <a:buAutoNum type="arabicParenR"/>
            </a:pPr>
            <a:r>
              <a:rPr lang="de-AT" sz="2800" dirty="0"/>
              <a:t>Kirchenslawische Elemente in der modernen russischen </a:t>
            </a:r>
            <a:r>
              <a:rPr lang="de-AT" sz="2800" dirty="0" smtClean="0"/>
              <a:t>Literatursprache</a:t>
            </a:r>
          </a:p>
          <a:p>
            <a:pPr marL="514350" indent="-514350"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Kirchenslawische Elemente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2800" dirty="0" smtClean="0"/>
              <a:t>Lexik</a:t>
            </a:r>
            <a:endParaRPr lang="de-DE" sz="2800" dirty="0"/>
          </a:p>
          <a:p>
            <a:pPr marL="914400" lvl="1" indent="-514350"/>
            <a:r>
              <a:rPr lang="de-AT" sz="2400" dirty="0" smtClean="0"/>
              <a:t>Lautgruppen -</a:t>
            </a:r>
            <a:r>
              <a:rPr lang="de-AT" sz="2400" b="1" dirty="0" err="1" smtClean="0"/>
              <a:t>ра</a:t>
            </a:r>
            <a:r>
              <a:rPr lang="de-AT" sz="2400" dirty="0" smtClean="0"/>
              <a:t>-, -</a:t>
            </a:r>
            <a:r>
              <a:rPr lang="de-AT" sz="2400" b="1" dirty="0" err="1" smtClean="0"/>
              <a:t>ла</a:t>
            </a:r>
            <a:r>
              <a:rPr lang="de-AT" sz="2400" dirty="0" smtClean="0"/>
              <a:t>-, -</a:t>
            </a:r>
            <a:r>
              <a:rPr lang="de-AT" sz="2400" b="1" dirty="0" err="1" smtClean="0"/>
              <a:t>ре</a:t>
            </a:r>
            <a:r>
              <a:rPr lang="de-AT" sz="2400" dirty="0" smtClean="0"/>
              <a:t>- und -</a:t>
            </a:r>
            <a:r>
              <a:rPr lang="de-AT" sz="2400" b="1" dirty="0" err="1" smtClean="0"/>
              <a:t>ле</a:t>
            </a:r>
            <a:r>
              <a:rPr lang="de-AT" sz="2400" dirty="0" smtClean="0"/>
              <a:t>-</a:t>
            </a:r>
            <a:endParaRPr lang="de-DE" sz="2400" dirty="0" smtClean="0"/>
          </a:p>
          <a:p>
            <a:pPr marL="914400" lvl="1" indent="-514350"/>
            <a:r>
              <a:rPr lang="de-AT" sz="2400" dirty="0" smtClean="0"/>
              <a:t>Lautgruppen </a:t>
            </a:r>
            <a:r>
              <a:rPr lang="de-AT" sz="2400" b="1" dirty="0" err="1" smtClean="0"/>
              <a:t>ра</a:t>
            </a:r>
            <a:r>
              <a:rPr lang="de-AT" sz="2400" dirty="0" smtClean="0"/>
              <a:t>- und </a:t>
            </a:r>
            <a:r>
              <a:rPr lang="de-AT" sz="2400" b="1" dirty="0" err="1" smtClean="0"/>
              <a:t>ла</a:t>
            </a:r>
            <a:r>
              <a:rPr lang="de-AT" sz="2400" dirty="0" smtClean="0"/>
              <a:t>- im Wortanlaut</a:t>
            </a:r>
            <a:r>
              <a:rPr lang="de-DE" sz="2400" dirty="0"/>
              <a:t>	</a:t>
            </a:r>
            <a:endParaRPr lang="de-DE" sz="2400" dirty="0" smtClean="0"/>
          </a:p>
          <a:p>
            <a:pPr marL="914400" lvl="1" indent="-514350"/>
            <a:r>
              <a:rPr lang="de-AT" sz="2400" dirty="0" smtClean="0"/>
              <a:t>Verbindung </a:t>
            </a:r>
            <a:r>
              <a:rPr lang="de-AT" sz="2400" b="1" dirty="0" err="1"/>
              <a:t>жд</a:t>
            </a:r>
            <a:r>
              <a:rPr lang="de-AT" sz="2400" dirty="0"/>
              <a:t> statt </a:t>
            </a:r>
            <a:r>
              <a:rPr lang="de-AT" sz="2400" b="1" dirty="0" smtClean="0"/>
              <a:t>ж</a:t>
            </a:r>
            <a:endParaRPr lang="de-DE" sz="2400" b="1" dirty="0" smtClean="0"/>
          </a:p>
          <a:p>
            <a:pPr marL="914400" lvl="1" indent="-514350"/>
            <a:r>
              <a:rPr lang="de-AT" sz="2400" dirty="0" smtClean="0"/>
              <a:t>Buchstabe </a:t>
            </a:r>
            <a:r>
              <a:rPr lang="de-AT" sz="2400" b="1" dirty="0"/>
              <a:t>щ</a:t>
            </a:r>
            <a:r>
              <a:rPr lang="de-AT" sz="2400" dirty="0"/>
              <a:t> an Stelle von </a:t>
            </a:r>
            <a:r>
              <a:rPr lang="de-AT" sz="2400" b="1" dirty="0" smtClean="0"/>
              <a:t>ч</a:t>
            </a:r>
            <a:endParaRPr lang="de-DE" sz="2400" b="1" dirty="0" smtClean="0"/>
          </a:p>
          <a:p>
            <a:pPr marL="914400" lvl="1" indent="-514350"/>
            <a:r>
              <a:rPr lang="de-AT" sz="2400" dirty="0" smtClean="0"/>
              <a:t>Vokal </a:t>
            </a:r>
            <a:r>
              <a:rPr lang="ru-RU" sz="2400" b="1" dirty="0"/>
              <a:t>е</a:t>
            </a:r>
            <a:r>
              <a:rPr lang="de-AT" sz="2400" dirty="0"/>
              <a:t> anstatt </a:t>
            </a:r>
            <a:r>
              <a:rPr lang="de-DE" sz="2400" b="1" dirty="0" smtClean="0"/>
              <a:t>o</a:t>
            </a:r>
          </a:p>
          <a:p>
            <a:pPr marL="914400" lvl="1" indent="-514350"/>
            <a:r>
              <a:rPr lang="de-AT" sz="2400" dirty="0" smtClean="0"/>
              <a:t>„</a:t>
            </a:r>
            <a:r>
              <a:rPr lang="de-AT" sz="2400" dirty="0"/>
              <a:t>Isolierte“ Kirchenslawismen</a:t>
            </a:r>
            <a:endParaRPr lang="de-DE" sz="2400" dirty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Kirchenslawische Elemente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sz="2800" dirty="0" smtClean="0"/>
              <a:t>Wortbildungselemente</a:t>
            </a:r>
          </a:p>
          <a:p>
            <a:pPr lvl="1"/>
            <a:r>
              <a:rPr lang="de-AT" sz="2400" dirty="0" smtClean="0"/>
              <a:t>kirchenslawische Wörter in Komposita</a:t>
            </a:r>
            <a:endParaRPr lang="de-DE" sz="2400" dirty="0"/>
          </a:p>
          <a:p>
            <a:pPr lvl="1"/>
            <a:r>
              <a:rPr lang="de-AT" sz="2400" dirty="0" smtClean="0"/>
              <a:t>kirchenslawische Suffixe</a:t>
            </a:r>
            <a:endParaRPr lang="de-DE" sz="2400" dirty="0"/>
          </a:p>
          <a:p>
            <a:pPr lvl="1"/>
            <a:r>
              <a:rPr lang="de-AT" sz="2400" dirty="0" smtClean="0"/>
              <a:t>kirchenslawische Präfixe</a:t>
            </a:r>
            <a:endParaRPr lang="de-DE" sz="2400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Kirchenslawische Elemente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sz="2800" dirty="0" smtClean="0"/>
              <a:t>Grammatik</a:t>
            </a:r>
          </a:p>
          <a:p>
            <a:pPr lvl="1"/>
            <a:r>
              <a:rPr lang="de-AT" sz="2400" dirty="0" smtClean="0"/>
              <a:t>Partizip </a:t>
            </a:r>
            <a:r>
              <a:rPr lang="de-AT" sz="2400" dirty="0"/>
              <a:t>Präsens Aktiv</a:t>
            </a:r>
            <a:endParaRPr lang="de-DE" sz="2400" dirty="0" smtClean="0"/>
          </a:p>
          <a:p>
            <a:pPr lvl="1"/>
            <a:r>
              <a:rPr lang="de-AT" sz="2400" dirty="0"/>
              <a:t>Partizip Präteritum </a:t>
            </a:r>
            <a:r>
              <a:rPr lang="de-AT" sz="2400" dirty="0" smtClean="0"/>
              <a:t>Passiv</a:t>
            </a:r>
          </a:p>
          <a:p>
            <a:pPr lvl="1"/>
            <a:r>
              <a:rPr lang="de-AT" sz="2400" dirty="0"/>
              <a:t>Partizip Präteritum </a:t>
            </a:r>
            <a:r>
              <a:rPr lang="de-AT" sz="2400" dirty="0" smtClean="0"/>
              <a:t>Aktiv</a:t>
            </a:r>
          </a:p>
          <a:p>
            <a:pPr lvl="1"/>
            <a:r>
              <a:rPr lang="de-DE" sz="2400" dirty="0" smtClean="0"/>
              <a:t>Superlativ</a:t>
            </a:r>
          </a:p>
          <a:p>
            <a:pPr lvl="1"/>
            <a:endParaRPr lang="de-DE" dirty="0" smtClean="0"/>
          </a:p>
          <a:p>
            <a:r>
              <a:rPr lang="de-DE" sz="2800" dirty="0" smtClean="0"/>
              <a:t>Syntax</a:t>
            </a:r>
          </a:p>
          <a:p>
            <a:pPr lvl="1"/>
            <a:r>
              <a:rPr lang="ru-RU" sz="2400" i="1" dirty="0"/>
              <a:t>да </a:t>
            </a:r>
            <a:r>
              <a:rPr lang="de-AT" sz="2400" dirty="0"/>
              <a:t>+ Indikativ</a:t>
            </a:r>
            <a:endParaRPr lang="de-DE" sz="2400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Literatur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err="1"/>
              <a:t>Bezděk</a:t>
            </a:r>
            <a:r>
              <a:rPr lang="de-AT" dirty="0"/>
              <a:t> 1974: </a:t>
            </a:r>
            <a:r>
              <a:rPr lang="de-AT" dirty="0" err="1"/>
              <a:t>Bezděk</a:t>
            </a:r>
            <a:r>
              <a:rPr lang="de-AT" dirty="0"/>
              <a:t>, J. </a:t>
            </a:r>
            <a:r>
              <a:rPr lang="de-AT" i="1" dirty="0" err="1"/>
              <a:t>Posobie</a:t>
            </a:r>
            <a:r>
              <a:rPr lang="de-AT" i="1" dirty="0"/>
              <a:t> </a:t>
            </a:r>
            <a:r>
              <a:rPr lang="de-AT" i="1" dirty="0" err="1"/>
              <a:t>po</a:t>
            </a:r>
            <a:r>
              <a:rPr lang="de-AT" i="1" dirty="0"/>
              <a:t> </a:t>
            </a:r>
            <a:r>
              <a:rPr lang="de-AT" i="1" dirty="0" err="1"/>
              <a:t>leksikologii</a:t>
            </a:r>
            <a:r>
              <a:rPr lang="de-AT" i="1" dirty="0"/>
              <a:t> </a:t>
            </a:r>
            <a:r>
              <a:rPr lang="de-AT" i="1" dirty="0" err="1"/>
              <a:t>russkogo</a:t>
            </a:r>
            <a:r>
              <a:rPr lang="de-AT" i="1" dirty="0"/>
              <a:t> </a:t>
            </a:r>
            <a:r>
              <a:rPr lang="de-AT" i="1" dirty="0" err="1"/>
              <a:t>literaturnogo</a:t>
            </a:r>
            <a:r>
              <a:rPr lang="de-AT" i="1" dirty="0"/>
              <a:t> </a:t>
            </a:r>
            <a:r>
              <a:rPr lang="de-AT" i="1" dirty="0" err="1"/>
              <a:t>jazyka</a:t>
            </a:r>
            <a:r>
              <a:rPr lang="de-AT" dirty="0"/>
              <a:t>. Praha.</a:t>
            </a:r>
            <a:endParaRPr lang="de-DE" dirty="0"/>
          </a:p>
          <a:p>
            <a:r>
              <a:rPr lang="de-DE" dirty="0"/>
              <a:t>Bruns 2007: Bruns, Thomas. </a:t>
            </a:r>
            <a:r>
              <a:rPr lang="de-DE" i="1" dirty="0"/>
              <a:t>Einführung in die russische Sprachwissenschaft</a:t>
            </a:r>
            <a:r>
              <a:rPr lang="de-DE" dirty="0"/>
              <a:t>. Tübingen.</a:t>
            </a:r>
          </a:p>
          <a:p>
            <a:r>
              <a:rPr lang="de-AT" dirty="0"/>
              <a:t>Eckert 1969: Eckert, R., u.a. </a:t>
            </a:r>
            <a:r>
              <a:rPr lang="de-AT" i="1" dirty="0"/>
              <a:t>Russische Wortkunde</a:t>
            </a:r>
            <a:r>
              <a:rPr lang="de-AT" dirty="0"/>
              <a:t>. </a:t>
            </a:r>
            <a:r>
              <a:rPr lang="pl-PL" dirty="0"/>
              <a:t>Halle.</a:t>
            </a:r>
            <a:endParaRPr lang="de-DE" dirty="0"/>
          </a:p>
          <a:p>
            <a:r>
              <a:rPr lang="pl-PL" dirty="0"/>
              <a:t>Fomina 1978: Fomina, M. I. </a:t>
            </a:r>
            <a:r>
              <a:rPr lang="pl-PL" i="1" dirty="0"/>
              <a:t>Sovremennyj russkij jazyk</a:t>
            </a:r>
            <a:r>
              <a:rPr lang="pl-PL" dirty="0"/>
              <a:t>.</a:t>
            </a:r>
            <a:r>
              <a:rPr lang="pl-PL" i="1" dirty="0"/>
              <a:t> Leksikologija</a:t>
            </a:r>
            <a:r>
              <a:rPr lang="pl-PL" dirty="0"/>
              <a:t>. Moskva.</a:t>
            </a:r>
            <a:endParaRPr lang="de-DE" dirty="0"/>
          </a:p>
          <a:p>
            <a:r>
              <a:rPr lang="pl-PL" dirty="0"/>
              <a:t>Gvozdev 1955: Gvozdev, A. N. </a:t>
            </a:r>
            <a:r>
              <a:rPr lang="pl-PL" i="1" dirty="0"/>
              <a:t>Očerki po stilistike russkogo jazyka</a:t>
            </a:r>
            <a:r>
              <a:rPr lang="pl-PL" dirty="0"/>
              <a:t>.</a:t>
            </a:r>
            <a:r>
              <a:rPr lang="pl-PL" i="1" dirty="0"/>
              <a:t> </a:t>
            </a:r>
            <a:r>
              <a:rPr lang="de-DE" dirty="0" err="1"/>
              <a:t>Moskva</a:t>
            </a:r>
            <a:r>
              <a:rPr lang="de-DE" dirty="0"/>
              <a:t>. </a:t>
            </a:r>
          </a:p>
          <a:p>
            <a:r>
              <a:rPr lang="de-DE" dirty="0" err="1"/>
              <a:t>Issatschenko</a:t>
            </a:r>
            <a:r>
              <a:rPr lang="de-DE" dirty="0"/>
              <a:t> 1975: </a:t>
            </a:r>
            <a:r>
              <a:rPr lang="de-DE" dirty="0" err="1"/>
              <a:t>Issatschenko</a:t>
            </a:r>
            <a:r>
              <a:rPr lang="de-DE" dirty="0"/>
              <a:t>, Alexander. </a:t>
            </a:r>
            <a:r>
              <a:rPr lang="de-DE" i="1" dirty="0"/>
              <a:t>Mythen und Tatsachen über die Entstehung der russischen Literatursprache</a:t>
            </a:r>
            <a:r>
              <a:rPr lang="de-DE" dirty="0"/>
              <a:t>.</a:t>
            </a:r>
            <a:r>
              <a:rPr lang="de-DE" i="1" dirty="0"/>
              <a:t> </a:t>
            </a:r>
            <a:r>
              <a:rPr lang="de-DE" dirty="0"/>
              <a:t>Wien</a:t>
            </a:r>
            <a:r>
              <a:rPr lang="de-DE" dirty="0" smtClean="0"/>
              <a:t>.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Literatur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err="1" smtClean="0"/>
              <a:t>Jelitte</a:t>
            </a:r>
            <a:r>
              <a:rPr lang="de-DE" dirty="0" smtClean="0"/>
              <a:t> 1998: </a:t>
            </a:r>
            <a:r>
              <a:rPr lang="de-DE" dirty="0" err="1" smtClean="0"/>
              <a:t>Jelitte</a:t>
            </a:r>
            <a:r>
              <a:rPr lang="de-DE" dirty="0" smtClean="0"/>
              <a:t>, Herbert. </a:t>
            </a:r>
            <a:r>
              <a:rPr lang="de-DE" i="1" dirty="0" err="1" smtClean="0"/>
              <a:t>Rußland</a:t>
            </a:r>
            <a:r>
              <a:rPr lang="de-DE" i="1" dirty="0" smtClean="0"/>
              <a:t> und das Russische in vorhistorischer und altrussischer Zeit</a:t>
            </a:r>
            <a:r>
              <a:rPr lang="de-DE" dirty="0" smtClean="0"/>
              <a:t>. Frankfurt am Main, u.a.</a:t>
            </a:r>
          </a:p>
          <a:p>
            <a:r>
              <a:rPr lang="de-DE" dirty="0" err="1" smtClean="0"/>
              <a:t>Keipert</a:t>
            </a:r>
            <a:r>
              <a:rPr lang="de-DE" dirty="0" smtClean="0"/>
              <a:t> 1999: </a:t>
            </a:r>
            <a:r>
              <a:rPr lang="de-DE" dirty="0" err="1" smtClean="0"/>
              <a:t>Keipert</a:t>
            </a:r>
            <a:r>
              <a:rPr lang="de-DE" dirty="0" smtClean="0"/>
              <a:t>, Helmut. Geschichte der russischen Literatursprache. In: </a:t>
            </a:r>
            <a:r>
              <a:rPr lang="de-DE" dirty="0" err="1" smtClean="0"/>
              <a:t>Jachnow</a:t>
            </a:r>
            <a:r>
              <a:rPr lang="de-DE" dirty="0" smtClean="0"/>
              <a:t>, Helmut (</a:t>
            </a:r>
            <a:r>
              <a:rPr lang="de-DE" dirty="0" err="1" smtClean="0"/>
              <a:t>Hg</a:t>
            </a:r>
            <a:r>
              <a:rPr lang="de-DE" dirty="0" smtClean="0"/>
              <a:t>.). </a:t>
            </a:r>
            <a:r>
              <a:rPr lang="de-DE" i="1" dirty="0" smtClean="0"/>
              <a:t>Handbuch der sprachwissenschaftlichen Russistik und ihrer Grenzdisziplinen</a:t>
            </a:r>
            <a:r>
              <a:rPr lang="de-DE" dirty="0" smtClean="0"/>
              <a:t>.</a:t>
            </a:r>
            <a:r>
              <a:rPr lang="de-DE" i="1" dirty="0" smtClean="0"/>
              <a:t> </a:t>
            </a:r>
            <a:r>
              <a:rPr lang="de-DE" dirty="0" smtClean="0"/>
              <a:t>Wiesbaden. S. 726-779.</a:t>
            </a:r>
          </a:p>
          <a:p>
            <a:r>
              <a:rPr lang="de-DE" dirty="0" err="1" smtClean="0"/>
              <a:t>Kiparsky</a:t>
            </a:r>
            <a:r>
              <a:rPr lang="de-DE" dirty="0" smtClean="0"/>
              <a:t> 1975: </a:t>
            </a:r>
            <a:r>
              <a:rPr lang="de-DE" dirty="0" err="1" smtClean="0"/>
              <a:t>Kiparsky</a:t>
            </a:r>
            <a:r>
              <a:rPr lang="de-DE" dirty="0" smtClean="0"/>
              <a:t>, Valentin. </a:t>
            </a:r>
            <a:r>
              <a:rPr lang="de-DE" i="1" dirty="0" smtClean="0"/>
              <a:t>Russische historische Grammatik</a:t>
            </a:r>
            <a:r>
              <a:rPr lang="de-DE" dirty="0" smtClean="0"/>
              <a:t>.</a:t>
            </a:r>
            <a:r>
              <a:rPr lang="de-DE" i="1" dirty="0" smtClean="0"/>
              <a:t> Entwicklung des Wortschatzes</a:t>
            </a:r>
            <a:r>
              <a:rPr lang="de-DE" dirty="0" smtClean="0"/>
              <a:t>. Heidelberg.</a:t>
            </a:r>
          </a:p>
          <a:p>
            <a:r>
              <a:rPr lang="de-DE" dirty="0" smtClean="0"/>
              <a:t>Levin 1964: Levin, V. D. </a:t>
            </a:r>
            <a:r>
              <a:rPr lang="de-DE" i="1" dirty="0" err="1" smtClean="0"/>
              <a:t>Kratkij</a:t>
            </a:r>
            <a:r>
              <a:rPr lang="de-DE" i="1" dirty="0" smtClean="0"/>
              <a:t> </a:t>
            </a:r>
            <a:r>
              <a:rPr lang="de-DE" i="1" dirty="0" err="1" smtClean="0"/>
              <a:t>očerk</a:t>
            </a:r>
            <a:r>
              <a:rPr lang="de-DE" i="1" dirty="0" smtClean="0"/>
              <a:t> </a:t>
            </a:r>
            <a:r>
              <a:rPr lang="de-DE" i="1" dirty="0" err="1" smtClean="0"/>
              <a:t>istorii</a:t>
            </a:r>
            <a:r>
              <a:rPr lang="de-DE" i="1" dirty="0" smtClean="0"/>
              <a:t> </a:t>
            </a:r>
            <a:r>
              <a:rPr lang="de-DE" i="1" dirty="0" err="1" smtClean="0"/>
              <a:t>russkogo</a:t>
            </a:r>
            <a:r>
              <a:rPr lang="de-DE" i="1" dirty="0" smtClean="0"/>
              <a:t> </a:t>
            </a:r>
            <a:r>
              <a:rPr lang="de-DE" i="1" dirty="0" err="1" smtClean="0"/>
              <a:t>literaturnogo</a:t>
            </a:r>
            <a:r>
              <a:rPr lang="de-DE" i="1" dirty="0" smtClean="0"/>
              <a:t> </a:t>
            </a:r>
            <a:r>
              <a:rPr lang="de-DE" i="1" dirty="0" err="1" smtClean="0"/>
              <a:t>jazyka</a:t>
            </a:r>
            <a:r>
              <a:rPr lang="de-DE" dirty="0" smtClean="0"/>
              <a:t>. </a:t>
            </a:r>
            <a:r>
              <a:rPr lang="de-DE" dirty="0" err="1" smtClean="0"/>
              <a:t>Moskva</a:t>
            </a:r>
            <a:r>
              <a:rPr lang="de-DE" dirty="0" smtClean="0"/>
              <a:t>.</a:t>
            </a:r>
          </a:p>
          <a:p>
            <a:r>
              <a:rPr lang="de-DE" dirty="0" smtClean="0"/>
              <a:t>Mulisch 1993: Mulisch, Herbert. </a:t>
            </a:r>
            <a:r>
              <a:rPr lang="de-DE" i="1" dirty="0" smtClean="0"/>
              <a:t>Handbuch der russischen Gegenwartssprache</a:t>
            </a:r>
            <a:r>
              <a:rPr lang="de-DE" dirty="0" smtClean="0"/>
              <a:t>. Leipzig.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Literatur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 smtClean="0"/>
              <a:t>Šachmatov</a:t>
            </a:r>
            <a:r>
              <a:rPr lang="de-DE" dirty="0" smtClean="0"/>
              <a:t>; </a:t>
            </a:r>
            <a:r>
              <a:rPr lang="de-DE" dirty="0" err="1" smtClean="0"/>
              <a:t>Shevelov</a:t>
            </a:r>
            <a:r>
              <a:rPr lang="de-DE" dirty="0" smtClean="0"/>
              <a:t> 1960: </a:t>
            </a:r>
            <a:r>
              <a:rPr lang="de-DE" dirty="0" err="1" smtClean="0"/>
              <a:t>Šachmatov</a:t>
            </a:r>
            <a:r>
              <a:rPr lang="de-DE" dirty="0" smtClean="0"/>
              <a:t> A.; </a:t>
            </a:r>
            <a:r>
              <a:rPr lang="de-DE" dirty="0" err="1" smtClean="0"/>
              <a:t>Shevelov</a:t>
            </a:r>
            <a:r>
              <a:rPr lang="de-DE" dirty="0" smtClean="0"/>
              <a:t> G. Y. </a:t>
            </a:r>
            <a:r>
              <a:rPr lang="de-DE" i="1" dirty="0" smtClean="0"/>
              <a:t>Die </a:t>
            </a:r>
            <a:r>
              <a:rPr lang="de-DE" i="1" dirty="0" err="1" smtClean="0"/>
              <a:t>kirchenslavischen</a:t>
            </a:r>
            <a:r>
              <a:rPr lang="de-DE" i="1" dirty="0" smtClean="0"/>
              <a:t> Elemente in der modernen russischen Literatursprache</a:t>
            </a:r>
            <a:r>
              <a:rPr lang="de-DE" dirty="0" smtClean="0"/>
              <a:t>.</a:t>
            </a:r>
            <a:r>
              <a:rPr lang="de-DE" i="1" dirty="0" smtClean="0"/>
              <a:t> </a:t>
            </a:r>
            <a:r>
              <a:rPr lang="pl-PL" dirty="0" smtClean="0"/>
              <a:t>Wiesbaden.</a:t>
            </a:r>
            <a:endParaRPr lang="de-DE" dirty="0" smtClean="0"/>
          </a:p>
          <a:p>
            <a:r>
              <a:rPr lang="pl-PL" dirty="0" smtClean="0"/>
              <a:t>Šanskij 1959: Šanskij, N. M. </a:t>
            </a:r>
            <a:r>
              <a:rPr lang="pl-PL" i="1" dirty="0" smtClean="0"/>
              <a:t>Očerki po russkomu slovoobrazovaniju i leksikologii</a:t>
            </a:r>
            <a:r>
              <a:rPr lang="pl-PL" dirty="0" smtClean="0"/>
              <a:t>. Moskva.</a:t>
            </a:r>
            <a:endParaRPr lang="de-DE" dirty="0" smtClean="0"/>
          </a:p>
          <a:p>
            <a:r>
              <a:rPr lang="pl-PL" dirty="0" smtClean="0"/>
              <a:t>Šmel</a:t>
            </a:r>
            <a:r>
              <a:rPr lang="ru-RU" dirty="0" smtClean="0"/>
              <a:t>ё</a:t>
            </a:r>
            <a:r>
              <a:rPr lang="pl-PL" dirty="0" smtClean="0"/>
              <a:t>v 2003: Šmel</a:t>
            </a:r>
            <a:r>
              <a:rPr lang="ru-RU" dirty="0" smtClean="0"/>
              <a:t>ё</a:t>
            </a:r>
            <a:r>
              <a:rPr lang="pl-PL" dirty="0" smtClean="0"/>
              <a:t>v, D. N. </a:t>
            </a:r>
            <a:r>
              <a:rPr lang="pl-PL" i="1" dirty="0" smtClean="0"/>
              <a:t>Sovremennyj russkij jazyk: leksika </a:t>
            </a:r>
            <a:r>
              <a:rPr lang="pl-PL" dirty="0" smtClean="0"/>
              <a:t>(</a:t>
            </a:r>
            <a:r>
              <a:rPr lang="pl-PL" i="1" dirty="0" smtClean="0"/>
              <a:t>učebnoe posobie</a:t>
            </a:r>
            <a:r>
              <a:rPr lang="pl-PL" dirty="0" smtClean="0"/>
              <a:t>). Moskva.</a:t>
            </a:r>
            <a:endParaRPr lang="de-DE" dirty="0" smtClean="0"/>
          </a:p>
          <a:p>
            <a:r>
              <a:rPr lang="pl-PL" dirty="0" smtClean="0"/>
              <a:t>Uspenskij 1994: Uspenskij, B. A. </a:t>
            </a:r>
            <a:r>
              <a:rPr lang="pl-PL" i="1" dirty="0" smtClean="0"/>
              <a:t>Kratkij očerk istorii russkogo literaturnogo jazyka </a:t>
            </a:r>
            <a:r>
              <a:rPr lang="pl-PL" dirty="0" smtClean="0"/>
              <a:t>(</a:t>
            </a:r>
            <a:r>
              <a:rPr lang="pl-PL" i="1" dirty="0" smtClean="0"/>
              <a:t>XI</a:t>
            </a:r>
            <a:r>
              <a:rPr lang="pl-PL" dirty="0" smtClean="0"/>
              <a:t>-</a:t>
            </a:r>
            <a:r>
              <a:rPr lang="pl-PL" i="1" dirty="0" smtClean="0"/>
              <a:t>XIXvv</a:t>
            </a:r>
            <a:r>
              <a:rPr lang="pl-PL" dirty="0" smtClean="0"/>
              <a:t>).</a:t>
            </a:r>
            <a:r>
              <a:rPr lang="pl-PL" i="1" dirty="0" smtClean="0"/>
              <a:t> </a:t>
            </a:r>
            <a:r>
              <a:rPr lang="pl-PL" dirty="0" smtClean="0"/>
              <a:t>Moskva.</a:t>
            </a:r>
            <a:endParaRPr lang="de-DE" dirty="0" smtClean="0"/>
          </a:p>
          <a:p>
            <a:r>
              <a:rPr lang="pl-PL" dirty="0" smtClean="0"/>
              <a:t>Vinokur 2010: Vinokur, G. O. </a:t>
            </a:r>
            <a:r>
              <a:rPr lang="pl-PL" i="1" dirty="0" smtClean="0"/>
              <a:t>Istorija russkogo lteraturnogo jazyka</a:t>
            </a:r>
            <a:r>
              <a:rPr lang="pl-PL" dirty="0" smtClean="0"/>
              <a:t>. Moskva.</a:t>
            </a:r>
            <a:endParaRPr lang="de-DE" dirty="0" smtClean="0"/>
          </a:p>
          <a:p>
            <a:r>
              <a:rPr lang="de-DE" dirty="0" err="1" smtClean="0"/>
              <a:t>wikipedia</a:t>
            </a:r>
            <a:r>
              <a:rPr lang="de-DE" dirty="0" smtClean="0"/>
              <a:t>-Kirchenslawisch: http://de.wikipedia.org/wiki/Kirchenslawisch. Stand</a:t>
            </a:r>
            <a:r>
              <a:rPr lang="ru-RU" dirty="0" smtClean="0"/>
              <a:t>: 10. </a:t>
            </a:r>
            <a:r>
              <a:rPr lang="de-AT" dirty="0" smtClean="0"/>
              <a:t>M</a:t>
            </a:r>
            <a:r>
              <a:rPr lang="ru-RU" dirty="0" smtClean="0"/>
              <a:t>ä</a:t>
            </a:r>
            <a:r>
              <a:rPr lang="de-AT" dirty="0" err="1" smtClean="0"/>
              <a:t>rz</a:t>
            </a:r>
            <a:r>
              <a:rPr lang="ru-RU" dirty="0" smtClean="0"/>
              <a:t> 2013, 18:37 </a:t>
            </a:r>
            <a:r>
              <a:rPr lang="de-AT" dirty="0" smtClean="0"/>
              <a:t>Uhr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reus">
  <a:themeElements>
    <a:clrScheme name="Benutzerdefiniert 3">
      <a:dk1>
        <a:srgbClr val="58006B"/>
      </a:dk1>
      <a:lt1>
        <a:sysClr val="window" lastClr="FFFFFF"/>
      </a:lt1>
      <a:dk2>
        <a:srgbClr val="4E005F"/>
      </a:dk2>
      <a:lt2>
        <a:srgbClr val="FF2AD7"/>
      </a:lt2>
      <a:accent1>
        <a:srgbClr val="AB0042"/>
      </a:accent1>
      <a:accent2>
        <a:srgbClr val="75005F"/>
      </a:accent2>
      <a:accent3>
        <a:srgbClr val="9C007F"/>
      </a:accent3>
      <a:accent4>
        <a:srgbClr val="68007F"/>
      </a:accent4>
      <a:accent5>
        <a:srgbClr val="D92FFF"/>
      </a:accent5>
      <a:accent6>
        <a:srgbClr val="72002C"/>
      </a:accent6>
      <a:hlink>
        <a:srgbClr val="17BBFD"/>
      </a:hlink>
      <a:folHlink>
        <a:srgbClr val="FF79C2"/>
      </a:folHlink>
    </a:clrScheme>
    <a:fontScheme name="Benutzerdefiniert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Nereu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438</Words>
  <Application>Microsoft Office PowerPoint</Application>
  <PresentationFormat>Bildschirmpräsentation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Nereus</vt:lpstr>
      <vt:lpstr>Kirchenslawische Elemente in der modernen russischen Literatursprache</vt:lpstr>
      <vt:lpstr>Fragestellung</vt:lpstr>
      <vt:lpstr>Gliederung</vt:lpstr>
      <vt:lpstr>Kirchenslawische Elemente</vt:lpstr>
      <vt:lpstr>Kirchenslawische Elemente</vt:lpstr>
      <vt:lpstr>Kirchenslawische Elemente</vt:lpstr>
      <vt:lpstr>Literatur</vt:lpstr>
      <vt:lpstr>Literatur</vt:lpstr>
      <vt:lpstr>Literatur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Kirchenslawische Elemente in der modernen russischen Literatursprache</dc:title>
  <dc:creator>Haider Iris</dc:creator>
  <cp:lastModifiedBy>Haider Iris</cp:lastModifiedBy>
  <cp:revision>8</cp:revision>
  <dcterms:created xsi:type="dcterms:W3CDTF">2013-05-26T17:41:53Z</dcterms:created>
  <dcterms:modified xsi:type="dcterms:W3CDTF">2013-05-26T18:10:41Z</dcterms:modified>
</cp:coreProperties>
</file>