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3C871-5AEE-4A6B-B263-EEC6FFDE1E66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3C871-5AEE-4A6B-B263-EEC6FFDE1E66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3C871-5AEE-4A6B-B263-EEC6FFDE1E66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3C871-5AEE-4A6B-B263-EEC6FFDE1E66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3C871-5AEE-4A6B-B263-EEC6FFDE1E66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3C871-5AEE-4A6B-B263-EEC6FFDE1E66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3C871-5AEE-4A6B-B263-EEC6FFDE1E66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3C871-5AEE-4A6B-B263-EEC6FFDE1E66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3C871-5AEE-4A6B-B263-EEC6FFDE1E66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3C871-5AEE-4A6B-B263-EEC6FFDE1E66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3C871-5AEE-4A6B-B263-EEC6FFDE1E66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E3C871-5AEE-4A6B-B263-EEC6FFDE1E66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r-Latn-C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B36917D-1CB9-4068-B5E2-9BCA424AE6B2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52"/>
            <a:ext cx="8001056" cy="6901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Maja Savić </a:t>
            </a:r>
            <a:r>
              <a:rPr lang="sr-Latn-C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(Novi Sad)</a:t>
            </a:r>
          </a:p>
          <a:p>
            <a:pPr algn="ctr"/>
            <a:endParaRPr lang="sr-Latn-CS" sz="16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Institut za slavistiku</a:t>
            </a:r>
          </a:p>
          <a:p>
            <a:pPr algn="ctr"/>
            <a:r>
              <a:rPr lang="sr-Latn-C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Univerziteta „Karl Franc“</a:t>
            </a:r>
          </a:p>
          <a:p>
            <a:pPr algn="ctr"/>
            <a:endParaRPr lang="sr-Latn-CS" sz="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majasavic56</a:t>
            </a:r>
            <a:r>
              <a:rPr lang="en-US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sr-Latn-CS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gmail.com</a:t>
            </a:r>
          </a:p>
          <a:p>
            <a:pPr algn="ctr"/>
            <a:endParaRPr lang="sr-Latn-CS" sz="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Subjekat i objekat u sistemu transformacije kulturnih uloga i otpor u književnosti kao kulturni fenomen</a:t>
            </a:r>
          </a:p>
          <a:p>
            <a:pPr algn="ctr"/>
            <a:endParaRPr lang="sr-Latn-CS" sz="105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sr-Latn-CS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sr-Latn-CS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Istraživačko veče</a:t>
            </a:r>
          </a:p>
          <a:p>
            <a:pPr algn="ctr"/>
            <a:endParaRPr lang="sr-Latn-CS" sz="10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Grac, 12. 6. 2014.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8929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1604" y="2214554"/>
            <a:ext cx="578647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Latn-C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sr-Latn-CS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357166"/>
            <a:ext cx="88582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Zaključak</a:t>
            </a:r>
          </a:p>
          <a:p>
            <a:pPr marL="0" marR="0" lvl="0" indent="2524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Biti subjekat kulturalizacije ne znači negaciju vlastite objekatske pozicije u kulturalizaciji već njeno kulturno obogaćenje: humanistički stvarati kroz poziciju subjekta za vlastitu ličnost i za društvo znači kulturno oplemenjivati svoju objekatsku ulogu u kulturalizaciji, koja aktivno prima i sabira vrednosne proizvode ljudske aktivnosti i unapređuje mogućnosti daljeg razvijanja subjektove kulturne snage.  </a:t>
            </a:r>
          </a:p>
          <a:p>
            <a:pPr marL="0" marR="0" lvl="0" indent="252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</a:t>
            </a:r>
            <a:r>
              <a:rPr lang="sr-Latn-C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9.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2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4282" y="285728"/>
            <a:ext cx="84296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Literatura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Balibar 2002: Balibar, Etjen. Kultura i identitet. In: Knežević,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Nacija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kultura i građanstvo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47–66.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Burdije 2003: Burdije, Pjer.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Pravila umetnosti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geneza i struktura polja književnosti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Novi Sad.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Džuverović 1987: Džuverović, Borisav.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Sporne kulture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                          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10.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00108"/>
            <a:ext cx="9001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14282" y="500042"/>
            <a:ext cx="850112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Fej 2002: Fej, Brajan. Da li nas naša kultura ili društvo čine onim što jesmo. In: Knežević,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Nacija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kultura i građanstvo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67–86.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Fuko 2007: Fuko, Mišel.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Poredak diskursa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Halpern 2009: Halpern, Katrin. Treba li prestati da se govori o identitetu? In: Hamović,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Identitet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pojedinac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grupa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društvo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17–27.             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11.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42844" y="642918"/>
            <a:ext cx="864396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Kamijeri 2009: Kamijeri, Karmel. Kulture i strategije, ili hiljadu načina prilagođavanja. In: Hamović,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Identitet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pojedinac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grupa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društvo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105–112.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Kimlika 2002: Kimlika, Vil. Sloboda i kultura. In: Knežević,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Nacija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kultura i građanstvo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131–165.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Koković 2000: Koković, Dragan.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Kultura i umetnost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Novi Sad.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  <a:r>
              <a:rPr lang="sr-Latn-C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12.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571612"/>
            <a:ext cx="8072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3200" dirty="0" smtClean="0"/>
          </a:p>
          <a:p>
            <a:pPr algn="just"/>
            <a:endParaRPr lang="sr-Latn-CS" sz="3200" dirty="0" smtClean="0"/>
          </a:p>
          <a:p>
            <a:pPr algn="just"/>
            <a:r>
              <a:rPr lang="sr-Latn-CS" sz="3200" dirty="0" smtClean="0"/>
              <a:t> </a:t>
            </a:r>
          </a:p>
          <a:p>
            <a:pPr algn="just"/>
            <a:endParaRPr lang="sr-Latn-CS" sz="3200" dirty="0" smtClean="0"/>
          </a:p>
          <a:p>
            <a:pPr algn="just"/>
            <a:endParaRPr lang="sr-Latn-CS" sz="3200" dirty="0" smtClean="0"/>
          </a:p>
          <a:p>
            <a:pPr algn="just"/>
            <a:endParaRPr lang="sr-Latn-CS" sz="3200" dirty="0" smtClean="0"/>
          </a:p>
          <a:p>
            <a:pPr algn="just"/>
            <a:r>
              <a:rPr lang="sr-Latn-CS" sz="3200" dirty="0" smtClean="0"/>
              <a:t>                                                                        </a:t>
            </a:r>
            <a:endParaRPr lang="sr-Latn-C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-142900"/>
            <a:ext cx="9001124" cy="712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 Breton 2009: Le Breton, David. Tetovaže i piercings... identitetske majstorije? In: Hamović,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Identitet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pojedinac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grupa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društvo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132–141.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Lekont 2009: Lekont, Žak. Označiti svoju različitost. Razgovor sa Pjerom Tapom. In: Hamović,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Identitet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pojedinac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grupa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društvo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72–76.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Leluš 2009: Leluš, Serž. Pojedinac i moderno društvo. Razgovor sa Čarlsom Tejlorom. In: Hamović,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Identitet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pojedinac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grupa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društvo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113–122.             </a:t>
            </a:r>
            <a:r>
              <a:rPr lang="sr-Latn-CS" sz="32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13.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Lošonc 2012: Lošonc, Alpar. Da li identitetski obrasci predstavljaju apoteozu kapitalizma? In: Zivlak, Jovan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Otpor i moć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Novi Sad. S. 278–339.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Mark 2009: Mark, Edmond. Identitetska izgradnja pojedinca. In: Hamović,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Identitet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pojedinac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grupa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društvo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41–50.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Maršan 2009: Maršan, Žil. Traženje sebe, put krsta? In: Hamović,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Identitet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pojedinac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grupa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društvo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123–131.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                                    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14.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57232"/>
            <a:ext cx="8929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2844" y="428604"/>
            <a:ext cx="857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Martino 2009: Martino, Delfina. JA u socijalnoj psihologiji. In: Hamović,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Identitet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pojedinac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grupa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društvo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51–60.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Oberle 2009: Oberle, Dominik. Živeti zajedno. Grupa u društvenoj psihologiji. In: Hamović,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Identitet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pojedinac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grupa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društvo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145–158.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Ransijer 2008: Ransijer, Žak.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Politika književnosti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Novi Sad.                                 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15.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785794"/>
            <a:ext cx="86439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785794"/>
            <a:ext cx="828680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Ruano–Borbalan 2009: Ruano–Borbalan, Žan–Klod. Izgradnja identiteta. In: Hamović,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Identitet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pojedinac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grupa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društvo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5–16.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Savić 2013: Savić, Maja. U prostoru književnog polja književnih mogućnosti. In: Zivlak, Jovan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Zlatna greda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Broj 143/144. Godina XIII, septembar/oktobar 2013. Novi Sad. S. 64–72.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</a:t>
            </a:r>
            <a:r>
              <a:rPr lang="sr-Latn-C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16.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58" y="86916"/>
            <a:ext cx="785818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Šovije 2009: Šovije, Stefan. Filozofsko pitanje ličnog identiteta. In: Hamović,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Identitet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pojedinac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grupa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društvo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31–40.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Vensono 2009: Vensono, Ženevjev. Socijalizacija i identitet. In: Hamović, Zoran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Identitet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pojedinac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grupa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društvo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77–81.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Zimel 2005: Zimel, Georg. Veliki gradovi i duhovni život. In: Jovanović, Nebojša (ur.). </a:t>
            </a:r>
            <a:r>
              <a:rPr kumimoji="0" lang="sr-Latn-CS" sz="32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Urbana sociologija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Beograd. S. 69–77.</a:t>
            </a: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17.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00042"/>
            <a:ext cx="821533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Sadržaj</a:t>
            </a: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Kultura i društvo</a:t>
            </a:r>
          </a:p>
          <a:p>
            <a:pPr marL="342900" indent="-342900" algn="just">
              <a:buAutoNum type="arabicPeriod"/>
            </a:pP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Određenje kulturnog identiteta</a:t>
            </a:r>
          </a:p>
          <a:p>
            <a:pPr marL="342900" indent="-342900" algn="just">
              <a:buAutoNum type="arabicPeriod"/>
            </a:pP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Identifikacija i paradoks identiteta: grupe pripadnosti i strategije</a:t>
            </a:r>
          </a:p>
          <a:p>
            <a:pPr marL="342900" indent="-342900" algn="just">
              <a:buAutoNum type="arabicPeriod"/>
            </a:pP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Značaj subjekatske pozicije u kulturi</a:t>
            </a:r>
          </a:p>
          <a:p>
            <a:pPr marL="342900" indent="-342900" algn="just">
              <a:buAutoNum type="arabicPeriod"/>
            </a:pP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Otpor u književnosti kao kulturni fenomen: priroda i smisao</a:t>
            </a:r>
          </a:p>
          <a:p>
            <a:pPr marL="342900" indent="-342900" algn="just">
              <a:buAutoNum type="arabicPeriod"/>
            </a:pPr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r>
              <a:rPr lang="sr-Latn-C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1.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20" y="357166"/>
            <a:ext cx="8501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214290"/>
            <a:ext cx="835827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Kultura i društvo</a:t>
            </a: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-Kultura predstavlja „celokupnost materijalnih i duhovnih dobara koja su svojim radom članovi određenog društva stvorili kroz istoriju, da bi ovladali prirodom i prilagodili je svojim, ljudskim potrebama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“ (Koković 2000: 10).</a:t>
            </a:r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 Tesno je povezana „sa strukturom društva posredstvom društvenih pravila, kojima je regulisano ponašanje njegovih pripadnika“ (Koković 2000: 10).                                      </a:t>
            </a:r>
            <a:r>
              <a:rPr lang="sr-Latn-C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</a:t>
            </a:r>
            <a:endParaRPr lang="sr-Latn-C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428604"/>
            <a:ext cx="84296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Kulturni identitet se pokazuje kao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-Sklop 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karakteristika objektivnih i subjektivnih struktura 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(Balibar 2002: 48).</a:t>
            </a: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Ličnost je određena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-Načinom funkcionisanja društvenih 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struktura;</a:t>
            </a:r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-Vlastitim merama, smislom i prirodom kulturne intervencije u polju 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samorazvoja.    </a:t>
            </a:r>
            <a:r>
              <a:rPr lang="sr-Latn-C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</a:t>
            </a:r>
          </a:p>
          <a:p>
            <a:pPr algn="just"/>
            <a:endParaRPr lang="sr-Latn-CS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357166"/>
            <a:ext cx="857256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Identifikacija i paradoks identiteta: grupe pripadnosti i strategije</a:t>
            </a:r>
          </a:p>
          <a:p>
            <a:pPr marL="342900" indent="-342900" algn="ctr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-Ličnost se izgrađuje socijalizacijom i </a:t>
            </a:r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kulturalizacijom.</a:t>
            </a:r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-Identifikacije su kontinuirane i </a:t>
            </a:r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različite.</a:t>
            </a:r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-Integracije u grupe pripadnosti su:</a:t>
            </a:r>
          </a:p>
          <a:p>
            <a:pPr marL="342900" indent="-342900" algn="just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složene-promenljive-konfliktne-               pragmatične- </a:t>
            </a:r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željene.</a:t>
            </a:r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  <a:r>
              <a:rPr lang="sr-Latn-C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</a:t>
            </a:r>
          </a:p>
          <a:p>
            <a:pPr marL="342900" indent="-342900" algn="ctr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786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71670" y="92867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642918"/>
            <a:ext cx="850112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Paradoks identiteta</a:t>
            </a: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Identitet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-T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eži da bude stabilna, celovita 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forma;</a:t>
            </a:r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-N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ezaštićen je od trajnog uticaja spoljašnjeg 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faktora;</a:t>
            </a:r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-I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strajava kao celina zahvaljujući tim 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uticajima.</a:t>
            </a:r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 algn="just"/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</a:t>
            </a:r>
            <a:r>
              <a:rPr lang="sr-Latn-C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5.</a:t>
            </a: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500042"/>
            <a:ext cx="8572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</a:t>
            </a:r>
          </a:p>
          <a:p>
            <a:pPr algn="just"/>
            <a:endParaRPr lang="sr-Latn-C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357166"/>
            <a:ext cx="764386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Značaj subjekatske pozicije u kulturi</a:t>
            </a: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-Proizilazi iz neophodnosti kontinuiranog oplemenjivanja ljudske 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prirode;</a:t>
            </a:r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-Jača usled socio-kulturnih pomeranja u neoliberalnom 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vremenu.</a:t>
            </a:r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</a:t>
            </a:r>
            <a:r>
              <a:rPr lang="sr-Latn-C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6.</a:t>
            </a: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857232"/>
            <a:ext cx="81439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</a:t>
            </a: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</a:p>
          <a:p>
            <a:pPr algn="ctr"/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500042"/>
            <a:ext cx="850112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Otpor u književnosti kao kulturni fenomen: priroda i smisao</a:t>
            </a:r>
          </a:p>
          <a:p>
            <a:pPr algn="ctr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Javlja se kao reagovanje na osnaženost kolektivnih uniformizovanih vrednosti u literarnom stvaralaštvu i kulturi.</a:t>
            </a:r>
          </a:p>
          <a:p>
            <a:pPr algn="just">
              <a:buFontTx/>
              <a:buChar char="-"/>
            </a:pPr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Njegovo preispitivanje književnih vrednosti predstavlja kontinuirani </a:t>
            </a: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proces.</a:t>
            </a:r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sr-Latn-C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sr-Latn-C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Dogmatsko vođenje otpora jeste negacija njegove ontološke suštine.                          </a:t>
            </a:r>
            <a:r>
              <a:rPr lang="sr-Latn-C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7.</a:t>
            </a:r>
          </a:p>
          <a:p>
            <a:pPr algn="just">
              <a:buFontTx/>
              <a:buChar char="-"/>
            </a:pPr>
            <a:endParaRPr lang="sr-Latn-CS" sz="3200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000108"/>
            <a:ext cx="75724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Otpor u književnosti kao kulturni fenomen: priroda i smisao</a:t>
            </a:r>
          </a:p>
          <a:p>
            <a:pPr algn="just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Cilj otpora je poboljšanje stanja u </a:t>
            </a:r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kulturi;</a:t>
            </a:r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Oslobađanje književnosti od stavljanja </a:t>
            </a:r>
            <a:r>
              <a:rPr lang="sr-Latn-CS" sz="3200" b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sr-Latn-CS" sz="3200" b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službu. </a:t>
            </a:r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</a:t>
            </a:r>
            <a:r>
              <a:rPr lang="sr-Latn-C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8.</a:t>
            </a:r>
          </a:p>
          <a:p>
            <a:pPr algn="ctr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307</TotalTime>
  <Words>1159</Words>
  <Application>Microsoft Office PowerPoint</Application>
  <PresentationFormat>On-screen Show (4:3)</PresentationFormat>
  <Paragraphs>169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X</cp:lastModifiedBy>
  <cp:revision>53</cp:revision>
  <dcterms:created xsi:type="dcterms:W3CDTF">2014-04-03T17:28:55Z</dcterms:created>
  <dcterms:modified xsi:type="dcterms:W3CDTF">2014-06-07T20:19:07Z</dcterms:modified>
</cp:coreProperties>
</file>