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6BDE-E319-4743-A32D-D38BEEA96BEF}" type="datetimeFigureOut">
              <a:rPr lang="de-AT" smtClean="0"/>
              <a:t>11.06.2014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3FFD5-0B8B-4D59-B4D1-F4BAB9E56D4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534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1C65-00E3-4DC4-A2A4-9923AE98FE64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1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4C4E-606A-46F5-88DA-A3230400057B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245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738C-53A9-4C7F-B537-D750A0BCEB7B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67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6E9F-5400-4D6B-8379-5C658D5EF9D8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15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47C9-88FB-407F-8E03-8E4D70CAE6AB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4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3469-6538-4D45-AAC5-3429B9B621E2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68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A5C-7B14-4BC9-9172-497B59FD5B41}" type="datetime1">
              <a:rPr lang="de-AT" smtClean="0"/>
              <a:t>11.06.2014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45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396C-4987-4409-875D-0B442E03F7B4}" type="datetime1">
              <a:rPr lang="de-AT" smtClean="0"/>
              <a:t>11.06.2014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5CE1-ABD7-43E8-9FC3-531B36139144}" type="datetime1">
              <a:rPr lang="de-AT" smtClean="0"/>
              <a:t>11.06.2014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51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0C4C-15A0-446A-92F2-C57EF54358FB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4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ECD-2200-4D43-B87F-E61C6D54CBAF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928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1E7B-C14D-4AD8-B06E-1AA601D4B701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96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Paradoks u zbirci poezije </a:t>
            </a:r>
            <a:r>
              <a:rPr lang="sr-Latn-RS" cap="small" dirty="0" smtClean="0"/>
              <a:t>Kardiogram bjekstva </a:t>
            </a:r>
            <a:r>
              <a:rPr lang="sr-Latn-RS" dirty="0" smtClean="0"/>
              <a:t>Predraga Bjeloševića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Emina </a:t>
            </a:r>
            <a:r>
              <a:rPr lang="mk-MK" dirty="0" smtClean="0"/>
              <a:t>Ј</a:t>
            </a:r>
            <a:r>
              <a:rPr lang="de-AT" dirty="0" smtClean="0"/>
              <a:t>ović (Graz)</a:t>
            </a:r>
          </a:p>
          <a:p>
            <a:r>
              <a:rPr lang="de-AT" dirty="0" smtClean="0"/>
              <a:t>emina.jovic@edu.uni-graz.at</a:t>
            </a:r>
          </a:p>
          <a:p>
            <a:r>
              <a:rPr lang="de-AT" dirty="0" smtClean="0"/>
              <a:t>Institut für Slawistik der Karl-Franzens-Universität Graz</a:t>
            </a:r>
          </a:p>
          <a:p>
            <a:r>
              <a:rPr lang="sr-Latn-RS" dirty="0" smtClean="0"/>
              <a:t>Neue slawistische Horizonte</a:t>
            </a:r>
            <a:endParaRPr lang="de-AT" dirty="0" smtClean="0"/>
          </a:p>
          <a:p>
            <a:r>
              <a:rPr lang="de-AT" dirty="0" smtClean="0"/>
              <a:t>Leiter: O. Univ.-Prof. Dr. Branko Tošović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</a:t>
            </a:fld>
            <a:endParaRPr lang="de-AT"/>
          </a:p>
        </p:txBody>
      </p:sp>
      <p:pic>
        <p:nvPicPr>
          <p:cNvPr id="1026" name="Picture 2" descr="C:\Users\Emma\Desktop\logo_uni_graz_4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68288"/>
            <a:ext cx="1511300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Bjelošević 201</a:t>
            </a:r>
            <a:r>
              <a:rPr lang="de-AT" dirty="0" smtClean="0"/>
              <a:t>4</a:t>
            </a:r>
            <a:r>
              <a:rPr lang="sr-Latn-RS" dirty="0" smtClean="0"/>
              <a:t>: Bjelošević Predrag. </a:t>
            </a:r>
            <a:r>
              <a:rPr lang="sr-Latn-RS" i="1" dirty="0" smtClean="0"/>
              <a:t>Kardiogram bjekstva</a:t>
            </a:r>
            <a:r>
              <a:rPr lang="sr-Latn-RS" dirty="0" smtClean="0"/>
              <a:t>. Beograd – Banja Luka. Treći trg – Art scena. </a:t>
            </a:r>
            <a:endParaRPr lang="de-AT" dirty="0" smtClean="0"/>
          </a:p>
          <a:p>
            <a:r>
              <a:rPr lang="vi-VN" dirty="0"/>
              <a:t>Filipović 1984: Filipović Vladimir. Filozofski rječnik. Zagreb.</a:t>
            </a:r>
          </a:p>
          <a:p>
            <a:r>
              <a:rPr lang="vi-VN" dirty="0"/>
              <a:t>Mišič 2000: Mišić Anto. Rječnik filozofskih pojmova. Split. </a:t>
            </a:r>
          </a:p>
          <a:p>
            <a:r>
              <a:rPr lang="vi-VN" dirty="0"/>
              <a:t>Živković 2001: Živković Dragiša. Teorija književnosti sa teorijom pismenosti. Beograd.</a:t>
            </a:r>
          </a:p>
          <a:p>
            <a:r>
              <a:rPr lang="vi-VN" dirty="0"/>
              <a:t>Träger 1986: Träger Claus. Wörterbuch der Literaturwissenschaft. Leipzig.</a:t>
            </a:r>
          </a:p>
          <a:p>
            <a:r>
              <a:rPr lang="vi-VN" dirty="0"/>
              <a:t>Aforizam-www: http://www.hrleksikon.info/definicija/aforizam.html (stanje: 26.05.2014)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30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k-MK" dirty="0"/>
              <a:t>Философский энциклопедический словарь. Москва. 1999.</a:t>
            </a:r>
          </a:p>
          <a:p>
            <a:r>
              <a:rPr lang="vi-VN" dirty="0"/>
              <a:t>Nagrađen Bjelošević-www: http://www.banjaluka.com/vijesti/kultura/2014/02/07/nagraden-predrag-bjelosevic/ (stanje: 3.06.2014)</a:t>
            </a:r>
          </a:p>
          <a:p>
            <a:r>
              <a:rPr lang="vi-VN" dirty="0"/>
              <a:t>Stojković 2013: Stojković Dušan. Nove pesme jezičkh zvjezdarnika. In: Bjelošević Predrag. Kardiogram bjekstva. Beograd-Banjaluka. </a:t>
            </a:r>
          </a:p>
          <a:p>
            <a:r>
              <a:rPr lang="vi-VN" dirty="0"/>
              <a:t>Bjelošević 20142:  Bjelošević Predrag. Kardiogram bjekstva. Beograd-Banjaluka. 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70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Tontić 2011: Tontić Stevan. Bjeloševićevo pjevanje uz vjetar. Sarajevo.</a:t>
            </a:r>
          </a:p>
          <a:p>
            <a:r>
              <a:rPr lang="de-AT" dirty="0"/>
              <a:t>Stojković 2011: Stojković Dušan.  Metafizički poetski slovar Predraga Bjeloševića. In. Bjelošević Predrag. Pod krošnjom trošnog drveta, Izabrane i nove pesme. Smederevo, Skoplje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Predrag Bjelošević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Pesnik, pripovedač, </a:t>
            </a:r>
            <a:r>
              <a:rPr lang="sr-Latn-RS" dirty="0"/>
              <a:t>p</a:t>
            </a:r>
            <a:r>
              <a:rPr lang="sr-Latn-RS" dirty="0" smtClean="0"/>
              <a:t>isac za decu, reditelj za lutkarski teatar</a:t>
            </a:r>
          </a:p>
          <a:p>
            <a:r>
              <a:rPr lang="sr-Latn-RS" dirty="0" smtClean="0"/>
              <a:t>Pesničke zbirke: </a:t>
            </a:r>
            <a:r>
              <a:rPr lang="sr-Latn-RS" cap="small" dirty="0" smtClean="0"/>
              <a:t>Gorka slad</a:t>
            </a:r>
            <a:r>
              <a:rPr lang="sr-Latn-RS" dirty="0" smtClean="0"/>
              <a:t>, </a:t>
            </a:r>
            <a:r>
              <a:rPr lang="sr-Latn-RS" cap="small" dirty="0" smtClean="0"/>
              <a:t>Lice sa zatiljka</a:t>
            </a:r>
            <a:r>
              <a:rPr lang="sr-Latn-RS" dirty="0" smtClean="0"/>
              <a:t>, </a:t>
            </a:r>
            <a:r>
              <a:rPr lang="sr-Latn-RS" cap="small" dirty="0" smtClean="0"/>
              <a:t>Rešetka i san</a:t>
            </a:r>
            <a:r>
              <a:rPr lang="sr-Latn-RS" dirty="0" smtClean="0"/>
              <a:t>, </a:t>
            </a:r>
            <a:r>
              <a:rPr lang="sr-Latn-RS" cap="small" dirty="0" smtClean="0"/>
              <a:t>Između prostora </a:t>
            </a:r>
            <a:r>
              <a:rPr lang="sr-Latn-RS" dirty="0" smtClean="0"/>
              <a:t>i dr. </a:t>
            </a:r>
          </a:p>
          <a:p>
            <a:r>
              <a:rPr lang="sr-Latn-RS" dirty="0" smtClean="0"/>
              <a:t>Zastupljen je u antologijama savremene jugoslovenske, srpske i bosanskohercegovačke poezije.</a:t>
            </a:r>
          </a:p>
          <a:p>
            <a:r>
              <a:rPr lang="sr-Latn-RS" dirty="0" smtClean="0"/>
              <a:t>Živi i radi u Banjaluci.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6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Paradoksalni predgovor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Pesma umesto predgovora</a:t>
            </a:r>
            <a:endParaRPr lang="de-AT" dirty="0" smtClean="0"/>
          </a:p>
          <a:p>
            <a:pPr marL="0" indent="0">
              <a:buNone/>
            </a:pPr>
            <a:r>
              <a:rPr lang="pl-PL" cap="small" dirty="0"/>
              <a:t>Zašto mi daruješ više nego što zaslužujem</a:t>
            </a:r>
            <a:endParaRPr lang="de-AT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39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Paradoksalni pogovor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Pesma umesto pogovora</a:t>
            </a:r>
            <a:endParaRPr lang="de-AT" dirty="0" smtClean="0"/>
          </a:p>
          <a:p>
            <a:pPr marL="0" indent="0">
              <a:buNone/>
            </a:pPr>
            <a:r>
              <a:rPr lang="it-IT" cap="small" dirty="0"/>
              <a:t>Pjesma, kakve ne treba pisati</a:t>
            </a:r>
            <a:endParaRPr lang="de-AT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70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Zbirka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5 celina: </a:t>
            </a:r>
          </a:p>
          <a:p>
            <a:r>
              <a:rPr lang="sr-Latn-RS" cap="small" dirty="0" smtClean="0"/>
              <a:t>Tišinom</a:t>
            </a:r>
            <a:endParaRPr lang="sr-Latn-RS" dirty="0"/>
          </a:p>
          <a:p>
            <a:r>
              <a:rPr lang="sr-Latn-RS" dirty="0" smtClean="0"/>
              <a:t> </a:t>
            </a:r>
            <a:r>
              <a:rPr lang="sr-Latn-RS" cap="small" dirty="0" smtClean="0"/>
              <a:t>.</a:t>
            </a:r>
            <a:r>
              <a:rPr lang="sr-Latn-RS" dirty="0" smtClean="0"/>
              <a:t> </a:t>
            </a:r>
          </a:p>
          <a:p>
            <a:r>
              <a:rPr lang="sr-Latn-RS" cap="small" dirty="0" smtClean="0"/>
              <a:t>Riječ</a:t>
            </a:r>
            <a:r>
              <a:rPr lang="sr-Latn-RS" dirty="0" smtClean="0"/>
              <a:t>, </a:t>
            </a:r>
            <a:r>
              <a:rPr lang="sr-Latn-RS" cap="small" dirty="0" smtClean="0"/>
              <a:t>Izgled</a:t>
            </a:r>
            <a:r>
              <a:rPr lang="sr-Latn-RS" dirty="0" smtClean="0"/>
              <a:t>, </a:t>
            </a:r>
            <a:r>
              <a:rPr lang="sr-Latn-RS" cap="small" dirty="0" smtClean="0"/>
              <a:t>smisao</a:t>
            </a:r>
            <a:endParaRPr lang="sr-Latn-RS" dirty="0"/>
          </a:p>
          <a:p>
            <a:r>
              <a:rPr lang="sr-Latn-RS" dirty="0" smtClean="0"/>
              <a:t> </a:t>
            </a:r>
            <a:r>
              <a:rPr lang="sr-Latn-RS" cap="small" dirty="0" smtClean="0"/>
              <a:t>Nama</a:t>
            </a:r>
            <a:r>
              <a:rPr lang="sr-Latn-RS" dirty="0" smtClean="0"/>
              <a:t>, </a:t>
            </a:r>
            <a:r>
              <a:rPr lang="sr-Latn-RS" cap="small" dirty="0" smtClean="0"/>
              <a:t>u susret</a:t>
            </a:r>
            <a:r>
              <a:rPr lang="sr-Latn-RS" dirty="0"/>
              <a:t> </a:t>
            </a:r>
            <a:endParaRPr lang="sr-Latn-RS" dirty="0" smtClean="0"/>
          </a:p>
          <a:p>
            <a:r>
              <a:rPr lang="sr-Latn-RS" cap="small" dirty="0" smtClean="0"/>
              <a:t>, </a:t>
            </a:r>
            <a:endParaRPr lang="de-AT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13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poezija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Oksimoroni: </a:t>
            </a:r>
            <a:r>
              <a:rPr lang="sr-Latn-RS" i="1" dirty="0" smtClean="0"/>
              <a:t>govor tišine</a:t>
            </a:r>
            <a:r>
              <a:rPr lang="sr-Latn-RS" dirty="0" smtClean="0"/>
              <a:t>, </a:t>
            </a:r>
            <a:r>
              <a:rPr lang="sr-Latn-RS" i="1" dirty="0" smtClean="0"/>
              <a:t>davljenici pjevaju nemuštu pjesmu izvora </a:t>
            </a:r>
            <a:r>
              <a:rPr lang="sr-Latn-RS" dirty="0" smtClean="0"/>
              <a:t>(Bjelošević 2013: 11)</a:t>
            </a:r>
          </a:p>
          <a:p>
            <a:r>
              <a:rPr lang="sr-Latn-RS" cap="small" dirty="0" smtClean="0"/>
              <a:t>Tišine govor </a:t>
            </a:r>
            <a:r>
              <a:rPr lang="sr-Latn-RS" dirty="0" smtClean="0"/>
              <a:t>(Bjelošević 2013: 27)</a:t>
            </a:r>
          </a:p>
          <a:p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26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57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2050" name="Picture 2" descr="C:\Users\Emma\Desktop\2014-03-24 23.36.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15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3074" name="Picture 2" descr="C:\Users\Emma\Desktop\2014-03-24 23.34.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36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Paradoks u zbirci poezije Kardiogram bjekstva Predraga Bjeloševića</vt:lpstr>
      <vt:lpstr>Predrag Bjelošević</vt:lpstr>
      <vt:lpstr>Paradoksalni predgovor</vt:lpstr>
      <vt:lpstr>Paradoksalni pogovor</vt:lpstr>
      <vt:lpstr>Zbirka</vt:lpstr>
      <vt:lpstr>Paradoksalna poezija</vt:lpstr>
      <vt:lpstr>Paradoksalna forma</vt:lpstr>
      <vt:lpstr>Paradoksalna forma</vt:lpstr>
      <vt:lpstr>Paradoksalna forma</vt:lpstr>
      <vt:lpstr>Literatura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Paradoks u zbirci poezije Kardiogram bjekstva Predraga Bjeloševića</dc:title>
  <dc:creator>Emma</dc:creator>
  <cp:lastModifiedBy>Emma</cp:lastModifiedBy>
  <cp:revision>8</cp:revision>
  <dcterms:created xsi:type="dcterms:W3CDTF">2014-03-24T21:29:47Z</dcterms:created>
  <dcterms:modified xsi:type="dcterms:W3CDTF">2014-06-11T08:56:08Z</dcterms:modified>
</cp:coreProperties>
</file>