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86" r:id="rId27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355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0263"/>
            <a:ext cx="3073400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AB67CBE-8B9E-4E39-AC0A-3641846403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56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16244C0-C411-4200-B812-2EE9ABAF167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83086F-A0E4-4E14-A184-FD797A006C4A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9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1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6397E-B215-4E2A-ACB7-B371900490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69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4CC90-2484-43E1-8629-DE49D75401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82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30175"/>
            <a:ext cx="2055812" cy="5992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8213" cy="59928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DFD50-B434-4B3A-9005-2ABCF84F58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464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67208-E4C5-4970-9438-6C7B4C705F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235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FD74C-59DA-410D-A1A6-40CCC3A6B0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53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9E3E2-E4ED-492C-B145-7CB6085F59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640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1892B-D578-4858-8750-1B3026260C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038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256D8-A5E1-4442-B1E6-4EF5D09C5D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118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04B23-6ED0-4E10-BCB3-A99526E7DC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821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100D5-0B0E-4A92-8D42-E712208F61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198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83E83-4EB0-4E29-A118-C899BB6BB8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900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219F2-4DE5-43E4-A2E0-CF74AAE72A4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954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DB616-FFF9-4951-A636-84E099275A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922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FA5CA-5FAB-48C1-8A5F-E67002A8CB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383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30175"/>
            <a:ext cx="2055812" cy="5992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8213" cy="59928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9D694-DE3D-4E76-B473-33CC285D660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008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D62D2-8013-4DDC-B3CE-6BF2A6426E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5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D2823-398E-4303-B584-07C4A6961F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498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5971B-15BF-4B87-8278-77C4AAE451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011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C6248-7F0E-4E6A-B7F7-C27CAC96E6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29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E0858-467B-4CD3-A74D-195665454D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664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2BA71-BDD1-444D-B8CD-ED26981121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86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0EFD0-30DA-4229-8D40-FBFB22BDC8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826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6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C225A85F-C586-4CD2-ACFD-653BD7D8110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3175" y="4267200"/>
            <a:ext cx="9137650" cy="2587625"/>
            <a:chOff x="2" y="2688"/>
            <a:chExt cx="5756" cy="1630"/>
          </a:xfrm>
        </p:grpSpPr>
        <p:sp>
          <p:nvSpPr>
            <p:cNvPr id="2056" name="Freeform 2"/>
            <p:cNvSpPr>
              <a:spLocks noChangeArrowheads="1"/>
            </p:cNvSpPr>
            <p:nvPr/>
          </p:nvSpPr>
          <p:spPr bwMode="auto">
            <a:xfrm>
              <a:off x="2" y="2688"/>
              <a:ext cx="5756" cy="1630"/>
            </a:xfrm>
            <a:custGeom>
              <a:avLst/>
              <a:gdLst>
                <a:gd name="T0" fmla="*/ 591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15 w 5740"/>
                <a:gd name="T7" fmla="*/ 0 h 4316"/>
                <a:gd name="T8" fmla="*/ 5915 w 5740"/>
                <a:gd name="T9" fmla="*/ 0 h 4316"/>
                <a:gd name="T10" fmla="*/ 591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sr-Cyrl-CS">
                <a:latin typeface="Arial" charset="0"/>
                <a:ea typeface="Microsoft YaHei" pitchFamily="32" charset="-122"/>
              </a:endParaRPr>
            </a:p>
          </p:txBody>
        </p:sp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3528" y="3715"/>
              <a:ext cx="790" cy="519"/>
              <a:chOff x="3528" y="3715"/>
              <a:chExt cx="790" cy="519"/>
            </a:xfrm>
          </p:grpSpPr>
          <p:sp>
            <p:nvSpPr>
              <p:cNvPr id="2108" name="Oval 4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0" cy="325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9" name="Oval 5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0" cy="273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0" name="Oval 6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2" cy="205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1" name="Oval 7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0" cy="157"/>
              </a:xfrm>
              <a:prstGeom prst="ellipse">
                <a:avLst/>
              </a:prstGeom>
              <a:gradFill rotWithShape="0"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2" name="Oval 8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0" cy="105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3" name="Freeform 9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1" cy="159"/>
              </a:xfrm>
              <a:custGeom>
                <a:avLst/>
                <a:gdLst>
                  <a:gd name="T0" fmla="*/ 374 w 382"/>
                  <a:gd name="T1" fmla="*/ 12 h 161"/>
                  <a:gd name="T2" fmla="*/ 255 w 382"/>
                  <a:gd name="T3" fmla="*/ 24 h 161"/>
                  <a:gd name="T4" fmla="*/ 149 w 382"/>
                  <a:gd name="T5" fmla="*/ 52 h 161"/>
                  <a:gd name="T6" fmla="*/ 101 w 382"/>
                  <a:gd name="T7" fmla="*/ 75 h 161"/>
                  <a:gd name="T8" fmla="*/ 59 w 382"/>
                  <a:gd name="T9" fmla="*/ 98 h 161"/>
                  <a:gd name="T10" fmla="*/ 24 w 382"/>
                  <a:gd name="T11" fmla="*/ 126 h 161"/>
                  <a:gd name="T12" fmla="*/ 0 w 382"/>
                  <a:gd name="T13" fmla="*/ 156 h 161"/>
                  <a:gd name="T14" fmla="*/ 0 w 382"/>
                  <a:gd name="T15" fmla="*/ 132 h 161"/>
                  <a:gd name="T16" fmla="*/ 29 w 382"/>
                  <a:gd name="T17" fmla="*/ 104 h 161"/>
                  <a:gd name="T18" fmla="*/ 65 w 382"/>
                  <a:gd name="T19" fmla="*/ 80 h 161"/>
                  <a:gd name="T20" fmla="*/ 155 w 382"/>
                  <a:gd name="T21" fmla="*/ 36 h 161"/>
                  <a:gd name="T22" fmla="*/ 255 w 382"/>
                  <a:gd name="T23" fmla="*/ 12 h 161"/>
                  <a:gd name="T24" fmla="*/ 374 w 382"/>
                  <a:gd name="T25" fmla="*/ 0 h 161"/>
                  <a:gd name="T26" fmla="*/ 374 w 382"/>
                  <a:gd name="T27" fmla="*/ 0 h 161"/>
                  <a:gd name="T28" fmla="*/ 380 w 382"/>
                  <a:gd name="T29" fmla="*/ 0 h 161"/>
                  <a:gd name="T30" fmla="*/ 380 w 382"/>
                  <a:gd name="T31" fmla="*/ 12 h 161"/>
                  <a:gd name="T32" fmla="*/ 374 w 382"/>
                  <a:gd name="T33" fmla="*/ 12 h 161"/>
                  <a:gd name="T34" fmla="*/ 374 w 382"/>
                  <a:gd name="T35" fmla="*/ 12 h 161"/>
                  <a:gd name="T36" fmla="*/ 374 w 382"/>
                  <a:gd name="T37" fmla="*/ 12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4" name="Freeform 10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2" cy="64"/>
              </a:xfrm>
              <a:custGeom>
                <a:avLst/>
                <a:gdLst>
                  <a:gd name="T0" fmla="*/ 255 w 443"/>
                  <a:gd name="T1" fmla="*/ 49 h 66"/>
                  <a:gd name="T2" fmla="*/ 351 w 443"/>
                  <a:gd name="T3" fmla="*/ 45 h 66"/>
                  <a:gd name="T4" fmla="*/ 441 w 443"/>
                  <a:gd name="T5" fmla="*/ 22 h 66"/>
                  <a:gd name="T6" fmla="*/ 441 w 443"/>
                  <a:gd name="T7" fmla="*/ 33 h 66"/>
                  <a:gd name="T8" fmla="*/ 351 w 443"/>
                  <a:gd name="T9" fmla="*/ 55 h 66"/>
                  <a:gd name="T10" fmla="*/ 255 w 443"/>
                  <a:gd name="T11" fmla="*/ 61 h 66"/>
                  <a:gd name="T12" fmla="*/ 186 w 443"/>
                  <a:gd name="T13" fmla="*/ 55 h 66"/>
                  <a:gd name="T14" fmla="*/ 120 w 443"/>
                  <a:gd name="T15" fmla="*/ 45 h 66"/>
                  <a:gd name="T16" fmla="*/ 60 w 443"/>
                  <a:gd name="T17" fmla="*/ 33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2 h 66"/>
                  <a:gd name="T24" fmla="*/ 120 w 443"/>
                  <a:gd name="T25" fmla="*/ 33 h 66"/>
                  <a:gd name="T26" fmla="*/ 186 w 443"/>
                  <a:gd name="T27" fmla="*/ 45 h 66"/>
                  <a:gd name="T28" fmla="*/ 255 w 443"/>
                  <a:gd name="T29" fmla="*/ 49 h 66"/>
                  <a:gd name="T30" fmla="*/ 255 w 443"/>
                  <a:gd name="T31" fmla="*/ 49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89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" name="Freeform 11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7" cy="214"/>
              </a:xfrm>
              <a:custGeom>
                <a:avLst/>
                <a:gdLst>
                  <a:gd name="T0" fmla="*/ 12 w 89"/>
                  <a:gd name="T1" fmla="*/ 64 h 216"/>
                  <a:gd name="T2" fmla="*/ 18 w 89"/>
                  <a:gd name="T3" fmla="*/ 106 h 216"/>
                  <a:gd name="T4" fmla="*/ 34 w 89"/>
                  <a:gd name="T5" fmla="*/ 141 h 216"/>
                  <a:gd name="T6" fmla="*/ 57 w 89"/>
                  <a:gd name="T7" fmla="*/ 175 h 216"/>
                  <a:gd name="T8" fmla="*/ 84 w 89"/>
                  <a:gd name="T9" fmla="*/ 211 h 216"/>
                  <a:gd name="T10" fmla="*/ 67 w 89"/>
                  <a:gd name="T11" fmla="*/ 211 h 216"/>
                  <a:gd name="T12" fmla="*/ 40 w 89"/>
                  <a:gd name="T13" fmla="*/ 175 h 216"/>
                  <a:gd name="T14" fmla="*/ 18 w 89"/>
                  <a:gd name="T15" fmla="*/ 141 h 216"/>
                  <a:gd name="T16" fmla="*/ 6 w 89"/>
                  <a:gd name="T17" fmla="*/ 106 h 216"/>
                  <a:gd name="T18" fmla="*/ 0 w 89"/>
                  <a:gd name="T19" fmla="*/ 64 h 216"/>
                  <a:gd name="T20" fmla="*/ 0 w 89"/>
                  <a:gd name="T21" fmla="*/ 30 h 216"/>
                  <a:gd name="T22" fmla="*/ 12 w 89"/>
                  <a:gd name="T23" fmla="*/ 0 h 216"/>
                  <a:gd name="T24" fmla="*/ 28 w 89"/>
                  <a:gd name="T25" fmla="*/ 0 h 216"/>
                  <a:gd name="T26" fmla="*/ 18 w 89"/>
                  <a:gd name="T27" fmla="*/ 30 h 216"/>
                  <a:gd name="T28" fmla="*/ 12 w 89"/>
                  <a:gd name="T29" fmla="*/ 64 h 216"/>
                  <a:gd name="T30" fmla="*/ 12 w 89"/>
                  <a:gd name="T31" fmla="*/ 64 h 2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6" name="Freeform 12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8" cy="459"/>
              </a:xfrm>
              <a:custGeom>
                <a:avLst/>
                <a:gdLst>
                  <a:gd name="T0" fmla="*/ 385 w 747"/>
                  <a:gd name="T1" fmla="*/ 438 h 461"/>
                  <a:gd name="T2" fmla="*/ 312 w 747"/>
                  <a:gd name="T3" fmla="*/ 432 h 461"/>
                  <a:gd name="T4" fmla="*/ 246 w 747"/>
                  <a:gd name="T5" fmla="*/ 420 h 461"/>
                  <a:gd name="T6" fmla="*/ 185 w 747"/>
                  <a:gd name="T7" fmla="*/ 402 h 461"/>
                  <a:gd name="T8" fmla="*/ 131 w 747"/>
                  <a:gd name="T9" fmla="*/ 378 h 461"/>
                  <a:gd name="T10" fmla="*/ 83 w 747"/>
                  <a:gd name="T11" fmla="*/ 343 h 461"/>
                  <a:gd name="T12" fmla="*/ 53 w 747"/>
                  <a:gd name="T13" fmla="*/ 308 h 461"/>
                  <a:gd name="T14" fmla="*/ 30 w 747"/>
                  <a:gd name="T15" fmla="*/ 266 h 461"/>
                  <a:gd name="T16" fmla="*/ 24 w 747"/>
                  <a:gd name="T17" fmla="*/ 225 h 461"/>
                  <a:gd name="T18" fmla="*/ 30 w 747"/>
                  <a:gd name="T19" fmla="*/ 183 h 461"/>
                  <a:gd name="T20" fmla="*/ 53 w 747"/>
                  <a:gd name="T21" fmla="*/ 141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6 w 747"/>
                  <a:gd name="T29" fmla="*/ 30 h 461"/>
                  <a:gd name="T30" fmla="*/ 312 w 747"/>
                  <a:gd name="T31" fmla="*/ 18 h 461"/>
                  <a:gd name="T32" fmla="*/ 385 w 747"/>
                  <a:gd name="T33" fmla="*/ 12 h 461"/>
                  <a:gd name="T34" fmla="*/ 481 w 747"/>
                  <a:gd name="T35" fmla="*/ 18 h 461"/>
                  <a:gd name="T36" fmla="*/ 566 w 747"/>
                  <a:gd name="T37" fmla="*/ 41 h 461"/>
                  <a:gd name="T38" fmla="*/ 566 w 747"/>
                  <a:gd name="T39" fmla="*/ 36 h 461"/>
                  <a:gd name="T40" fmla="*/ 566 w 747"/>
                  <a:gd name="T41" fmla="*/ 30 h 461"/>
                  <a:gd name="T42" fmla="*/ 481 w 747"/>
                  <a:gd name="T43" fmla="*/ 6 h 461"/>
                  <a:gd name="T44" fmla="*/ 385 w 747"/>
                  <a:gd name="T45" fmla="*/ 0 h 461"/>
                  <a:gd name="T46" fmla="*/ 306 w 747"/>
                  <a:gd name="T47" fmla="*/ 6 h 461"/>
                  <a:gd name="T48" fmla="*/ 234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5 h 461"/>
                  <a:gd name="T58" fmla="*/ 6 w 747"/>
                  <a:gd name="T59" fmla="*/ 177 h 461"/>
                  <a:gd name="T60" fmla="*/ 0 w 747"/>
                  <a:gd name="T61" fmla="*/ 225 h 461"/>
                  <a:gd name="T62" fmla="*/ 6 w 747"/>
                  <a:gd name="T63" fmla="*/ 272 h 461"/>
                  <a:gd name="T64" fmla="*/ 30 w 747"/>
                  <a:gd name="T65" fmla="*/ 314 h 461"/>
                  <a:gd name="T66" fmla="*/ 65 w 747"/>
                  <a:gd name="T67" fmla="*/ 354 h 461"/>
                  <a:gd name="T68" fmla="*/ 113 w 747"/>
                  <a:gd name="T69" fmla="*/ 390 h 461"/>
                  <a:gd name="T70" fmla="*/ 167 w 747"/>
                  <a:gd name="T71" fmla="*/ 414 h 461"/>
                  <a:gd name="T72" fmla="*/ 234 w 747"/>
                  <a:gd name="T73" fmla="*/ 438 h 461"/>
                  <a:gd name="T74" fmla="*/ 306 w 747"/>
                  <a:gd name="T75" fmla="*/ 450 h 461"/>
                  <a:gd name="T76" fmla="*/ 385 w 747"/>
                  <a:gd name="T77" fmla="*/ 456 h 461"/>
                  <a:gd name="T78" fmla="*/ 451 w 747"/>
                  <a:gd name="T79" fmla="*/ 450 h 461"/>
                  <a:gd name="T80" fmla="*/ 511 w 747"/>
                  <a:gd name="T81" fmla="*/ 444 h 461"/>
                  <a:gd name="T82" fmla="*/ 613 w 747"/>
                  <a:gd name="T83" fmla="*/ 408 h 461"/>
                  <a:gd name="T84" fmla="*/ 661 w 747"/>
                  <a:gd name="T85" fmla="*/ 384 h 461"/>
                  <a:gd name="T86" fmla="*/ 697 w 747"/>
                  <a:gd name="T87" fmla="*/ 354 h 461"/>
                  <a:gd name="T88" fmla="*/ 727 w 747"/>
                  <a:gd name="T89" fmla="*/ 326 h 461"/>
                  <a:gd name="T90" fmla="*/ 751 w 747"/>
                  <a:gd name="T91" fmla="*/ 290 h 461"/>
                  <a:gd name="T92" fmla="*/ 745 w 747"/>
                  <a:gd name="T93" fmla="*/ 284 h 461"/>
                  <a:gd name="T94" fmla="*/ 733 w 747"/>
                  <a:gd name="T95" fmla="*/ 278 h 461"/>
                  <a:gd name="T96" fmla="*/ 715 w 747"/>
                  <a:gd name="T97" fmla="*/ 314 h 461"/>
                  <a:gd name="T98" fmla="*/ 685 w 747"/>
                  <a:gd name="T99" fmla="*/ 343 h 461"/>
                  <a:gd name="T100" fmla="*/ 649 w 747"/>
                  <a:gd name="T101" fmla="*/ 372 h 461"/>
                  <a:gd name="T102" fmla="*/ 608 w 747"/>
                  <a:gd name="T103" fmla="*/ 396 h 461"/>
                  <a:gd name="T104" fmla="*/ 505 w 747"/>
                  <a:gd name="T105" fmla="*/ 426 h 461"/>
                  <a:gd name="T106" fmla="*/ 445 w 747"/>
                  <a:gd name="T107" fmla="*/ 438 h 461"/>
                  <a:gd name="T108" fmla="*/ 385 w 747"/>
                  <a:gd name="T109" fmla="*/ 438 h 461"/>
                  <a:gd name="T110" fmla="*/ 385 w 747"/>
                  <a:gd name="T111" fmla="*/ 438 h 4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stretch>
                  <a:fillRect/>
                </a:stretch>
              </a:blip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3" name="Freeform 13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4" cy="28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0 h 30"/>
                  <a:gd name="T4" fmla="*/ 46 w 96"/>
                  <a:gd name="T5" fmla="*/ 15 h 30"/>
                  <a:gd name="T6" fmla="*/ 91 w 96"/>
                  <a:gd name="T7" fmla="*/ 25 h 30"/>
                  <a:gd name="T8" fmla="*/ 91 w 96"/>
                  <a:gd name="T9" fmla="*/ 20 h 30"/>
                  <a:gd name="T10" fmla="*/ 91 w 96"/>
                  <a:gd name="T11" fmla="*/ 15 h 30"/>
                  <a:gd name="T12" fmla="*/ 46 w 96"/>
                  <a:gd name="T13" fmla="*/ 10 h 30"/>
                  <a:gd name="T14" fmla="*/ 0 w 96"/>
                  <a:gd name="T15" fmla="*/ 0 h 30"/>
                  <a:gd name="T16" fmla="*/ 0 w 9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8" name="Oval 14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2" cy="51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</p:grpSp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1776" y="3631"/>
              <a:ext cx="1624" cy="681"/>
              <a:chOff x="1776" y="3631"/>
              <a:chExt cx="1624" cy="681"/>
            </a:xfrm>
          </p:grpSpPr>
          <p:sp>
            <p:nvSpPr>
              <p:cNvPr id="2090" name="Oval 16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6" cy="375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1" name="Oval 17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1" cy="33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2" name="Oval 18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499" cy="297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3" name="Oval 19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2" cy="256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4" name="Oval 20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1" cy="238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5" name="Oval 21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4" cy="190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6" name="Oval 22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5" cy="133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7" name="Oval 23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8" cy="5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8" name="Freeform 24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7" cy="184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3 w 448"/>
                  <a:gd name="T9" fmla="*/ 58 h 186"/>
                  <a:gd name="T10" fmla="*/ 327 w 448"/>
                  <a:gd name="T11" fmla="*/ 82 h 186"/>
                  <a:gd name="T12" fmla="*/ 375 w 448"/>
                  <a:gd name="T13" fmla="*/ 111 h 186"/>
                  <a:gd name="T14" fmla="*/ 417 w 448"/>
                  <a:gd name="T15" fmla="*/ 145 h 186"/>
                  <a:gd name="T16" fmla="*/ 446 w 448"/>
                  <a:gd name="T17" fmla="*/ 181 h 186"/>
                  <a:gd name="T18" fmla="*/ 446 w 448"/>
                  <a:gd name="T19" fmla="*/ 157 h 186"/>
                  <a:gd name="T20" fmla="*/ 411 w 448"/>
                  <a:gd name="T21" fmla="*/ 123 h 186"/>
                  <a:gd name="T22" fmla="*/ 369 w 448"/>
                  <a:gd name="T23" fmla="*/ 93 h 186"/>
                  <a:gd name="T24" fmla="*/ 321 w 448"/>
                  <a:gd name="T25" fmla="*/ 64 h 186"/>
                  <a:gd name="T26" fmla="*/ 267 w 448"/>
                  <a:gd name="T27" fmla="*/ 46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9" name="Freeform 25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0" cy="460"/>
              </a:xfrm>
              <a:custGeom>
                <a:avLst/>
                <a:gdLst>
                  <a:gd name="T0" fmla="*/ 23 w 890"/>
                  <a:gd name="T1" fmla="*/ 273 h 462"/>
                  <a:gd name="T2" fmla="*/ 29 w 890"/>
                  <a:gd name="T3" fmla="*/ 220 h 462"/>
                  <a:gd name="T4" fmla="*/ 59 w 890"/>
                  <a:gd name="T5" fmla="*/ 172 h 462"/>
                  <a:gd name="T6" fmla="*/ 95 w 890"/>
                  <a:gd name="T7" fmla="*/ 130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9 w 890"/>
                  <a:gd name="T17" fmla="*/ 18 h 462"/>
                  <a:gd name="T18" fmla="*/ 533 w 890"/>
                  <a:gd name="T19" fmla="*/ 24 h 462"/>
                  <a:gd name="T20" fmla="*/ 610 w 890"/>
                  <a:gd name="T21" fmla="*/ 36 h 462"/>
                  <a:gd name="T22" fmla="*/ 682 w 890"/>
                  <a:gd name="T23" fmla="*/ 60 h 462"/>
                  <a:gd name="T24" fmla="*/ 742 w 890"/>
                  <a:gd name="T25" fmla="*/ 96 h 462"/>
                  <a:gd name="T26" fmla="*/ 796 w 890"/>
                  <a:gd name="T27" fmla="*/ 130 h 462"/>
                  <a:gd name="T28" fmla="*/ 832 w 890"/>
                  <a:gd name="T29" fmla="*/ 172 h 462"/>
                  <a:gd name="T30" fmla="*/ 862 w 890"/>
                  <a:gd name="T31" fmla="*/ 220 h 462"/>
                  <a:gd name="T32" fmla="*/ 868 w 890"/>
                  <a:gd name="T33" fmla="*/ 273 h 462"/>
                  <a:gd name="T34" fmla="*/ 856 w 890"/>
                  <a:gd name="T35" fmla="*/ 327 h 462"/>
                  <a:gd name="T36" fmla="*/ 832 w 890"/>
                  <a:gd name="T37" fmla="*/ 373 h 462"/>
                  <a:gd name="T38" fmla="*/ 784 w 890"/>
                  <a:gd name="T39" fmla="*/ 421 h 462"/>
                  <a:gd name="T40" fmla="*/ 724 w 890"/>
                  <a:gd name="T41" fmla="*/ 457 h 462"/>
                  <a:gd name="T42" fmla="*/ 766 w 890"/>
                  <a:gd name="T43" fmla="*/ 457 h 462"/>
                  <a:gd name="T44" fmla="*/ 820 w 890"/>
                  <a:gd name="T45" fmla="*/ 421 h 462"/>
                  <a:gd name="T46" fmla="*/ 856 w 890"/>
                  <a:gd name="T47" fmla="*/ 373 h 462"/>
                  <a:gd name="T48" fmla="*/ 885 w 890"/>
                  <a:gd name="T49" fmla="*/ 327 h 462"/>
                  <a:gd name="T50" fmla="*/ 891 w 890"/>
                  <a:gd name="T51" fmla="*/ 273 h 462"/>
                  <a:gd name="T52" fmla="*/ 885 w 890"/>
                  <a:gd name="T53" fmla="*/ 220 h 462"/>
                  <a:gd name="T54" fmla="*/ 856 w 890"/>
                  <a:gd name="T55" fmla="*/ 166 h 462"/>
                  <a:gd name="T56" fmla="*/ 814 w 890"/>
                  <a:gd name="T57" fmla="*/ 118 h 462"/>
                  <a:gd name="T58" fmla="*/ 760 w 890"/>
                  <a:gd name="T59" fmla="*/ 84 h 462"/>
                  <a:gd name="T60" fmla="*/ 694 w 890"/>
                  <a:gd name="T61" fmla="*/ 48 h 462"/>
                  <a:gd name="T62" fmla="*/ 622 w 890"/>
                  <a:gd name="T63" fmla="*/ 24 h 462"/>
                  <a:gd name="T64" fmla="*/ 539 w 890"/>
                  <a:gd name="T65" fmla="*/ 6 h 462"/>
                  <a:gd name="T66" fmla="*/ 449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18 h 462"/>
                  <a:gd name="T78" fmla="*/ 35 w 890"/>
                  <a:gd name="T79" fmla="*/ 166 h 462"/>
                  <a:gd name="T80" fmla="*/ 12 w 890"/>
                  <a:gd name="T81" fmla="*/ 220 h 462"/>
                  <a:gd name="T82" fmla="*/ 0 w 890"/>
                  <a:gd name="T83" fmla="*/ 273 h 462"/>
                  <a:gd name="T84" fmla="*/ 6 w 890"/>
                  <a:gd name="T85" fmla="*/ 327 h 462"/>
                  <a:gd name="T86" fmla="*/ 35 w 890"/>
                  <a:gd name="T87" fmla="*/ 373 h 462"/>
                  <a:gd name="T88" fmla="*/ 71 w 890"/>
                  <a:gd name="T89" fmla="*/ 421 h 462"/>
                  <a:gd name="T90" fmla="*/ 125 w 890"/>
                  <a:gd name="T91" fmla="*/ 457 h 462"/>
                  <a:gd name="T92" fmla="*/ 167 w 890"/>
                  <a:gd name="T93" fmla="*/ 457 h 462"/>
                  <a:gd name="T94" fmla="*/ 107 w 890"/>
                  <a:gd name="T95" fmla="*/ 421 h 462"/>
                  <a:gd name="T96" fmla="*/ 59 w 890"/>
                  <a:gd name="T97" fmla="*/ 373 h 462"/>
                  <a:gd name="T98" fmla="*/ 35 w 890"/>
                  <a:gd name="T99" fmla="*/ 327 h 462"/>
                  <a:gd name="T100" fmla="*/ 23 w 890"/>
                  <a:gd name="T101" fmla="*/ 273 h 462"/>
                  <a:gd name="T102" fmla="*/ 23 w 890"/>
                  <a:gd name="T103" fmla="*/ 273 h 4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0" name="Freeform 26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5" cy="484"/>
              </a:xfrm>
              <a:custGeom>
                <a:avLst/>
                <a:gdLst>
                  <a:gd name="T0" fmla="*/ 18 w 406"/>
                  <a:gd name="T1" fmla="*/ 297 h 486"/>
                  <a:gd name="T2" fmla="*/ 24 w 406"/>
                  <a:gd name="T3" fmla="*/ 243 h 486"/>
                  <a:gd name="T4" fmla="*/ 48 w 406"/>
                  <a:gd name="T5" fmla="*/ 196 h 486"/>
                  <a:gd name="T6" fmla="*/ 83 w 406"/>
                  <a:gd name="T7" fmla="*/ 148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49 w 406"/>
                  <a:gd name="T13" fmla="*/ 42 h 486"/>
                  <a:gd name="T14" fmla="*/ 327 w 406"/>
                  <a:gd name="T15" fmla="*/ 24 h 486"/>
                  <a:gd name="T16" fmla="*/ 404 w 406"/>
                  <a:gd name="T17" fmla="*/ 6 h 486"/>
                  <a:gd name="T18" fmla="*/ 404 w 406"/>
                  <a:gd name="T19" fmla="*/ 0 h 486"/>
                  <a:gd name="T20" fmla="*/ 321 w 406"/>
                  <a:gd name="T21" fmla="*/ 12 h 486"/>
                  <a:gd name="T22" fmla="*/ 243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2 h 486"/>
                  <a:gd name="T30" fmla="*/ 30 w 406"/>
                  <a:gd name="T31" fmla="*/ 190 h 486"/>
                  <a:gd name="T32" fmla="*/ 6 w 406"/>
                  <a:gd name="T33" fmla="*/ 243 h 486"/>
                  <a:gd name="T34" fmla="*/ 0 w 406"/>
                  <a:gd name="T35" fmla="*/ 297 h 486"/>
                  <a:gd name="T36" fmla="*/ 6 w 406"/>
                  <a:gd name="T37" fmla="*/ 345 h 486"/>
                  <a:gd name="T38" fmla="*/ 30 w 406"/>
                  <a:gd name="T39" fmla="*/ 391 h 486"/>
                  <a:gd name="T40" fmla="*/ 66 w 406"/>
                  <a:gd name="T41" fmla="*/ 439 h 486"/>
                  <a:gd name="T42" fmla="*/ 107 w 406"/>
                  <a:gd name="T43" fmla="*/ 481 h 486"/>
                  <a:gd name="T44" fmla="*/ 131 w 406"/>
                  <a:gd name="T45" fmla="*/ 481 h 486"/>
                  <a:gd name="T46" fmla="*/ 83 w 406"/>
                  <a:gd name="T47" fmla="*/ 445 h 486"/>
                  <a:gd name="T48" fmla="*/ 48 w 406"/>
                  <a:gd name="T49" fmla="*/ 397 h 486"/>
                  <a:gd name="T50" fmla="*/ 24 w 406"/>
                  <a:gd name="T51" fmla="*/ 351 h 486"/>
                  <a:gd name="T52" fmla="*/ 18 w 406"/>
                  <a:gd name="T53" fmla="*/ 297 h 486"/>
                  <a:gd name="T54" fmla="*/ 18 w 406"/>
                  <a:gd name="T55" fmla="*/ 297 h 4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1" name="Freeform 27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6" cy="250"/>
              </a:xfrm>
              <a:custGeom>
                <a:avLst/>
                <a:gdLst>
                  <a:gd name="T0" fmla="*/ 87 w 107"/>
                  <a:gd name="T1" fmla="*/ 82 h 252"/>
                  <a:gd name="T2" fmla="*/ 81 w 107"/>
                  <a:gd name="T3" fmla="*/ 129 h 252"/>
                  <a:gd name="T4" fmla="*/ 63 w 107"/>
                  <a:gd name="T5" fmla="*/ 171 h 252"/>
                  <a:gd name="T6" fmla="*/ 36 w 107"/>
                  <a:gd name="T7" fmla="*/ 211 h 252"/>
                  <a:gd name="T8" fmla="*/ 0 w 107"/>
                  <a:gd name="T9" fmla="*/ 247 h 252"/>
                  <a:gd name="T10" fmla="*/ 18 w 107"/>
                  <a:gd name="T11" fmla="*/ 247 h 252"/>
                  <a:gd name="T12" fmla="*/ 53 w 107"/>
                  <a:gd name="T13" fmla="*/ 211 h 252"/>
                  <a:gd name="T14" fmla="*/ 81 w 107"/>
                  <a:gd name="T15" fmla="*/ 171 h 252"/>
                  <a:gd name="T16" fmla="*/ 99 w 107"/>
                  <a:gd name="T17" fmla="*/ 129 h 252"/>
                  <a:gd name="T18" fmla="*/ 105 w 107"/>
                  <a:gd name="T19" fmla="*/ 82 h 252"/>
                  <a:gd name="T20" fmla="*/ 99 w 107"/>
                  <a:gd name="T21" fmla="*/ 42 h 252"/>
                  <a:gd name="T22" fmla="*/ 87 w 107"/>
                  <a:gd name="T23" fmla="*/ 0 h 252"/>
                  <a:gd name="T24" fmla="*/ 63 w 107"/>
                  <a:gd name="T25" fmla="*/ 0 h 252"/>
                  <a:gd name="T26" fmla="*/ 81 w 107"/>
                  <a:gd name="T27" fmla="*/ 42 h 252"/>
                  <a:gd name="T28" fmla="*/ 87 w 107"/>
                  <a:gd name="T29" fmla="*/ 82 h 252"/>
                  <a:gd name="T30" fmla="*/ 87 w 107"/>
                  <a:gd name="T31" fmla="*/ 82 h 2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FBB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2" name="Freeform 28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3" cy="148"/>
              </a:xfrm>
              <a:custGeom>
                <a:avLst/>
                <a:gdLst>
                  <a:gd name="T0" fmla="*/ 515 w 835"/>
                  <a:gd name="T1" fmla="*/ 18 h 150"/>
                  <a:gd name="T2" fmla="*/ 594 w 835"/>
                  <a:gd name="T3" fmla="*/ 24 h 150"/>
                  <a:gd name="T4" fmla="*/ 677 w 835"/>
                  <a:gd name="T5" fmla="*/ 30 h 150"/>
                  <a:gd name="T6" fmla="*/ 750 w 835"/>
                  <a:gd name="T7" fmla="*/ 40 h 150"/>
                  <a:gd name="T8" fmla="*/ 823 w 835"/>
                  <a:gd name="T9" fmla="*/ 58 h 150"/>
                  <a:gd name="T10" fmla="*/ 830 w 835"/>
                  <a:gd name="T11" fmla="*/ 40 h 150"/>
                  <a:gd name="T12" fmla="*/ 756 w 835"/>
                  <a:gd name="T13" fmla="*/ 24 h 150"/>
                  <a:gd name="T14" fmla="*/ 683 w 835"/>
                  <a:gd name="T15" fmla="*/ 12 h 150"/>
                  <a:gd name="T16" fmla="*/ 600 w 835"/>
                  <a:gd name="T17" fmla="*/ 6 h 150"/>
                  <a:gd name="T18" fmla="*/ 515 w 835"/>
                  <a:gd name="T19" fmla="*/ 0 h 150"/>
                  <a:gd name="T20" fmla="*/ 370 w 835"/>
                  <a:gd name="T21" fmla="*/ 12 h 150"/>
                  <a:gd name="T22" fmla="*/ 230 w 835"/>
                  <a:gd name="T23" fmla="*/ 36 h 150"/>
                  <a:gd name="T24" fmla="*/ 110 w 835"/>
                  <a:gd name="T25" fmla="*/ 75 h 150"/>
                  <a:gd name="T26" fmla="*/ 0 w 835"/>
                  <a:gd name="T27" fmla="*/ 127 h 150"/>
                  <a:gd name="T28" fmla="*/ 19 w 835"/>
                  <a:gd name="T29" fmla="*/ 145 h 150"/>
                  <a:gd name="T30" fmla="*/ 122 w 835"/>
                  <a:gd name="T31" fmla="*/ 93 h 150"/>
                  <a:gd name="T32" fmla="*/ 242 w 835"/>
                  <a:gd name="T33" fmla="*/ 52 h 150"/>
                  <a:gd name="T34" fmla="*/ 376 w 835"/>
                  <a:gd name="T35" fmla="*/ 30 h 150"/>
                  <a:gd name="T36" fmla="*/ 515 w 835"/>
                  <a:gd name="T37" fmla="*/ 18 h 150"/>
                  <a:gd name="T38" fmla="*/ 515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3" name="Freeform 29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69" cy="459"/>
              </a:xfrm>
              <a:custGeom>
                <a:avLst/>
                <a:gdLst>
                  <a:gd name="T0" fmla="*/ 31 w 171"/>
                  <a:gd name="T1" fmla="*/ 260 h 461"/>
                  <a:gd name="T2" fmla="*/ 42 w 171"/>
                  <a:gd name="T3" fmla="*/ 189 h 461"/>
                  <a:gd name="T4" fmla="*/ 65 w 171"/>
                  <a:gd name="T5" fmla="*/ 129 h 461"/>
                  <a:gd name="T6" fmla="*/ 113 w 171"/>
                  <a:gd name="T7" fmla="*/ 72 h 461"/>
                  <a:gd name="T8" fmla="*/ 166 w 171"/>
                  <a:gd name="T9" fmla="*/ 18 h 461"/>
                  <a:gd name="T10" fmla="*/ 148 w 171"/>
                  <a:gd name="T11" fmla="*/ 0 h 461"/>
                  <a:gd name="T12" fmla="*/ 83 w 171"/>
                  <a:gd name="T13" fmla="*/ 60 h 461"/>
                  <a:gd name="T14" fmla="*/ 42 w 171"/>
                  <a:gd name="T15" fmla="*/ 118 h 461"/>
                  <a:gd name="T16" fmla="*/ 13 w 171"/>
                  <a:gd name="T17" fmla="*/ 189 h 461"/>
                  <a:gd name="T18" fmla="*/ 0 w 171"/>
                  <a:gd name="T19" fmla="*/ 260 h 461"/>
                  <a:gd name="T20" fmla="*/ 6 w 171"/>
                  <a:gd name="T21" fmla="*/ 314 h 461"/>
                  <a:gd name="T22" fmla="*/ 25 w 171"/>
                  <a:gd name="T23" fmla="*/ 360 h 461"/>
                  <a:gd name="T24" fmla="*/ 47 w 171"/>
                  <a:gd name="T25" fmla="*/ 408 h 461"/>
                  <a:gd name="T26" fmla="*/ 83 w 171"/>
                  <a:gd name="T27" fmla="*/ 456 h 461"/>
                  <a:gd name="T28" fmla="*/ 119 w 171"/>
                  <a:gd name="T29" fmla="*/ 456 h 461"/>
                  <a:gd name="T30" fmla="*/ 83 w 171"/>
                  <a:gd name="T31" fmla="*/ 408 h 461"/>
                  <a:gd name="T32" fmla="*/ 53 w 171"/>
                  <a:gd name="T33" fmla="*/ 360 h 461"/>
                  <a:gd name="T34" fmla="*/ 37 w 171"/>
                  <a:gd name="T35" fmla="*/ 314 h 461"/>
                  <a:gd name="T36" fmla="*/ 31 w 171"/>
                  <a:gd name="T37" fmla="*/ 260 h 461"/>
                  <a:gd name="T38" fmla="*/ 31 w 171"/>
                  <a:gd name="T39" fmla="*/ 260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4" name="Freeform 30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8" cy="561"/>
              </a:xfrm>
              <a:custGeom>
                <a:avLst/>
                <a:gdLst>
                  <a:gd name="T0" fmla="*/ 355 w 360"/>
                  <a:gd name="T1" fmla="*/ 362 h 563"/>
                  <a:gd name="T2" fmla="*/ 348 w 360"/>
                  <a:gd name="T3" fmla="*/ 302 h 563"/>
                  <a:gd name="T4" fmla="*/ 330 w 360"/>
                  <a:gd name="T5" fmla="*/ 249 h 563"/>
                  <a:gd name="T6" fmla="*/ 300 w 360"/>
                  <a:gd name="T7" fmla="*/ 202 h 563"/>
                  <a:gd name="T8" fmla="*/ 259 w 360"/>
                  <a:gd name="T9" fmla="*/ 154 h 563"/>
                  <a:gd name="T10" fmla="*/ 210 w 360"/>
                  <a:gd name="T11" fmla="*/ 108 h 563"/>
                  <a:gd name="T12" fmla="*/ 157 w 360"/>
                  <a:gd name="T13" fmla="*/ 66 h 563"/>
                  <a:gd name="T14" fmla="*/ 90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2 w 360"/>
                  <a:gd name="T23" fmla="*/ 78 h 563"/>
                  <a:gd name="T24" fmla="*/ 186 w 360"/>
                  <a:gd name="T25" fmla="*/ 114 h 563"/>
                  <a:gd name="T26" fmla="*/ 235 w 360"/>
                  <a:gd name="T27" fmla="*/ 160 h 563"/>
                  <a:gd name="T28" fmla="*/ 269 w 360"/>
                  <a:gd name="T29" fmla="*/ 208 h 563"/>
                  <a:gd name="T30" fmla="*/ 294 w 360"/>
                  <a:gd name="T31" fmla="*/ 255 h 563"/>
                  <a:gd name="T32" fmla="*/ 312 w 360"/>
                  <a:gd name="T33" fmla="*/ 308 h 563"/>
                  <a:gd name="T34" fmla="*/ 318 w 360"/>
                  <a:gd name="T35" fmla="*/ 362 h 563"/>
                  <a:gd name="T36" fmla="*/ 312 w 360"/>
                  <a:gd name="T37" fmla="*/ 416 h 563"/>
                  <a:gd name="T38" fmla="*/ 294 w 360"/>
                  <a:gd name="T39" fmla="*/ 462 h 563"/>
                  <a:gd name="T40" fmla="*/ 269 w 360"/>
                  <a:gd name="T41" fmla="*/ 510 h 563"/>
                  <a:gd name="T42" fmla="*/ 235 w 360"/>
                  <a:gd name="T43" fmla="*/ 558 h 563"/>
                  <a:gd name="T44" fmla="*/ 265 w 360"/>
                  <a:gd name="T45" fmla="*/ 558 h 563"/>
                  <a:gd name="T46" fmla="*/ 306 w 360"/>
                  <a:gd name="T47" fmla="*/ 510 h 563"/>
                  <a:gd name="T48" fmla="*/ 330 w 360"/>
                  <a:gd name="T49" fmla="*/ 462 h 563"/>
                  <a:gd name="T50" fmla="*/ 348 w 360"/>
                  <a:gd name="T51" fmla="*/ 416 h 563"/>
                  <a:gd name="T52" fmla="*/ 355 w 360"/>
                  <a:gd name="T53" fmla="*/ 362 h 563"/>
                  <a:gd name="T54" fmla="*/ 355 w 360"/>
                  <a:gd name="T55" fmla="*/ 362 h 5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5" name="Freeform 31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6" cy="423"/>
              </a:xfrm>
              <a:custGeom>
                <a:avLst/>
                <a:gdLst>
                  <a:gd name="T0" fmla="*/ 1048 w 1078"/>
                  <a:gd name="T1" fmla="*/ 420 h 425"/>
                  <a:gd name="T2" fmla="*/ 1073 w 1078"/>
                  <a:gd name="T3" fmla="*/ 414 h 425"/>
                  <a:gd name="T4" fmla="*/ 1061 w 1078"/>
                  <a:gd name="T5" fmla="*/ 372 h 425"/>
                  <a:gd name="T6" fmla="*/ 1042 w 1078"/>
                  <a:gd name="T7" fmla="*/ 331 h 425"/>
                  <a:gd name="T8" fmla="*/ 981 w 1078"/>
                  <a:gd name="T9" fmla="*/ 249 h 425"/>
                  <a:gd name="T10" fmla="*/ 902 w 1078"/>
                  <a:gd name="T11" fmla="*/ 178 h 425"/>
                  <a:gd name="T12" fmla="*/ 806 w 1078"/>
                  <a:gd name="T13" fmla="*/ 118 h 425"/>
                  <a:gd name="T14" fmla="*/ 691 w 1078"/>
                  <a:gd name="T15" fmla="*/ 72 h 425"/>
                  <a:gd name="T16" fmla="*/ 557 w 1078"/>
                  <a:gd name="T17" fmla="*/ 30 h 425"/>
                  <a:gd name="T18" fmla="*/ 418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18 w 1078"/>
                  <a:gd name="T33" fmla="*/ 18 h 425"/>
                  <a:gd name="T34" fmla="*/ 551 w 1078"/>
                  <a:gd name="T35" fmla="*/ 42 h 425"/>
                  <a:gd name="T36" fmla="*/ 679 w 1078"/>
                  <a:gd name="T37" fmla="*/ 84 h 425"/>
                  <a:gd name="T38" fmla="*/ 795 w 1078"/>
                  <a:gd name="T39" fmla="*/ 130 h 425"/>
                  <a:gd name="T40" fmla="*/ 890 w 1078"/>
                  <a:gd name="T41" fmla="*/ 190 h 425"/>
                  <a:gd name="T42" fmla="*/ 963 w 1078"/>
                  <a:gd name="T43" fmla="*/ 261 h 425"/>
                  <a:gd name="T44" fmla="*/ 994 w 1078"/>
                  <a:gd name="T45" fmla="*/ 297 h 425"/>
                  <a:gd name="T46" fmla="*/ 1018 w 1078"/>
                  <a:gd name="T47" fmla="*/ 337 h 425"/>
                  <a:gd name="T48" fmla="*/ 1036 w 1078"/>
                  <a:gd name="T49" fmla="*/ 378 h 425"/>
                  <a:gd name="T50" fmla="*/ 1048 w 1078"/>
                  <a:gd name="T51" fmla="*/ 420 h 425"/>
                  <a:gd name="T52" fmla="*/ 1048 w 1078"/>
                  <a:gd name="T53" fmla="*/ 420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6" name="Freeform 32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6" cy="232"/>
              </a:xfrm>
              <a:custGeom>
                <a:avLst/>
                <a:gdLst>
                  <a:gd name="T0" fmla="*/ 0 w 98"/>
                  <a:gd name="T1" fmla="*/ 229 h 234"/>
                  <a:gd name="T2" fmla="*/ 24 w 98"/>
                  <a:gd name="T3" fmla="*/ 229 h 234"/>
                  <a:gd name="T4" fmla="*/ 52 w 98"/>
                  <a:gd name="T5" fmla="*/ 181 h 234"/>
                  <a:gd name="T6" fmla="*/ 75 w 98"/>
                  <a:gd name="T7" fmla="*/ 135 h 234"/>
                  <a:gd name="T8" fmla="*/ 87 w 98"/>
                  <a:gd name="T9" fmla="*/ 88 h 234"/>
                  <a:gd name="T10" fmla="*/ 93 w 98"/>
                  <a:gd name="T11" fmla="*/ 36 h 234"/>
                  <a:gd name="T12" fmla="*/ 93 w 98"/>
                  <a:gd name="T13" fmla="*/ 0 h 234"/>
                  <a:gd name="T14" fmla="*/ 71 w 98"/>
                  <a:gd name="T15" fmla="*/ 0 h 234"/>
                  <a:gd name="T16" fmla="*/ 71 w 98"/>
                  <a:gd name="T17" fmla="*/ 36 h 234"/>
                  <a:gd name="T18" fmla="*/ 64 w 98"/>
                  <a:gd name="T19" fmla="*/ 88 h 234"/>
                  <a:gd name="T20" fmla="*/ 52 w 98"/>
                  <a:gd name="T21" fmla="*/ 135 h 234"/>
                  <a:gd name="T22" fmla="*/ 29 w 98"/>
                  <a:gd name="T23" fmla="*/ 181 h 234"/>
                  <a:gd name="T24" fmla="*/ 0 w 98"/>
                  <a:gd name="T25" fmla="*/ 229 h 234"/>
                  <a:gd name="T26" fmla="*/ 0 w 98"/>
                  <a:gd name="T27" fmla="*/ 229 h 2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7" name="Freeform 33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79" cy="639"/>
              </a:xfrm>
              <a:custGeom>
                <a:avLst/>
                <a:gdLst>
                  <a:gd name="T0" fmla="*/ 18 w 481"/>
                  <a:gd name="T1" fmla="*/ 440 h 641"/>
                  <a:gd name="T2" fmla="*/ 24 w 481"/>
                  <a:gd name="T3" fmla="*/ 368 h 641"/>
                  <a:gd name="T4" fmla="*/ 55 w 481"/>
                  <a:gd name="T5" fmla="*/ 303 h 641"/>
                  <a:gd name="T6" fmla="*/ 91 w 481"/>
                  <a:gd name="T7" fmla="*/ 244 h 641"/>
                  <a:gd name="T8" fmla="*/ 144 w 481"/>
                  <a:gd name="T9" fmla="*/ 184 h 641"/>
                  <a:gd name="T10" fmla="*/ 211 w 481"/>
                  <a:gd name="T11" fmla="*/ 132 h 641"/>
                  <a:gd name="T12" fmla="*/ 289 w 481"/>
                  <a:gd name="T13" fmla="*/ 84 h 641"/>
                  <a:gd name="T14" fmla="*/ 379 w 481"/>
                  <a:gd name="T15" fmla="*/ 48 h 641"/>
                  <a:gd name="T16" fmla="*/ 476 w 481"/>
                  <a:gd name="T17" fmla="*/ 12 h 641"/>
                  <a:gd name="T18" fmla="*/ 452 w 481"/>
                  <a:gd name="T19" fmla="*/ 0 h 641"/>
                  <a:gd name="T20" fmla="*/ 356 w 481"/>
                  <a:gd name="T21" fmla="*/ 36 h 641"/>
                  <a:gd name="T22" fmla="*/ 271 w 481"/>
                  <a:gd name="T23" fmla="*/ 78 h 641"/>
                  <a:gd name="T24" fmla="*/ 193 w 481"/>
                  <a:gd name="T25" fmla="*/ 126 h 641"/>
                  <a:gd name="T26" fmla="*/ 126 w 481"/>
                  <a:gd name="T27" fmla="*/ 178 h 641"/>
                  <a:gd name="T28" fmla="*/ 73 w 481"/>
                  <a:gd name="T29" fmla="*/ 238 h 641"/>
                  <a:gd name="T30" fmla="*/ 37 w 481"/>
                  <a:gd name="T31" fmla="*/ 303 h 641"/>
                  <a:gd name="T32" fmla="*/ 6 w 481"/>
                  <a:gd name="T33" fmla="*/ 368 h 641"/>
                  <a:gd name="T34" fmla="*/ 0 w 481"/>
                  <a:gd name="T35" fmla="*/ 440 h 641"/>
                  <a:gd name="T36" fmla="*/ 6 w 481"/>
                  <a:gd name="T37" fmla="*/ 492 h 641"/>
                  <a:gd name="T38" fmla="*/ 18 w 481"/>
                  <a:gd name="T39" fmla="*/ 540 h 641"/>
                  <a:gd name="T40" fmla="*/ 43 w 481"/>
                  <a:gd name="T41" fmla="*/ 588 h 641"/>
                  <a:gd name="T42" fmla="*/ 73 w 481"/>
                  <a:gd name="T43" fmla="*/ 636 h 641"/>
                  <a:gd name="T44" fmla="*/ 97 w 481"/>
                  <a:gd name="T45" fmla="*/ 636 h 641"/>
                  <a:gd name="T46" fmla="*/ 67 w 481"/>
                  <a:gd name="T47" fmla="*/ 588 h 641"/>
                  <a:gd name="T48" fmla="*/ 43 w 481"/>
                  <a:gd name="T49" fmla="*/ 540 h 641"/>
                  <a:gd name="T50" fmla="*/ 24 w 481"/>
                  <a:gd name="T51" fmla="*/ 492 h 641"/>
                  <a:gd name="T52" fmla="*/ 18 w 481"/>
                  <a:gd name="T53" fmla="*/ 440 h 641"/>
                  <a:gd name="T54" fmla="*/ 18 w 481"/>
                  <a:gd name="T55" fmla="*/ 440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</p:grpSp>
        <p:grpSp>
          <p:nvGrpSpPr>
            <p:cNvPr id="2059" name="Group 34"/>
            <p:cNvGrpSpPr>
              <a:grpSpLocks/>
            </p:cNvGrpSpPr>
            <p:nvPr/>
          </p:nvGrpSpPr>
          <p:grpSpPr bwMode="auto">
            <a:xfrm>
              <a:off x="4128" y="3360"/>
              <a:ext cx="1349" cy="819"/>
              <a:chOff x="4128" y="3360"/>
              <a:chExt cx="1349" cy="819"/>
            </a:xfrm>
          </p:grpSpPr>
          <p:sp>
            <p:nvSpPr>
              <p:cNvPr id="2073" name="Freeform 35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199" cy="729"/>
              </a:xfrm>
              <a:custGeom>
                <a:avLst/>
                <a:gdLst>
                  <a:gd name="T0" fmla="*/ 482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2 h 731"/>
                  <a:gd name="T8" fmla="*/ 0 w 1201"/>
                  <a:gd name="T9" fmla="*/ 363 h 731"/>
                  <a:gd name="T10" fmla="*/ 12 w 1201"/>
                  <a:gd name="T11" fmla="*/ 434 h 731"/>
                  <a:gd name="T12" fmla="*/ 101 w 1201"/>
                  <a:gd name="T13" fmla="*/ 564 h 731"/>
                  <a:gd name="T14" fmla="*/ 263 w 1201"/>
                  <a:gd name="T15" fmla="*/ 666 h 731"/>
                  <a:gd name="T16" fmla="*/ 482 w 1201"/>
                  <a:gd name="T17" fmla="*/ 720 h 731"/>
                  <a:gd name="T18" fmla="*/ 720 w 1201"/>
                  <a:gd name="T19" fmla="*/ 720 h 731"/>
                  <a:gd name="T20" fmla="*/ 933 w 1201"/>
                  <a:gd name="T21" fmla="*/ 666 h 731"/>
                  <a:gd name="T22" fmla="*/ 1095 w 1201"/>
                  <a:gd name="T23" fmla="*/ 564 h 731"/>
                  <a:gd name="T24" fmla="*/ 1184 w 1201"/>
                  <a:gd name="T25" fmla="*/ 434 h 731"/>
                  <a:gd name="T26" fmla="*/ 1196 w 1201"/>
                  <a:gd name="T27" fmla="*/ 363 h 731"/>
                  <a:gd name="T28" fmla="*/ 1184 w 1201"/>
                  <a:gd name="T29" fmla="*/ 292 h 731"/>
                  <a:gd name="T30" fmla="*/ 1095 w 1201"/>
                  <a:gd name="T31" fmla="*/ 162 h 731"/>
                  <a:gd name="T32" fmla="*/ 933 w 1201"/>
                  <a:gd name="T33" fmla="*/ 60 h 731"/>
                  <a:gd name="T34" fmla="*/ 720 w 1201"/>
                  <a:gd name="T35" fmla="*/ 6 h 731"/>
                  <a:gd name="T36" fmla="*/ 601 w 1201"/>
                  <a:gd name="T37" fmla="*/ 0 h 731"/>
                  <a:gd name="T38" fmla="*/ 488 w 1201"/>
                  <a:gd name="T39" fmla="*/ 696 h 731"/>
                  <a:gd name="T40" fmla="*/ 287 w 1201"/>
                  <a:gd name="T41" fmla="*/ 642 h 731"/>
                  <a:gd name="T42" fmla="*/ 131 w 1201"/>
                  <a:gd name="T43" fmla="*/ 552 h 731"/>
                  <a:gd name="T44" fmla="*/ 48 w 1201"/>
                  <a:gd name="T45" fmla="*/ 434 h 731"/>
                  <a:gd name="T46" fmla="*/ 36 w 1201"/>
                  <a:gd name="T47" fmla="*/ 363 h 731"/>
                  <a:gd name="T48" fmla="*/ 48 w 1201"/>
                  <a:gd name="T49" fmla="*/ 298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88 w 1201"/>
                  <a:gd name="T55" fmla="*/ 30 h 731"/>
                  <a:gd name="T56" fmla="*/ 714 w 1201"/>
                  <a:gd name="T57" fmla="*/ 30 h 731"/>
                  <a:gd name="T58" fmla="*/ 915 w 1201"/>
                  <a:gd name="T59" fmla="*/ 84 h 731"/>
                  <a:gd name="T60" fmla="*/ 1065 w 1201"/>
                  <a:gd name="T61" fmla="*/ 174 h 731"/>
                  <a:gd name="T62" fmla="*/ 1148 w 1201"/>
                  <a:gd name="T63" fmla="*/ 298 h 731"/>
                  <a:gd name="T64" fmla="*/ 1148 w 1201"/>
                  <a:gd name="T65" fmla="*/ 434 h 731"/>
                  <a:gd name="T66" fmla="*/ 1065 w 1201"/>
                  <a:gd name="T67" fmla="*/ 552 h 731"/>
                  <a:gd name="T68" fmla="*/ 915 w 1201"/>
                  <a:gd name="T69" fmla="*/ 642 h 731"/>
                  <a:gd name="T70" fmla="*/ 714 w 1201"/>
                  <a:gd name="T71" fmla="*/ 696 h 731"/>
                  <a:gd name="T72" fmla="*/ 601 w 1201"/>
                  <a:gd name="T73" fmla="*/ 702 h 7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4" name="Freeform 36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2" cy="735"/>
              </a:xfrm>
              <a:custGeom>
                <a:avLst/>
                <a:gdLst>
                  <a:gd name="T0" fmla="*/ 24 w 544"/>
                  <a:gd name="T1" fmla="*/ 399 h 737"/>
                  <a:gd name="T2" fmla="*/ 36 w 544"/>
                  <a:gd name="T3" fmla="*/ 328 h 737"/>
                  <a:gd name="T4" fmla="*/ 66 w 544"/>
                  <a:gd name="T5" fmla="*/ 262 h 737"/>
                  <a:gd name="T6" fmla="*/ 108 w 544"/>
                  <a:gd name="T7" fmla="*/ 202 h 737"/>
                  <a:gd name="T8" fmla="*/ 171 w 544"/>
                  <a:gd name="T9" fmla="*/ 150 h 737"/>
                  <a:gd name="T10" fmla="*/ 249 w 544"/>
                  <a:gd name="T11" fmla="*/ 102 h 737"/>
                  <a:gd name="T12" fmla="*/ 332 w 544"/>
                  <a:gd name="T13" fmla="*/ 60 h 737"/>
                  <a:gd name="T14" fmla="*/ 431 w 544"/>
                  <a:gd name="T15" fmla="*/ 30 h 737"/>
                  <a:gd name="T16" fmla="*/ 539 w 544"/>
                  <a:gd name="T17" fmla="*/ 12 h 737"/>
                  <a:gd name="T18" fmla="*/ 539 w 544"/>
                  <a:gd name="T19" fmla="*/ 0 h 737"/>
                  <a:gd name="T20" fmla="*/ 425 w 544"/>
                  <a:gd name="T21" fmla="*/ 18 h 737"/>
                  <a:gd name="T22" fmla="*/ 326 w 544"/>
                  <a:gd name="T23" fmla="*/ 48 h 737"/>
                  <a:gd name="T24" fmla="*/ 231 w 544"/>
                  <a:gd name="T25" fmla="*/ 90 h 737"/>
                  <a:gd name="T26" fmla="*/ 153 w 544"/>
                  <a:gd name="T27" fmla="*/ 138 h 737"/>
                  <a:gd name="T28" fmla="*/ 90 w 544"/>
                  <a:gd name="T29" fmla="*/ 196 h 737"/>
                  <a:gd name="T30" fmla="*/ 42 w 544"/>
                  <a:gd name="T31" fmla="*/ 256 h 737"/>
                  <a:gd name="T32" fmla="*/ 12 w 544"/>
                  <a:gd name="T33" fmla="*/ 328 h 737"/>
                  <a:gd name="T34" fmla="*/ 0 w 544"/>
                  <a:gd name="T35" fmla="*/ 399 h 737"/>
                  <a:gd name="T36" fmla="*/ 6 w 544"/>
                  <a:gd name="T37" fmla="*/ 452 h 737"/>
                  <a:gd name="T38" fmla="*/ 18 w 544"/>
                  <a:gd name="T39" fmla="*/ 500 h 737"/>
                  <a:gd name="T40" fmla="*/ 42 w 544"/>
                  <a:gd name="T41" fmla="*/ 542 h 737"/>
                  <a:gd name="T42" fmla="*/ 78 w 544"/>
                  <a:gd name="T43" fmla="*/ 588 h 737"/>
                  <a:gd name="T44" fmla="*/ 114 w 544"/>
                  <a:gd name="T45" fmla="*/ 630 h 737"/>
                  <a:gd name="T46" fmla="*/ 159 w 544"/>
                  <a:gd name="T47" fmla="*/ 666 h 737"/>
                  <a:gd name="T48" fmla="*/ 219 w 544"/>
                  <a:gd name="T49" fmla="*/ 702 h 737"/>
                  <a:gd name="T50" fmla="*/ 278 w 544"/>
                  <a:gd name="T51" fmla="*/ 732 h 737"/>
                  <a:gd name="T52" fmla="*/ 320 w 544"/>
                  <a:gd name="T53" fmla="*/ 732 h 737"/>
                  <a:gd name="T54" fmla="*/ 255 w 544"/>
                  <a:gd name="T55" fmla="*/ 702 h 737"/>
                  <a:gd name="T56" fmla="*/ 201 w 544"/>
                  <a:gd name="T57" fmla="*/ 666 h 737"/>
                  <a:gd name="T58" fmla="*/ 147 w 544"/>
                  <a:gd name="T59" fmla="*/ 630 h 737"/>
                  <a:gd name="T60" fmla="*/ 108 w 544"/>
                  <a:gd name="T61" fmla="*/ 588 h 737"/>
                  <a:gd name="T62" fmla="*/ 72 w 544"/>
                  <a:gd name="T63" fmla="*/ 548 h 737"/>
                  <a:gd name="T64" fmla="*/ 48 w 544"/>
                  <a:gd name="T65" fmla="*/ 500 h 737"/>
                  <a:gd name="T66" fmla="*/ 30 w 544"/>
                  <a:gd name="T67" fmla="*/ 452 h 737"/>
                  <a:gd name="T68" fmla="*/ 24 w 544"/>
                  <a:gd name="T69" fmla="*/ 399 h 737"/>
                  <a:gd name="T70" fmla="*/ 24 w 544"/>
                  <a:gd name="T71" fmla="*/ 399 h 7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5" name="Freeform 37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7" cy="250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1 w 609"/>
                  <a:gd name="T5" fmla="*/ 30 h 252"/>
                  <a:gd name="T6" fmla="*/ 290 w 609"/>
                  <a:gd name="T7" fmla="*/ 48 h 252"/>
                  <a:gd name="T8" fmla="*/ 373 w 609"/>
                  <a:gd name="T9" fmla="*/ 76 h 252"/>
                  <a:gd name="T10" fmla="*/ 445 w 609"/>
                  <a:gd name="T11" fmla="*/ 112 h 252"/>
                  <a:gd name="T12" fmla="*/ 509 w 609"/>
                  <a:gd name="T13" fmla="*/ 153 h 252"/>
                  <a:gd name="T14" fmla="*/ 562 w 609"/>
                  <a:gd name="T15" fmla="*/ 193 h 252"/>
                  <a:gd name="T16" fmla="*/ 604 w 609"/>
                  <a:gd name="T17" fmla="*/ 247 h 252"/>
                  <a:gd name="T18" fmla="*/ 604 w 609"/>
                  <a:gd name="T19" fmla="*/ 211 h 252"/>
                  <a:gd name="T20" fmla="*/ 556 w 609"/>
                  <a:gd name="T21" fmla="*/ 165 h 252"/>
                  <a:gd name="T22" fmla="*/ 497 w 609"/>
                  <a:gd name="T23" fmla="*/ 124 h 252"/>
                  <a:gd name="T24" fmla="*/ 433 w 609"/>
                  <a:gd name="T25" fmla="*/ 88 h 252"/>
                  <a:gd name="T26" fmla="*/ 361 w 609"/>
                  <a:gd name="T27" fmla="*/ 60 h 252"/>
                  <a:gd name="T28" fmla="*/ 284 w 609"/>
                  <a:gd name="T29" fmla="*/ 36 h 252"/>
                  <a:gd name="T30" fmla="*/ 195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F8FE6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6" name="Freeform 38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0" cy="52"/>
              </a:xfrm>
              <a:custGeom>
                <a:avLst/>
                <a:gdLst>
                  <a:gd name="T0" fmla="*/ 67 w 72"/>
                  <a:gd name="T1" fmla="*/ 0 h 54"/>
                  <a:gd name="T2" fmla="*/ 34 w 72"/>
                  <a:gd name="T3" fmla="*/ 27 h 54"/>
                  <a:gd name="T4" fmla="*/ 0 w 72"/>
                  <a:gd name="T5" fmla="*/ 49 h 54"/>
                  <a:gd name="T6" fmla="*/ 34 w 72"/>
                  <a:gd name="T7" fmla="*/ 49 h 54"/>
                  <a:gd name="T8" fmla="*/ 51 w 72"/>
                  <a:gd name="T9" fmla="*/ 38 h 54"/>
                  <a:gd name="T10" fmla="*/ 67 w 72"/>
                  <a:gd name="T11" fmla="*/ 22 h 54"/>
                  <a:gd name="T12" fmla="*/ 67 w 72"/>
                  <a:gd name="T13" fmla="*/ 22 h 54"/>
                  <a:gd name="T14" fmla="*/ 67 w 72"/>
                  <a:gd name="T15" fmla="*/ 0 h 54"/>
                  <a:gd name="T16" fmla="*/ 67 w 7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7" name="Freeform 39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3" cy="106"/>
              </a:xfrm>
              <a:custGeom>
                <a:avLst/>
                <a:gdLst>
                  <a:gd name="T0" fmla="*/ 297 w 705"/>
                  <a:gd name="T1" fmla="*/ 85 h 108"/>
                  <a:gd name="T2" fmla="*/ 219 w 705"/>
                  <a:gd name="T3" fmla="*/ 85 h 108"/>
                  <a:gd name="T4" fmla="*/ 143 w 705"/>
                  <a:gd name="T5" fmla="*/ 75 h 108"/>
                  <a:gd name="T6" fmla="*/ 0 w 705"/>
                  <a:gd name="T7" fmla="*/ 46 h 108"/>
                  <a:gd name="T8" fmla="*/ 0 w 705"/>
                  <a:gd name="T9" fmla="*/ 63 h 108"/>
                  <a:gd name="T10" fmla="*/ 143 w 705"/>
                  <a:gd name="T11" fmla="*/ 91 h 108"/>
                  <a:gd name="T12" fmla="*/ 219 w 705"/>
                  <a:gd name="T13" fmla="*/ 103 h 108"/>
                  <a:gd name="T14" fmla="*/ 297 w 705"/>
                  <a:gd name="T15" fmla="*/ 103 h 108"/>
                  <a:gd name="T16" fmla="*/ 409 w 705"/>
                  <a:gd name="T17" fmla="*/ 97 h 108"/>
                  <a:gd name="T18" fmla="*/ 517 w 705"/>
                  <a:gd name="T19" fmla="*/ 80 h 108"/>
                  <a:gd name="T20" fmla="*/ 610 w 705"/>
                  <a:gd name="T21" fmla="*/ 57 h 108"/>
                  <a:gd name="T22" fmla="*/ 700 w 705"/>
                  <a:gd name="T23" fmla="*/ 24 h 108"/>
                  <a:gd name="T24" fmla="*/ 700 w 705"/>
                  <a:gd name="T25" fmla="*/ 0 h 108"/>
                  <a:gd name="T26" fmla="*/ 610 w 705"/>
                  <a:gd name="T27" fmla="*/ 40 h 108"/>
                  <a:gd name="T28" fmla="*/ 517 w 705"/>
                  <a:gd name="T29" fmla="*/ 63 h 108"/>
                  <a:gd name="T30" fmla="*/ 409 w 705"/>
                  <a:gd name="T31" fmla="*/ 80 h 108"/>
                  <a:gd name="T32" fmla="*/ 297 w 705"/>
                  <a:gd name="T33" fmla="*/ 85 h 108"/>
                  <a:gd name="T34" fmla="*/ 297 w 705"/>
                  <a:gd name="T35" fmla="*/ 85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8" name="Freeform 40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1" cy="339"/>
              </a:xfrm>
              <a:custGeom>
                <a:avLst/>
                <a:gdLst>
                  <a:gd name="T0" fmla="*/ 114 w 143"/>
                  <a:gd name="T1" fmla="*/ 112 h 341"/>
                  <a:gd name="T2" fmla="*/ 108 w 143"/>
                  <a:gd name="T3" fmla="*/ 170 h 341"/>
                  <a:gd name="T4" fmla="*/ 86 w 143"/>
                  <a:gd name="T5" fmla="*/ 236 h 341"/>
                  <a:gd name="T6" fmla="*/ 45 w 143"/>
                  <a:gd name="T7" fmla="*/ 288 h 341"/>
                  <a:gd name="T8" fmla="*/ 0 w 143"/>
                  <a:gd name="T9" fmla="*/ 336 h 341"/>
                  <a:gd name="T10" fmla="*/ 29 w 143"/>
                  <a:gd name="T11" fmla="*/ 336 h 341"/>
                  <a:gd name="T12" fmla="*/ 74 w 143"/>
                  <a:gd name="T13" fmla="*/ 282 h 341"/>
                  <a:gd name="T14" fmla="*/ 108 w 143"/>
                  <a:gd name="T15" fmla="*/ 230 h 341"/>
                  <a:gd name="T16" fmla="*/ 132 w 143"/>
                  <a:gd name="T17" fmla="*/ 170 h 341"/>
                  <a:gd name="T18" fmla="*/ 138 w 143"/>
                  <a:gd name="T19" fmla="*/ 112 h 341"/>
                  <a:gd name="T20" fmla="*/ 132 w 143"/>
                  <a:gd name="T21" fmla="*/ 60 h 341"/>
                  <a:gd name="T22" fmla="*/ 114 w 143"/>
                  <a:gd name="T23" fmla="*/ 0 h 341"/>
                  <a:gd name="T24" fmla="*/ 86 w 143"/>
                  <a:gd name="T25" fmla="*/ 0 h 341"/>
                  <a:gd name="T26" fmla="*/ 108 w 143"/>
                  <a:gd name="T27" fmla="*/ 60 h 341"/>
                  <a:gd name="T28" fmla="*/ 114 w 143"/>
                  <a:gd name="T29" fmla="*/ 112 h 341"/>
                  <a:gd name="T30" fmla="*/ 114 w 143"/>
                  <a:gd name="T31" fmla="*/ 112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9" name="Freeform 41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1" cy="88"/>
              </a:xfrm>
              <a:custGeom>
                <a:avLst/>
                <a:gdLst>
                  <a:gd name="T0" fmla="*/ 56 w 83"/>
                  <a:gd name="T1" fmla="*/ 85 h 90"/>
                  <a:gd name="T2" fmla="*/ 78 w 83"/>
                  <a:gd name="T3" fmla="*/ 79 h 90"/>
                  <a:gd name="T4" fmla="*/ 66 w 83"/>
                  <a:gd name="T5" fmla="*/ 57 h 90"/>
                  <a:gd name="T6" fmla="*/ 50 w 83"/>
                  <a:gd name="T7" fmla="*/ 40 h 90"/>
                  <a:gd name="T8" fmla="*/ 6 w 83"/>
                  <a:gd name="T9" fmla="*/ 0 h 90"/>
                  <a:gd name="T10" fmla="*/ 0 w 83"/>
                  <a:gd name="T11" fmla="*/ 18 h 90"/>
                  <a:gd name="T12" fmla="*/ 33 w 83"/>
                  <a:gd name="T13" fmla="*/ 45 h 90"/>
                  <a:gd name="T14" fmla="*/ 56 w 83"/>
                  <a:gd name="T15" fmla="*/ 85 h 90"/>
                  <a:gd name="T16" fmla="*/ 56 w 83"/>
                  <a:gd name="T17" fmla="*/ 85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0" name="Freeform 42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5" cy="429"/>
              </a:xfrm>
              <a:custGeom>
                <a:avLst/>
                <a:gdLst>
                  <a:gd name="T0" fmla="*/ 688 w 717"/>
                  <a:gd name="T1" fmla="*/ 213 h 431"/>
                  <a:gd name="T2" fmla="*/ 682 w 717"/>
                  <a:gd name="T3" fmla="*/ 254 h 431"/>
                  <a:gd name="T4" fmla="*/ 664 w 717"/>
                  <a:gd name="T5" fmla="*/ 290 h 431"/>
                  <a:gd name="T6" fmla="*/ 628 w 717"/>
                  <a:gd name="T7" fmla="*/ 324 h 431"/>
                  <a:gd name="T8" fmla="*/ 593 w 717"/>
                  <a:gd name="T9" fmla="*/ 354 h 431"/>
                  <a:gd name="T10" fmla="*/ 539 w 717"/>
                  <a:gd name="T11" fmla="*/ 378 h 431"/>
                  <a:gd name="T12" fmla="*/ 487 w 717"/>
                  <a:gd name="T13" fmla="*/ 396 h 431"/>
                  <a:gd name="T14" fmla="*/ 421 w 717"/>
                  <a:gd name="T15" fmla="*/ 408 h 431"/>
                  <a:gd name="T16" fmla="*/ 356 w 717"/>
                  <a:gd name="T17" fmla="*/ 414 h 431"/>
                  <a:gd name="T18" fmla="*/ 291 w 717"/>
                  <a:gd name="T19" fmla="*/ 408 h 431"/>
                  <a:gd name="T20" fmla="*/ 225 w 717"/>
                  <a:gd name="T21" fmla="*/ 396 h 431"/>
                  <a:gd name="T22" fmla="*/ 173 w 717"/>
                  <a:gd name="T23" fmla="*/ 378 h 431"/>
                  <a:gd name="T24" fmla="*/ 119 w 717"/>
                  <a:gd name="T25" fmla="*/ 354 h 431"/>
                  <a:gd name="T26" fmla="*/ 84 w 717"/>
                  <a:gd name="T27" fmla="*/ 324 h 431"/>
                  <a:gd name="T28" fmla="*/ 48 w 717"/>
                  <a:gd name="T29" fmla="*/ 290 h 431"/>
                  <a:gd name="T30" fmla="*/ 30 w 717"/>
                  <a:gd name="T31" fmla="*/ 254 h 431"/>
                  <a:gd name="T32" fmla="*/ 24 w 717"/>
                  <a:gd name="T33" fmla="*/ 213 h 431"/>
                  <a:gd name="T34" fmla="*/ 30 w 717"/>
                  <a:gd name="T35" fmla="*/ 172 h 431"/>
                  <a:gd name="T36" fmla="*/ 48 w 717"/>
                  <a:gd name="T37" fmla="*/ 136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5 w 717"/>
                  <a:gd name="T45" fmla="*/ 30 h 431"/>
                  <a:gd name="T46" fmla="*/ 291 w 717"/>
                  <a:gd name="T47" fmla="*/ 18 h 431"/>
                  <a:gd name="T48" fmla="*/ 356 w 717"/>
                  <a:gd name="T49" fmla="*/ 12 h 431"/>
                  <a:gd name="T50" fmla="*/ 415 w 717"/>
                  <a:gd name="T51" fmla="*/ 18 h 431"/>
                  <a:gd name="T52" fmla="*/ 475 w 717"/>
                  <a:gd name="T53" fmla="*/ 30 h 431"/>
                  <a:gd name="T54" fmla="*/ 529 w 717"/>
                  <a:gd name="T55" fmla="*/ 48 h 431"/>
                  <a:gd name="T56" fmla="*/ 575 w 717"/>
                  <a:gd name="T57" fmla="*/ 66 h 431"/>
                  <a:gd name="T58" fmla="*/ 581 w 717"/>
                  <a:gd name="T59" fmla="*/ 48 h 431"/>
                  <a:gd name="T60" fmla="*/ 475 w 717"/>
                  <a:gd name="T61" fmla="*/ 12 h 431"/>
                  <a:gd name="T62" fmla="*/ 415 w 717"/>
                  <a:gd name="T63" fmla="*/ 6 h 431"/>
                  <a:gd name="T64" fmla="*/ 356 w 717"/>
                  <a:gd name="T65" fmla="*/ 0 h 431"/>
                  <a:gd name="T66" fmla="*/ 285 w 717"/>
                  <a:gd name="T67" fmla="*/ 6 h 431"/>
                  <a:gd name="T68" fmla="*/ 219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0 h 431"/>
                  <a:gd name="T78" fmla="*/ 6 w 717"/>
                  <a:gd name="T79" fmla="*/ 172 h 431"/>
                  <a:gd name="T80" fmla="*/ 0 w 717"/>
                  <a:gd name="T81" fmla="*/ 213 h 431"/>
                  <a:gd name="T82" fmla="*/ 6 w 717"/>
                  <a:gd name="T83" fmla="*/ 254 h 431"/>
                  <a:gd name="T84" fmla="*/ 30 w 717"/>
                  <a:gd name="T85" fmla="*/ 296 h 431"/>
                  <a:gd name="T86" fmla="*/ 60 w 717"/>
                  <a:gd name="T87" fmla="*/ 330 h 431"/>
                  <a:gd name="T88" fmla="*/ 107 w 717"/>
                  <a:gd name="T89" fmla="*/ 366 h 431"/>
                  <a:gd name="T90" fmla="*/ 161 w 717"/>
                  <a:gd name="T91" fmla="*/ 390 h 431"/>
                  <a:gd name="T92" fmla="*/ 219 w 717"/>
                  <a:gd name="T93" fmla="*/ 408 h 431"/>
                  <a:gd name="T94" fmla="*/ 285 w 717"/>
                  <a:gd name="T95" fmla="*/ 420 h 431"/>
                  <a:gd name="T96" fmla="*/ 356 w 717"/>
                  <a:gd name="T97" fmla="*/ 426 h 431"/>
                  <a:gd name="T98" fmla="*/ 427 w 717"/>
                  <a:gd name="T99" fmla="*/ 420 h 431"/>
                  <a:gd name="T100" fmla="*/ 493 w 717"/>
                  <a:gd name="T101" fmla="*/ 408 h 431"/>
                  <a:gd name="T102" fmla="*/ 557 w 717"/>
                  <a:gd name="T103" fmla="*/ 390 h 431"/>
                  <a:gd name="T104" fmla="*/ 605 w 717"/>
                  <a:gd name="T105" fmla="*/ 366 h 431"/>
                  <a:gd name="T106" fmla="*/ 652 w 717"/>
                  <a:gd name="T107" fmla="*/ 330 h 431"/>
                  <a:gd name="T108" fmla="*/ 682 w 717"/>
                  <a:gd name="T109" fmla="*/ 296 h 431"/>
                  <a:gd name="T110" fmla="*/ 706 w 717"/>
                  <a:gd name="T111" fmla="*/ 254 h 431"/>
                  <a:gd name="T112" fmla="*/ 712 w 717"/>
                  <a:gd name="T113" fmla="*/ 213 h 431"/>
                  <a:gd name="T114" fmla="*/ 712 w 717"/>
                  <a:gd name="T115" fmla="*/ 202 h 431"/>
                  <a:gd name="T116" fmla="*/ 706 w 717"/>
                  <a:gd name="T117" fmla="*/ 190 h 431"/>
                  <a:gd name="T118" fmla="*/ 682 w 717"/>
                  <a:gd name="T119" fmla="*/ 196 h 431"/>
                  <a:gd name="T120" fmla="*/ 688 w 717"/>
                  <a:gd name="T121" fmla="*/ 208 h 431"/>
                  <a:gd name="T122" fmla="*/ 688 w 717"/>
                  <a:gd name="T123" fmla="*/ 213 h 431"/>
                  <a:gd name="T124" fmla="*/ 688 w 717"/>
                  <a:gd name="T125" fmla="*/ 213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1" name="Freeform 43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7" cy="531"/>
              </a:xfrm>
              <a:custGeom>
                <a:avLst/>
                <a:gdLst>
                  <a:gd name="T0" fmla="*/ 613 w 909"/>
                  <a:gd name="T1" fmla="*/ 0 h 533"/>
                  <a:gd name="T2" fmla="*/ 613 w 909"/>
                  <a:gd name="T3" fmla="*/ 18 h 533"/>
                  <a:gd name="T4" fmla="*/ 719 w 909"/>
                  <a:gd name="T5" fmla="*/ 60 h 533"/>
                  <a:gd name="T6" fmla="*/ 760 w 909"/>
                  <a:gd name="T7" fmla="*/ 84 h 533"/>
                  <a:gd name="T8" fmla="*/ 802 w 909"/>
                  <a:gd name="T9" fmla="*/ 114 h 533"/>
                  <a:gd name="T10" fmla="*/ 832 w 909"/>
                  <a:gd name="T11" fmla="*/ 142 h 533"/>
                  <a:gd name="T12" fmla="*/ 856 w 909"/>
                  <a:gd name="T13" fmla="*/ 178 h 533"/>
                  <a:gd name="T14" fmla="*/ 868 w 909"/>
                  <a:gd name="T15" fmla="*/ 214 h 533"/>
                  <a:gd name="T16" fmla="*/ 874 w 909"/>
                  <a:gd name="T17" fmla="*/ 256 h 533"/>
                  <a:gd name="T18" fmla="*/ 868 w 909"/>
                  <a:gd name="T19" fmla="*/ 308 h 533"/>
                  <a:gd name="T20" fmla="*/ 838 w 909"/>
                  <a:gd name="T21" fmla="*/ 356 h 533"/>
                  <a:gd name="T22" fmla="*/ 802 w 909"/>
                  <a:gd name="T23" fmla="*/ 397 h 533"/>
                  <a:gd name="T24" fmla="*/ 748 w 909"/>
                  <a:gd name="T25" fmla="*/ 438 h 533"/>
                  <a:gd name="T26" fmla="*/ 689 w 909"/>
                  <a:gd name="T27" fmla="*/ 468 h 533"/>
                  <a:gd name="T28" fmla="*/ 619 w 909"/>
                  <a:gd name="T29" fmla="*/ 492 h 533"/>
                  <a:gd name="T30" fmla="*/ 535 w 909"/>
                  <a:gd name="T31" fmla="*/ 504 h 533"/>
                  <a:gd name="T32" fmla="*/ 452 w 909"/>
                  <a:gd name="T33" fmla="*/ 510 h 533"/>
                  <a:gd name="T34" fmla="*/ 369 w 909"/>
                  <a:gd name="T35" fmla="*/ 504 h 533"/>
                  <a:gd name="T36" fmla="*/ 285 w 909"/>
                  <a:gd name="T37" fmla="*/ 492 h 533"/>
                  <a:gd name="T38" fmla="*/ 215 w 909"/>
                  <a:gd name="T39" fmla="*/ 468 h 533"/>
                  <a:gd name="T40" fmla="*/ 156 w 909"/>
                  <a:gd name="T41" fmla="*/ 438 h 533"/>
                  <a:gd name="T42" fmla="*/ 102 w 909"/>
                  <a:gd name="T43" fmla="*/ 397 h 533"/>
                  <a:gd name="T44" fmla="*/ 66 w 909"/>
                  <a:gd name="T45" fmla="*/ 356 h 533"/>
                  <a:gd name="T46" fmla="*/ 36 w 909"/>
                  <a:gd name="T47" fmla="*/ 308 h 533"/>
                  <a:gd name="T48" fmla="*/ 30 w 909"/>
                  <a:gd name="T49" fmla="*/ 256 h 533"/>
                  <a:gd name="T50" fmla="*/ 36 w 909"/>
                  <a:gd name="T51" fmla="*/ 220 h 533"/>
                  <a:gd name="T52" fmla="*/ 48 w 909"/>
                  <a:gd name="T53" fmla="*/ 184 h 533"/>
                  <a:gd name="T54" fmla="*/ 66 w 909"/>
                  <a:gd name="T55" fmla="*/ 154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2 h 533"/>
                  <a:gd name="T62" fmla="*/ 18 w 909"/>
                  <a:gd name="T63" fmla="*/ 178 h 533"/>
                  <a:gd name="T64" fmla="*/ 6 w 909"/>
                  <a:gd name="T65" fmla="*/ 214 h 533"/>
                  <a:gd name="T66" fmla="*/ 0 w 909"/>
                  <a:gd name="T67" fmla="*/ 256 h 533"/>
                  <a:gd name="T68" fmla="*/ 12 w 909"/>
                  <a:gd name="T69" fmla="*/ 308 h 533"/>
                  <a:gd name="T70" fmla="*/ 36 w 909"/>
                  <a:gd name="T71" fmla="*/ 362 h 533"/>
                  <a:gd name="T72" fmla="*/ 78 w 909"/>
                  <a:gd name="T73" fmla="*/ 408 h 533"/>
                  <a:gd name="T74" fmla="*/ 132 w 909"/>
                  <a:gd name="T75" fmla="*/ 444 h 533"/>
                  <a:gd name="T76" fmla="*/ 203 w 909"/>
                  <a:gd name="T77" fmla="*/ 480 h 533"/>
                  <a:gd name="T78" fmla="*/ 273 w 909"/>
                  <a:gd name="T79" fmla="*/ 504 h 533"/>
                  <a:gd name="T80" fmla="*/ 363 w 909"/>
                  <a:gd name="T81" fmla="*/ 522 h 533"/>
                  <a:gd name="T82" fmla="*/ 452 w 909"/>
                  <a:gd name="T83" fmla="*/ 528 h 533"/>
                  <a:gd name="T84" fmla="*/ 541 w 909"/>
                  <a:gd name="T85" fmla="*/ 522 h 533"/>
                  <a:gd name="T86" fmla="*/ 631 w 909"/>
                  <a:gd name="T87" fmla="*/ 504 h 533"/>
                  <a:gd name="T88" fmla="*/ 707 w 909"/>
                  <a:gd name="T89" fmla="*/ 480 h 533"/>
                  <a:gd name="T90" fmla="*/ 772 w 909"/>
                  <a:gd name="T91" fmla="*/ 444 h 533"/>
                  <a:gd name="T92" fmla="*/ 826 w 909"/>
                  <a:gd name="T93" fmla="*/ 408 h 533"/>
                  <a:gd name="T94" fmla="*/ 868 w 909"/>
                  <a:gd name="T95" fmla="*/ 362 h 533"/>
                  <a:gd name="T96" fmla="*/ 892 w 909"/>
                  <a:gd name="T97" fmla="*/ 308 h 533"/>
                  <a:gd name="T98" fmla="*/ 904 w 909"/>
                  <a:gd name="T99" fmla="*/ 256 h 533"/>
                  <a:gd name="T100" fmla="*/ 898 w 909"/>
                  <a:gd name="T101" fmla="*/ 214 h 533"/>
                  <a:gd name="T102" fmla="*/ 880 w 909"/>
                  <a:gd name="T103" fmla="*/ 172 h 533"/>
                  <a:gd name="T104" fmla="*/ 856 w 909"/>
                  <a:gd name="T105" fmla="*/ 132 h 533"/>
                  <a:gd name="T106" fmla="*/ 820 w 909"/>
                  <a:gd name="T107" fmla="*/ 102 h 533"/>
                  <a:gd name="T108" fmla="*/ 778 w 909"/>
                  <a:gd name="T109" fmla="*/ 66 h 533"/>
                  <a:gd name="T110" fmla="*/ 730 w 909"/>
                  <a:gd name="T111" fmla="*/ 42 h 533"/>
                  <a:gd name="T112" fmla="*/ 613 w 909"/>
                  <a:gd name="T113" fmla="*/ 0 h 533"/>
                  <a:gd name="T114" fmla="*/ 613 w 909"/>
                  <a:gd name="T115" fmla="*/ 0 h 5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2" name="Freeform 44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3" cy="64"/>
              </a:xfrm>
              <a:custGeom>
                <a:avLst/>
                <a:gdLst>
                  <a:gd name="T0" fmla="*/ 237 w 365"/>
                  <a:gd name="T1" fmla="*/ 16 h 66"/>
                  <a:gd name="T2" fmla="*/ 294 w 365"/>
                  <a:gd name="T3" fmla="*/ 22 h 66"/>
                  <a:gd name="T4" fmla="*/ 354 w 365"/>
                  <a:gd name="T5" fmla="*/ 28 h 66"/>
                  <a:gd name="T6" fmla="*/ 360 w 365"/>
                  <a:gd name="T7" fmla="*/ 12 h 66"/>
                  <a:gd name="T8" fmla="*/ 300 w 365"/>
                  <a:gd name="T9" fmla="*/ 6 h 66"/>
                  <a:gd name="T10" fmla="*/ 237 w 365"/>
                  <a:gd name="T11" fmla="*/ 0 h 66"/>
                  <a:gd name="T12" fmla="*/ 172 w 365"/>
                  <a:gd name="T13" fmla="*/ 6 h 66"/>
                  <a:gd name="T14" fmla="*/ 112 w 365"/>
                  <a:gd name="T15" fmla="*/ 12 h 66"/>
                  <a:gd name="T16" fmla="*/ 0 w 365"/>
                  <a:gd name="T17" fmla="*/ 39 h 66"/>
                  <a:gd name="T18" fmla="*/ 0 w 365"/>
                  <a:gd name="T19" fmla="*/ 61 h 66"/>
                  <a:gd name="T20" fmla="*/ 54 w 365"/>
                  <a:gd name="T21" fmla="*/ 45 h 66"/>
                  <a:gd name="T22" fmla="*/ 112 w 365"/>
                  <a:gd name="T23" fmla="*/ 28 h 66"/>
                  <a:gd name="T24" fmla="*/ 172 w 365"/>
                  <a:gd name="T25" fmla="*/ 22 h 66"/>
                  <a:gd name="T26" fmla="*/ 237 w 365"/>
                  <a:gd name="T27" fmla="*/ 16 h 66"/>
                  <a:gd name="T28" fmla="*/ 237 w 365"/>
                  <a:gd name="T29" fmla="*/ 16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3" name="Freeform 45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4" cy="46"/>
              </a:xfrm>
              <a:custGeom>
                <a:avLst/>
                <a:gdLst>
                  <a:gd name="T0" fmla="*/ 61 w 66"/>
                  <a:gd name="T1" fmla="*/ 16 h 48"/>
                  <a:gd name="T2" fmla="*/ 45 w 66"/>
                  <a:gd name="T3" fmla="*/ 0 h 48"/>
                  <a:gd name="T4" fmla="*/ 22 w 66"/>
                  <a:gd name="T5" fmla="*/ 12 h 48"/>
                  <a:gd name="T6" fmla="*/ 0 w 66"/>
                  <a:gd name="T7" fmla="*/ 27 h 48"/>
                  <a:gd name="T8" fmla="*/ 12 w 66"/>
                  <a:gd name="T9" fmla="*/ 43 h 48"/>
                  <a:gd name="T10" fmla="*/ 39 w 66"/>
                  <a:gd name="T11" fmla="*/ 27 h 48"/>
                  <a:gd name="T12" fmla="*/ 61 w 66"/>
                  <a:gd name="T13" fmla="*/ 16 h 48"/>
                  <a:gd name="T14" fmla="*/ 61 w 66"/>
                  <a:gd name="T15" fmla="*/ 1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4" name="Oval 46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6" cy="317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5" name="Oval 47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4" cy="269"/>
              </a:xfrm>
              <a:prstGeom prst="ellipse">
                <a:avLst/>
              </a:pr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6" name="Oval 48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4" cy="231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7" name="Oval 49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6" cy="175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8" name="Oval 50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0" cy="13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9" name="Oval 51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4" cy="79"/>
              </a:xfrm>
              <a:prstGeom prst="ellipse">
                <a:avLst/>
              </a:prstGeom>
              <a:gradFill rotWithShape="0"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</p:grpSp>
        <p:grpSp>
          <p:nvGrpSpPr>
            <p:cNvPr id="2060" name="Group 52"/>
            <p:cNvGrpSpPr>
              <a:grpSpLocks/>
            </p:cNvGrpSpPr>
            <p:nvPr/>
          </p:nvGrpSpPr>
          <p:grpSpPr bwMode="auto">
            <a:xfrm>
              <a:off x="5280" y="3024"/>
              <a:ext cx="423" cy="256"/>
              <a:chOff x="5280" y="3024"/>
              <a:chExt cx="423" cy="256"/>
            </a:xfrm>
          </p:grpSpPr>
          <p:sp>
            <p:nvSpPr>
              <p:cNvPr id="2061" name="Freeform 53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1" cy="94"/>
              </a:xfrm>
              <a:custGeom>
                <a:avLst/>
                <a:gdLst>
                  <a:gd name="T0" fmla="*/ 214 w 382"/>
                  <a:gd name="T1" fmla="*/ 91 h 96"/>
                  <a:gd name="T2" fmla="*/ 143 w 382"/>
                  <a:gd name="T3" fmla="*/ 85 h 96"/>
                  <a:gd name="T4" fmla="*/ 83 w 382"/>
                  <a:gd name="T5" fmla="*/ 63 h 96"/>
                  <a:gd name="T6" fmla="*/ 35 w 382"/>
                  <a:gd name="T7" fmla="*/ 34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0 h 96"/>
                  <a:gd name="T14" fmla="*/ 77 w 382"/>
                  <a:gd name="T15" fmla="*/ 69 h 96"/>
                  <a:gd name="T16" fmla="*/ 137 w 382"/>
                  <a:gd name="T17" fmla="*/ 85 h 96"/>
                  <a:gd name="T18" fmla="*/ 214 w 382"/>
                  <a:gd name="T19" fmla="*/ 91 h 96"/>
                  <a:gd name="T20" fmla="*/ 268 w 382"/>
                  <a:gd name="T21" fmla="*/ 85 h 96"/>
                  <a:gd name="T22" fmla="*/ 316 w 382"/>
                  <a:gd name="T23" fmla="*/ 79 h 96"/>
                  <a:gd name="T24" fmla="*/ 357 w 382"/>
                  <a:gd name="T25" fmla="*/ 63 h 96"/>
                  <a:gd name="T26" fmla="*/ 387 w 382"/>
                  <a:gd name="T27" fmla="*/ 40 h 96"/>
                  <a:gd name="T28" fmla="*/ 381 w 382"/>
                  <a:gd name="T29" fmla="*/ 40 h 96"/>
                  <a:gd name="T30" fmla="*/ 351 w 382"/>
                  <a:gd name="T31" fmla="*/ 63 h 96"/>
                  <a:gd name="T32" fmla="*/ 310 w 382"/>
                  <a:gd name="T33" fmla="*/ 73 h 96"/>
                  <a:gd name="T34" fmla="*/ 268 w 382"/>
                  <a:gd name="T35" fmla="*/ 85 h 96"/>
                  <a:gd name="T36" fmla="*/ 214 w 382"/>
                  <a:gd name="T37" fmla="*/ 91 h 96"/>
                  <a:gd name="T38" fmla="*/ 214 w 382"/>
                  <a:gd name="T39" fmla="*/ 91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2" name="Freeform 54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6" cy="52"/>
              </a:xfrm>
              <a:custGeom>
                <a:avLst/>
                <a:gdLst>
                  <a:gd name="T0" fmla="*/ 171 w 258"/>
                  <a:gd name="T1" fmla="*/ 0 h 54"/>
                  <a:gd name="T2" fmla="*/ 211 w 258"/>
                  <a:gd name="T3" fmla="*/ 6 h 54"/>
                  <a:gd name="T4" fmla="*/ 253 w 258"/>
                  <a:gd name="T5" fmla="*/ 12 h 54"/>
                  <a:gd name="T6" fmla="*/ 247 w 258"/>
                  <a:gd name="T7" fmla="*/ 6 h 54"/>
                  <a:gd name="T8" fmla="*/ 211 w 258"/>
                  <a:gd name="T9" fmla="*/ 0 h 54"/>
                  <a:gd name="T10" fmla="*/ 171 w 258"/>
                  <a:gd name="T11" fmla="*/ 0 h 54"/>
                  <a:gd name="T12" fmla="*/ 118 w 258"/>
                  <a:gd name="T13" fmla="*/ 6 h 54"/>
                  <a:gd name="T14" fmla="*/ 76 w 258"/>
                  <a:gd name="T15" fmla="*/ 12 h 54"/>
                  <a:gd name="T16" fmla="*/ 36 w 258"/>
                  <a:gd name="T17" fmla="*/ 27 h 54"/>
                  <a:gd name="T18" fmla="*/ 0 w 258"/>
                  <a:gd name="T19" fmla="*/ 43 h 54"/>
                  <a:gd name="T20" fmla="*/ 6 w 258"/>
                  <a:gd name="T21" fmla="*/ 49 h 54"/>
                  <a:gd name="T22" fmla="*/ 36 w 258"/>
                  <a:gd name="T23" fmla="*/ 33 h 54"/>
                  <a:gd name="T24" fmla="*/ 76 w 258"/>
                  <a:gd name="T25" fmla="*/ 16 h 54"/>
                  <a:gd name="T26" fmla="*/ 118 w 258"/>
                  <a:gd name="T27" fmla="*/ 6 h 54"/>
                  <a:gd name="T28" fmla="*/ 171 w 258"/>
                  <a:gd name="T29" fmla="*/ 0 h 54"/>
                  <a:gd name="T30" fmla="*/ 171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3" name="Freeform 55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8" cy="154"/>
              </a:xfrm>
              <a:custGeom>
                <a:avLst/>
                <a:gdLst>
                  <a:gd name="T0" fmla="*/ 49 w 60"/>
                  <a:gd name="T1" fmla="*/ 87 h 156"/>
                  <a:gd name="T2" fmla="*/ 44 w 60"/>
                  <a:gd name="T3" fmla="*/ 121 h 156"/>
                  <a:gd name="T4" fmla="*/ 22 w 60"/>
                  <a:gd name="T5" fmla="*/ 151 h 156"/>
                  <a:gd name="T6" fmla="*/ 28 w 60"/>
                  <a:gd name="T7" fmla="*/ 151 h 156"/>
                  <a:gd name="T8" fmla="*/ 49 w 60"/>
                  <a:gd name="T9" fmla="*/ 121 h 156"/>
                  <a:gd name="T10" fmla="*/ 55 w 60"/>
                  <a:gd name="T11" fmla="*/ 87 h 156"/>
                  <a:gd name="T12" fmla="*/ 49 w 60"/>
                  <a:gd name="T13" fmla="*/ 64 h 156"/>
                  <a:gd name="T14" fmla="*/ 44 w 60"/>
                  <a:gd name="T15" fmla="*/ 40 h 156"/>
                  <a:gd name="T16" fmla="*/ 28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2 w 60"/>
                  <a:gd name="T23" fmla="*/ 24 h 156"/>
                  <a:gd name="T24" fmla="*/ 39 w 60"/>
                  <a:gd name="T25" fmla="*/ 40 h 156"/>
                  <a:gd name="T26" fmla="*/ 44 w 60"/>
                  <a:gd name="T27" fmla="*/ 64 h 156"/>
                  <a:gd name="T28" fmla="*/ 49 w 60"/>
                  <a:gd name="T29" fmla="*/ 87 h 156"/>
                  <a:gd name="T30" fmla="*/ 49 w 60"/>
                  <a:gd name="T31" fmla="*/ 87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4" name="Freeform 56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0" cy="16"/>
              </a:xfrm>
              <a:custGeom>
                <a:avLst/>
                <a:gdLst>
                  <a:gd name="T0" fmla="*/ 111 w 192"/>
                  <a:gd name="T1" fmla="*/ 9 h 18"/>
                  <a:gd name="T2" fmla="*/ 70 w 192"/>
                  <a:gd name="T3" fmla="*/ 4 h 18"/>
                  <a:gd name="T4" fmla="*/ 30 w 192"/>
                  <a:gd name="T5" fmla="*/ 0 h 18"/>
                  <a:gd name="T6" fmla="*/ 0 w 192"/>
                  <a:gd name="T7" fmla="*/ 0 h 18"/>
                  <a:gd name="T8" fmla="*/ 52 w 192"/>
                  <a:gd name="T9" fmla="*/ 9 h 18"/>
                  <a:gd name="T10" fmla="*/ 111 w 192"/>
                  <a:gd name="T11" fmla="*/ 13 h 18"/>
                  <a:gd name="T12" fmla="*/ 151 w 192"/>
                  <a:gd name="T13" fmla="*/ 13 h 18"/>
                  <a:gd name="T14" fmla="*/ 187 w 192"/>
                  <a:gd name="T15" fmla="*/ 9 h 18"/>
                  <a:gd name="T16" fmla="*/ 181 w 192"/>
                  <a:gd name="T17" fmla="*/ 0 h 18"/>
                  <a:gd name="T18" fmla="*/ 145 w 192"/>
                  <a:gd name="T19" fmla="*/ 4 h 18"/>
                  <a:gd name="T20" fmla="*/ 111 w 192"/>
                  <a:gd name="T21" fmla="*/ 9 h 18"/>
                  <a:gd name="T22" fmla="*/ 111 w 192"/>
                  <a:gd name="T23" fmla="*/ 9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5" name="Freeform 57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59" cy="184"/>
              </a:xfrm>
              <a:custGeom>
                <a:avLst/>
                <a:gdLst>
                  <a:gd name="T0" fmla="*/ 11 w 161"/>
                  <a:gd name="T1" fmla="*/ 111 h 186"/>
                  <a:gd name="T2" fmla="*/ 17 w 161"/>
                  <a:gd name="T3" fmla="*/ 93 h 186"/>
                  <a:gd name="T4" fmla="*/ 23 w 161"/>
                  <a:gd name="T5" fmla="*/ 76 h 186"/>
                  <a:gd name="T6" fmla="*/ 51 w 161"/>
                  <a:gd name="T7" fmla="*/ 42 h 186"/>
                  <a:gd name="T8" fmla="*/ 98 w 161"/>
                  <a:gd name="T9" fmla="*/ 18 h 186"/>
                  <a:gd name="T10" fmla="*/ 150 w 161"/>
                  <a:gd name="T11" fmla="*/ 6 h 186"/>
                  <a:gd name="T12" fmla="*/ 156 w 161"/>
                  <a:gd name="T13" fmla="*/ 0 h 186"/>
                  <a:gd name="T14" fmla="*/ 92 w 161"/>
                  <a:gd name="T15" fmla="*/ 12 h 186"/>
                  <a:gd name="T16" fmla="*/ 45 w 161"/>
                  <a:gd name="T17" fmla="*/ 36 h 186"/>
                  <a:gd name="T18" fmla="*/ 11 w 161"/>
                  <a:gd name="T19" fmla="*/ 70 h 186"/>
                  <a:gd name="T20" fmla="*/ 5 w 161"/>
                  <a:gd name="T21" fmla="*/ 88 h 186"/>
                  <a:gd name="T22" fmla="*/ 0 w 161"/>
                  <a:gd name="T23" fmla="*/ 111 h 186"/>
                  <a:gd name="T24" fmla="*/ 11 w 161"/>
                  <a:gd name="T25" fmla="*/ 145 h 186"/>
                  <a:gd name="T26" fmla="*/ 23 w 161"/>
                  <a:gd name="T27" fmla="*/ 163 h 186"/>
                  <a:gd name="T28" fmla="*/ 40 w 161"/>
                  <a:gd name="T29" fmla="*/ 181 h 186"/>
                  <a:gd name="T30" fmla="*/ 63 w 161"/>
                  <a:gd name="T31" fmla="*/ 181 h 186"/>
                  <a:gd name="T32" fmla="*/ 40 w 161"/>
                  <a:gd name="T33" fmla="*/ 163 h 186"/>
                  <a:gd name="T34" fmla="*/ 23 w 161"/>
                  <a:gd name="T35" fmla="*/ 145 h 186"/>
                  <a:gd name="T36" fmla="*/ 17 w 161"/>
                  <a:gd name="T37" fmla="*/ 129 h 186"/>
                  <a:gd name="T38" fmla="*/ 11 w 161"/>
                  <a:gd name="T39" fmla="*/ 111 h 186"/>
                  <a:gd name="T40" fmla="*/ 11 w 161"/>
                  <a:gd name="T41" fmla="*/ 111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6" name="Freeform 58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4" cy="208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0 h 210"/>
                  <a:gd name="T8" fmla="*/ 166 w 185"/>
                  <a:gd name="T9" fmla="*/ 88 h 210"/>
                  <a:gd name="T10" fmla="*/ 172 w 185"/>
                  <a:gd name="T11" fmla="*/ 111 h 210"/>
                  <a:gd name="T12" fmla="*/ 166 w 185"/>
                  <a:gd name="T13" fmla="*/ 135 h 210"/>
                  <a:gd name="T14" fmla="*/ 154 w 185"/>
                  <a:gd name="T15" fmla="*/ 157 h 210"/>
                  <a:gd name="T16" fmla="*/ 124 w 185"/>
                  <a:gd name="T17" fmla="*/ 175 h 210"/>
                  <a:gd name="T18" fmla="*/ 90 w 185"/>
                  <a:gd name="T19" fmla="*/ 193 h 210"/>
                  <a:gd name="T20" fmla="*/ 101 w 185"/>
                  <a:gd name="T21" fmla="*/ 205 h 210"/>
                  <a:gd name="T22" fmla="*/ 136 w 185"/>
                  <a:gd name="T23" fmla="*/ 187 h 210"/>
                  <a:gd name="T24" fmla="*/ 166 w 185"/>
                  <a:gd name="T25" fmla="*/ 163 h 210"/>
                  <a:gd name="T26" fmla="*/ 184 w 185"/>
                  <a:gd name="T27" fmla="*/ 141 h 210"/>
                  <a:gd name="T28" fmla="*/ 190 w 185"/>
                  <a:gd name="T29" fmla="*/ 111 h 210"/>
                  <a:gd name="T30" fmla="*/ 184 w 185"/>
                  <a:gd name="T31" fmla="*/ 88 h 210"/>
                  <a:gd name="T32" fmla="*/ 178 w 185"/>
                  <a:gd name="T33" fmla="*/ 64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7" name="Freeform 59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7" cy="184"/>
              </a:xfrm>
              <a:custGeom>
                <a:avLst/>
                <a:gdLst>
                  <a:gd name="T0" fmla="*/ 147 w 299"/>
                  <a:gd name="T1" fmla="*/ 0 h 186"/>
                  <a:gd name="T2" fmla="*/ 88 w 299"/>
                  <a:gd name="T3" fmla="*/ 6 h 186"/>
                  <a:gd name="T4" fmla="*/ 42 w 299"/>
                  <a:gd name="T5" fmla="*/ 30 h 186"/>
                  <a:gd name="T6" fmla="*/ 12 w 299"/>
                  <a:gd name="T7" fmla="*/ 52 h 186"/>
                  <a:gd name="T8" fmla="*/ 6 w 299"/>
                  <a:gd name="T9" fmla="*/ 70 h 186"/>
                  <a:gd name="T10" fmla="*/ 0 w 299"/>
                  <a:gd name="T11" fmla="*/ 88 h 186"/>
                  <a:gd name="T12" fmla="*/ 6 w 299"/>
                  <a:gd name="T13" fmla="*/ 105 h 186"/>
                  <a:gd name="T14" fmla="*/ 12 w 299"/>
                  <a:gd name="T15" fmla="*/ 123 h 186"/>
                  <a:gd name="T16" fmla="*/ 42 w 299"/>
                  <a:gd name="T17" fmla="*/ 151 h 186"/>
                  <a:gd name="T18" fmla="*/ 88 w 299"/>
                  <a:gd name="T19" fmla="*/ 175 h 186"/>
                  <a:gd name="T20" fmla="*/ 147 w 299"/>
                  <a:gd name="T21" fmla="*/ 181 h 186"/>
                  <a:gd name="T22" fmla="*/ 206 w 299"/>
                  <a:gd name="T23" fmla="*/ 175 h 186"/>
                  <a:gd name="T24" fmla="*/ 252 w 299"/>
                  <a:gd name="T25" fmla="*/ 151 h 186"/>
                  <a:gd name="T26" fmla="*/ 282 w 299"/>
                  <a:gd name="T27" fmla="*/ 123 h 186"/>
                  <a:gd name="T28" fmla="*/ 294 w 299"/>
                  <a:gd name="T29" fmla="*/ 105 h 186"/>
                  <a:gd name="T30" fmla="*/ 294 w 299"/>
                  <a:gd name="T31" fmla="*/ 88 h 186"/>
                  <a:gd name="T32" fmla="*/ 294 w 299"/>
                  <a:gd name="T33" fmla="*/ 70 h 186"/>
                  <a:gd name="T34" fmla="*/ 282 w 299"/>
                  <a:gd name="T35" fmla="*/ 52 h 186"/>
                  <a:gd name="T36" fmla="*/ 252 w 299"/>
                  <a:gd name="T37" fmla="*/ 30 h 186"/>
                  <a:gd name="T38" fmla="*/ 206 w 299"/>
                  <a:gd name="T39" fmla="*/ 6 h 186"/>
                  <a:gd name="T40" fmla="*/ 147 w 299"/>
                  <a:gd name="T41" fmla="*/ 0 h 186"/>
                  <a:gd name="T42" fmla="*/ 147 w 299"/>
                  <a:gd name="T43" fmla="*/ 0 h 186"/>
                  <a:gd name="T44" fmla="*/ 147 w 299"/>
                  <a:gd name="T45" fmla="*/ 175 h 186"/>
                  <a:gd name="T46" fmla="*/ 94 w 299"/>
                  <a:gd name="T47" fmla="*/ 169 h 186"/>
                  <a:gd name="T48" fmla="*/ 48 w 299"/>
                  <a:gd name="T49" fmla="*/ 151 h 186"/>
                  <a:gd name="T50" fmla="*/ 18 w 299"/>
                  <a:gd name="T51" fmla="*/ 123 h 186"/>
                  <a:gd name="T52" fmla="*/ 12 w 299"/>
                  <a:gd name="T53" fmla="*/ 105 h 186"/>
                  <a:gd name="T54" fmla="*/ 6 w 299"/>
                  <a:gd name="T55" fmla="*/ 88 h 186"/>
                  <a:gd name="T56" fmla="*/ 12 w 299"/>
                  <a:gd name="T57" fmla="*/ 70 h 186"/>
                  <a:gd name="T58" fmla="*/ 18 w 299"/>
                  <a:gd name="T59" fmla="*/ 52 h 186"/>
                  <a:gd name="T60" fmla="*/ 48 w 299"/>
                  <a:gd name="T61" fmla="*/ 30 h 186"/>
                  <a:gd name="T62" fmla="*/ 94 w 299"/>
                  <a:gd name="T63" fmla="*/ 12 h 186"/>
                  <a:gd name="T64" fmla="*/ 147 w 299"/>
                  <a:gd name="T65" fmla="*/ 6 h 186"/>
                  <a:gd name="T66" fmla="*/ 200 w 299"/>
                  <a:gd name="T67" fmla="*/ 12 h 186"/>
                  <a:gd name="T68" fmla="*/ 246 w 299"/>
                  <a:gd name="T69" fmla="*/ 30 h 186"/>
                  <a:gd name="T70" fmla="*/ 276 w 299"/>
                  <a:gd name="T71" fmla="*/ 52 h 186"/>
                  <a:gd name="T72" fmla="*/ 288 w 299"/>
                  <a:gd name="T73" fmla="*/ 70 h 186"/>
                  <a:gd name="T74" fmla="*/ 288 w 299"/>
                  <a:gd name="T75" fmla="*/ 88 h 186"/>
                  <a:gd name="T76" fmla="*/ 288 w 299"/>
                  <a:gd name="T77" fmla="*/ 105 h 186"/>
                  <a:gd name="T78" fmla="*/ 276 w 299"/>
                  <a:gd name="T79" fmla="*/ 123 h 186"/>
                  <a:gd name="T80" fmla="*/ 246 w 299"/>
                  <a:gd name="T81" fmla="*/ 151 h 186"/>
                  <a:gd name="T82" fmla="*/ 200 w 299"/>
                  <a:gd name="T83" fmla="*/ 169 h 186"/>
                  <a:gd name="T84" fmla="*/ 147 w 299"/>
                  <a:gd name="T85" fmla="*/ 175 h 186"/>
                  <a:gd name="T86" fmla="*/ 147 w 299"/>
                  <a:gd name="T87" fmla="*/ 175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grpSp>
            <p:nvGrpSpPr>
              <p:cNvPr id="2068" name="Group 6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5" cy="130"/>
                <a:chOff x="5381" y="3085"/>
                <a:chExt cx="225" cy="130"/>
              </a:xfrm>
            </p:grpSpPr>
            <p:sp>
              <p:nvSpPr>
                <p:cNvPr id="2069" name="Oval 61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5" cy="1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de-AT" altLang="de-DE">
                    <a:latin typeface="Arial" charset="0"/>
                    <a:ea typeface="Microsoft YaHei" pitchFamily="32" charset="-122"/>
                  </a:endParaRPr>
                </a:p>
              </p:txBody>
            </p:sp>
            <p:sp>
              <p:nvSpPr>
                <p:cNvPr id="2070" name="Oval 62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de-AT" altLang="de-DE">
                    <a:latin typeface="Arial" charset="0"/>
                    <a:ea typeface="Microsoft YaHei" pitchFamily="32" charset="-122"/>
                  </a:endParaRPr>
                </a:p>
              </p:txBody>
            </p:sp>
            <p:sp>
              <p:nvSpPr>
                <p:cNvPr id="2071" name="Oval 63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3" cy="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de-AT" altLang="de-DE">
                    <a:latin typeface="Arial" charset="0"/>
                    <a:ea typeface="Microsoft YaHei" pitchFamily="32" charset="-122"/>
                  </a:endParaRPr>
                </a:p>
              </p:txBody>
            </p:sp>
            <p:sp>
              <p:nvSpPr>
                <p:cNvPr id="2072" name="Oval 64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1" cy="4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de-AT" altLang="de-DE">
                    <a:latin typeface="Arial" charset="0"/>
                    <a:ea typeface="Microsoft YaHei" pitchFamily="32" charset="-122"/>
                  </a:endParaRPr>
                </a:p>
              </p:txBody>
            </p:sp>
          </p:grpSp>
        </p:grpSp>
      </p:grpSp>
      <p:sp>
        <p:nvSpPr>
          <p:cNvPr id="2051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6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2052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115" name="Rectangle 6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2054" name="Text Box 6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117" name="Rectangle 6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B51BD223-EC9B-4EDE-8224-D14A4F0577D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gif"/><Relationship Id="rId5" Type="http://schemas.microsoft.com/office/2007/relationships/hdphoto" Target="../media/hdphoto1.wdp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5800" y="476672"/>
            <a:ext cx="7772400" cy="12241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de-DE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Arno Wonisch</a:t>
            </a:r>
            <a:r>
              <a:rPr lang="hr-HR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(Graz</a:t>
            </a:r>
            <a:r>
              <a:rPr lang="de-DE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sr-Cyrl-RS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Грац</a:t>
            </a:r>
            <a:r>
              <a:rPr lang="hr-HR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de-DE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DE" altLang="de-DE" sz="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hr-HR" altLang="de-DE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Institut </a:t>
            </a:r>
            <a:r>
              <a:rPr lang="de-DE" altLang="de-DE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für Slawistik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de-DE" altLang="de-DE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Karl-Franzens-Universität Graz</a:t>
            </a:r>
            <a:endParaRPr lang="de-DE" altLang="de-DE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700807"/>
            <a:ext cx="9144000" cy="4680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arno.wonisch</a:t>
            </a:r>
            <a:r>
              <a:rPr lang="de-DE" altLang="de-D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@</a:t>
            </a:r>
            <a:r>
              <a:rPr lang="de-DE" altLang="de-DE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uni-graz.at</a:t>
            </a:r>
            <a:endParaRPr lang="de-DE" altLang="de-DE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endParaRPr lang="de-DE" altLang="de-DE" sz="105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футбола, словообразование и интернет</a:t>
            </a:r>
          </a:p>
          <a:p>
            <a:pPr algn="ctr"/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Kommission für Wortbildung beim Internationalen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Slawistenkomitee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Комис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словообразованию Международного комитета славистов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Komisija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tvorbu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rije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Me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unarodnog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slavisti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kog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komiteta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de-A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Wortbildung </a:t>
            </a:r>
            <a:r>
              <a:rPr lang="de-A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 Internet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Словообразование и интернет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de-AT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Tvorba</a:t>
            </a:r>
            <a:r>
              <a:rPr lang="de-A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de-AT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ij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de-AT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eči</a:t>
            </a:r>
            <a:r>
              <a:rPr lang="de-A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de-AT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–25.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г.</a:t>
            </a:r>
            <a:endParaRPr lang="de-A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endParaRPr lang="de-DE" sz="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endParaRPr lang="de-DE" sz="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endParaRPr lang="de-DE" altLang="de-DE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0" name="Picture 6" descr="http://www.uni-graz.at/%7Ehiebel/logobi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368152" cy="11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зык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в военном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для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позитивно-оценочного обозначения футбольных явлений и как средство яркого усиления, увеличения выразительности, ср.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стрелять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нападение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бомбардир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бомбить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стрелям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отбрана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нападение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бомбардирам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борба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schießen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bomben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Verteidigung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Angriff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Krieg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Kampf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Feind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Gegner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45096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утбольный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как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технолект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эмоциональность, оценочность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призывность публицистического стиля</a:t>
            </a:r>
          </a:p>
          <a:p>
            <a:pPr marL="266700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Письменный язык, многие идиоматические выражения</a:t>
            </a:r>
          </a:p>
          <a:p>
            <a:pPr marL="266700"/>
            <a:endParaRPr lang="de-DE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„высшего“ уровня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коммуникации, касающейся футбола (письменный способ),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передачи футбольных информаций в рамках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интернета, особенно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СМИ 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06308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утбол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(русск. и болг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Семантический образец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ʽногаʼ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ʽмячʼ</a:t>
            </a:r>
          </a:p>
          <a:p>
            <a:pPr marL="266700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ʽногаʼ, -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/-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ʽмячʼ</a:t>
            </a:r>
          </a:p>
          <a:p>
            <a:pPr marL="266700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Абсолютное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стопроцентное) калькирование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английском образцу</a:t>
            </a:r>
          </a:p>
          <a:p>
            <a:pPr marL="266700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Морфемы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происхождения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английский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ʽмячʼ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немецкий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028" name="Picture 4" descr="http://st.depositphotos.com/2222964/2479/v/950/depositphotos_24797967-Foot-Fl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7200"/>
            <a:ext cx="1824137" cy="14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xISEhESEhIQFRUSFRYWFRYVEA8PEBcQFRUWFhUVFRUYHSggGBolGxUVITEhJSkrLi4uFx8zODMsNygtLisBCgoKDg0OGxAQGi0lHyUtLS0tLS4tLSstLS0tLS0tLS0vLS0tKy0tLS0tLS0tLS0tLS0tLS0tLS0tLS0tLS0tLf/AABEIAOEA4QMBEQACEQEDEQH/xAAcAAACAgMBAQAAAAAAAAAAAAAABAMFAgYHAQj/xABFEAABAwIDBQQGBwUGBwEAAAABAAIDBBEFITEGEkFRYSJxgZEHEzKhscEjQlJicpLRFDOCouEkQ1OywvBEZHN0lNLxFf/EABsBAQACAwEBAAAAAAAAAAAAAAACAwEEBQYH/8QAPhEAAgEDAQUFBwMBBgYDAAAAAAECAwQRIQUSMUFRYXGRsdEGEyIygaHBQuHwUhQVM0Ni8SMkgqKy0gcWU//aAAwDAQACEQMRAD8A7igBACAEAIAQAgBACAEAIAQAgBACAEAIAQAgBACAEAIAQAgBACAEAIAQAgBACAEAIAQAgBACAhqKpkYu97G/icG/FQnVhTWZtLveCcKc56RTfcU1ZthSR/3heeTGOcfPIe9bVvb1LiO/BadeC+nX6Gld3lK0luVX8XRatd/TuZWyekCL6sEx/EY2fAlbi2XU5yRzZbeoLhF/b1EZfSDJ9WmYO+Vzvg0K1bK6y+xrv2gXKH3/AGI27fz8YYfN4Uv7qj/UyP8A9gl/QvElj9IpHt0w72y/It+ahLZXSX2LYbeT+aH3/YsKX0g0jvbbNH1LA9v8hJ9y157NrLhhm5T2xby45X09C9w7HaWfKKeJ5+yHAP8AyHP3LUnRnD5lg6FOvTqfLJMsVWWggBACAEAIAQAgBACAEAIAQAgBACAEAIAQGr49txS012h3rZB9WOxAPJztAo5lL5Fn7L+d2TsWexLm5W9jdj1f4RpWIbfVkvsNZG3+K9u8WPvVcrSpU+eo8dI6ffV+DXceho7AtqXzvLNfqsRqHkl0rs/s9j3jM+JWKWyrWLzuZfWXxeZ1aVrQgsKPiFPisjT2u23iHZn82t+9dqlcVKeEnp0PObX9i9mX6cox93Uf6o6a9seD8+0t4CyVu9Ge9uW8O8Lq0a8aiPjW2di3myK3u7mOnKSzuy7n16rigMRGoWwcneyYOYhJSIXxhCxSF5IVjBbGYnNTA8FFxNiFVossN2rrqW25MXsH1Jryt8CTvN8DZaVWypT5Y7jq2+0qsNG895u+C+k2mks2pa6nfzN5ISejgLjxAHVcyrY1IcNTs0doU6nHRm601QyRofG5r2uzDmuDmkdCMitNprRm8mmsolWDIIAQAgBACAEAIAQAgBACAEAIBHE8WigaXSPAsL2uL25nkO9U1K8Yy3FrJ8lx/ZdrNiha1a7xBHL9pdrZ6oljCYodLNJDnj7ztbdFfSoyetTj05L1/mh7LZ+yKNqlOa3p9vBdxQRwNHJbWDrObZ6ZAp+7ZjdZC51wbLO5gsSxxMWMAy1J4am6jLRZfAy5M2bZ7Y+YubLI4xN13RnKRyI0bw1uei8tf+1lK2nu2y35Ln+n1Z5rbl5aXltO0lHfT0zyXau1cmbucPh/w2eS4cvbPabejivo/wAs8R/cVj/+YvLgkBv2bX5E5dyuh7cbTjx3H3p/hlM/ZuwlnEWu5v8AcSn2aiPsucO8B36LpUP/AJArL/Gop9za80/M1KnsrRx/w6kl34foVlXss/Pcc08tQT8veu7a+3GzquFUUoPtWV9sv7HPq+zd3DWnKMl4P0+5Q12Fyxe0w9/DzXp7TaFtdrNCopdz1+q4o5da2rW+lWDj38PHgISRhbTKoyZAzC5JReOKV+vsxucMtc7WVNSrTj8zR0KFKtN/DFjGGHE6BxfTxzht7uYW78bu9nMjK4zHNc64lQqLGTr29O5p64x/Oh1LZnbWCq3Y5PoZnaMdcB//AEybXP3TmOuq4ylq0+J0be6jVzF6SXFG0qRtAgBACAEAIAQAgBACAEAICpx/FmwRPde26NQLm/AD7xOS591dP3kbel/iS/7Vzk+7zNyytpV6qgl/PQ49XVsk7i6Qk53Dbkgdep6ldK1tKdvHEdXzb4t9Wz39ChToR3YL6/zh3EQcAtxRbLMNkLpCVaopFiikROceilhE0kM0FK+VwYxu852QA4n5LXubinb03UqPCRTXqwpRcpPCR0bZrZdlPaR9nTW11Y2/Bg+evdovnm1NtzvpbkXin05vv9OB5HaG1J3GYQ0h933+hsJAXClGhweDk5ZiQFB/2eJnU8JHJRVSj/SZ1MHWRyoszqRvaoShHGUzKIJG3yIBWKdSdOSlBtNc1ozDSksMWwjB6ZkpcYmlzj2C67mtdyDTkOYK99sb2jr3KVtXk97k+vY+3z568eZLZlvTk6kIL8LuXIvZRwXeLCtqoAboYNXxnB45AQ9oI8nA8weBWHFPiVzpQnrJa9eYzs7tTLSubBVvdJCSGx1BzkYdAyf7Q+/59MLMdGRUnT0lquvqdEa4EXGYPiLKReeoAQAgBACAEAIAQAgEqyqt2W68SuHtbbELRbkdZeXeW06e9qznPpArCXxxDRo3zllvG4Huv5qXsxRlUhO6qayk8Z7F+/keu2FQShKp10NSC9YopHfMgzopEd5A6J32T5FYygpx6k1JhskrmsDTdxsMiM/95qm4uadCm6k3oiurc06UXJvgdJwDAWUrLCznn2n2zPQcgvl22dp176p8WkVwj/OZ469v53U8vSPJfzmWtlw3BGmeKtrABYB4gMSsmTBwUkCNwUkCJw8PiDzVtOcqclOLw0HqWcM3rGB3Edl/4hx8cj4r6fYXauqEaq+vfzNGcd14IpmrcIlTWxLKMGt4lBcHLI6g5ghA1niP7G7Teoc2mmd9GTaNxPsE6MJPDl/u8eBWnuPD4cjo4WS0EAIAQAgBACAEAtWT7osNT8FzNqbQjaUm+fInCG8ytaF81nUnXq70tW2bfBGmbQYW6SpkNjbs20tbcHzuvpew7mlSsKceeui72dantu1sbeMakvi10WW+L6cPrgjp8CaLZN8QXX94XQlfvkjl1vbGLf8Aw4Sfe0v/AGHo8NAFgQLG+TWa9bg3VTu6j6fz6nNn7U3EnlU19XJ+WCVkL2nKQ9bthN/5FB3NTovv6lL9o6zWtKPjL1LHBI7yPc43dujd7LRZt+1a3M28guBtqrVqqMXouOnNm5b7Wd3Dccd1rV6t57dehcBeai23hovBzVCtRWMoJkZC0ZR6kzxVMyeFYB4VkyYFZQI3qSBE5TQJcNltJuk5SC3TfGY91x5L1Ps1d7lR0H+rVd6/byKa0crI47kvamqJ1Ed0MFBiMOqyDV8Qpr3CNGGk1hm6+j3aQyg0sx+kjHYJ1fGP9Q/TmoroRg2vhZuyyWAgBACAEAIDGR9gSoVKipxcpcEZSyVEsm8br5ltW/ld1n0NyEd1C9fViJthm9w/KOa6+y9mOGJSWvPs7O/r0OZtC/VGO7H5nw9SjZe/xPVeljFJYR5dNyeXxJwposMgFkkkZAIZSPWyerex+eRsfwlaV/R36WVxWptW1X3NWMuT0ZflvFedlSTe8uZ6bIELEqaxqCJ7VzLmhl/CTizDdK03Qn0JZPCFBwkuKMmKiZMSsgjcpIEL1NGSGRxGYyIzHeMwti3qyo1I1I8UzDWdC4keHBr26PAPmvqVKoqkFOPBrJoNYeBeUKwwVNbHdZRg1+up9UBQte+KVsrL7zCCLa7w0Hjp434LDMNHYNnMZjrKeOeM3DhmLEEPGoIOY/qhIs0AIAQAgBAV+ITZ7o4fH/fxXlvaS/8Ad01Ri9WX0Y8xMyBgLzw0HN3ALzOybX31XefBef7cTN1XVGm5MopXFzi5xzOZXuYQUVhHjKk5VZuUnxMmhWBLBmAsokiRrVIsSMwxMFm6ZCHeBB4rOMrBJQ3lgewefeZun2ozbPlwK89Vo7k3D6r8+B2rKv7ylrxWjHrKlU943cmD2LVr2z4oymYXWhnBI8JRsEL1zq3zFiMCqzJGVIEZCkCnx3ERE0tHakIu1o11tc8h1W5a0HUeXoupfRoSqyxEhwnan1UbYpGb+7ftNOeZJyB1GfNewtNqqlBU5R0XPmbdXYjl8UJa9pcU2NQTGzHgHk7sOv0B18F2aN5Rq/LLXocmvYV6Oso6dVqjGqbldbRpFDXlSBrmInda53IH3BYM8Sk9G+2TqCs9XK7+zTuDZA45RuPsyi+libO6dwWHode8tuXNeh9FocgEAIAQGL3WBPJYlJRWWCmc65J5r5XtO5dzcyl24RvRWEV+KzZhnBuZ/ER+nzXrdk23uaCzxZ5va1xvVNxcF5iLV1TkozCkiRKwKRZFE7WrKRckTRQEqSiXRptjUcACsSwbEaaQvIfVTNffsv7LuXQrm7QhupVV+ny5kqUvdVl0lp9eRb2WpKCzlcGdXJ45QnHQJismRXmbv4Jl0TAuWr70ngjcVqyeXkkjAlYMmKyCrxXEgzsNsXuBtnkLDV3ILbt7dz+J8EX0LeVV9hp9VNne+84iznHU24DkOi7MI6Y4Lkj0dChGmsJCatNkWqCrYaEWN0O080JAcTKwCwa5xy/C5dW2vakNHqjkXezKVXWOj7C2/wD0Y52gREl9i5zbEFrfn3hdmjcQqr4TztzZ1KD+JadTXscqh6styu7/ACjMn3e9XrV4LtmWzr3MY8lq/oc1rH3e49SsN5OrdS3qsmfSXolx/wDbMOiLjeSD6GTmSwDcced2FufO6wjg14bs2bmslIIAQCuIvsy3M2XK2zce4s5yXF6eJZSWZFZvBoJOjRdfO7Gl72vGPaX1qipwcnyRQvfc3OpzPevokIqMVFHiKk3OTk+LPWqRhEjVJFiGYwpF0ENRNU0bMEORBTRtwRMQpFjRUbRTBkTi4gcu9VVknHBo31RQp5Zhhe0O9GwuZJvWsewT45c9fFaP9zbSpx+FRa5Jyw8fUtt9uWtSK3t7PP4W1n6ZHW47BmC4AjW/Z+KhOxv4tKVvJ9zTX2Ztx2nZy/zUu/R/fB7+2Ruza9p5ZjNeYv7aa3pyhKOOsWvwdGlVhL5ZJ9zTDf8AeuO20uHEuMHFUviSMboCvxHEN3sttc6ng0cz+i2aNDe1lwNmhbupq+BqdTPlYE6m5OpPMrrxjzPQ0aKgIuCuRtEMimjIpMVdEgyvmKviiqQm+Yg3BIPMEg+a2aeU8o1qijJOMloLVle5wcXEX3d0ACw3crnvJGa7trW34NviQsKVO3jU3eL8jWJArDnTR0z0A4v6usmpiezURbwF/wC9iNwAPwOef4Qi4nMuo6JnfVI0gQAgK3FHdpo8fP8A+LyftVVapwprm8mxQXFlXiU7WxltxvOtYXzIuLrlbBs6rn75Re6uLxp4mjta4hCi4OS3nwXN69CmC9ceVJmIWRJWBSRZEZYpo2IjUakjZiOxKaNuCJSsljNQxsmqqG04/dx9p7uBtw+C2bSmpT33wj93yPO38pXFZUYcFz8/DzaL2JwaLNAAGQW/JOTyzfpbtKO7BYSKzEwHNIOi2qOYvKOdeRU4NSNXqCATbhoupFZjhnms4k93QxZXSNNw9wP4ifctSvsqyrvNSjF/9Kz4m7S2hd0/kqS8fUZix+ZotvB3MuGfuXAufYrZlXO4pQfY/wAPJ1aPtHeQ+fEu9Y8seQ9TY46d7YWt3C4HtX3hkCTYc7LyG0/ZGdjJTU96DeOGGuevgeu2NtWlf7yksSis46640fnoI1s18m3sOeZJ5nquLGKzlHt6FPdWWIOCtRtIgkU0WIWlKtiBOYq6JFldOVsxKJCEpV8TWkxKq4d9vA5LetJYqY6kIvEl4FNNxXSNSro2iz2HxD9nxGil+zOxrvwSH1b/AOV7lg5ldZiz6zUznAgBAaptTinqnEC2+ch0FsyfFaEdiLal9vVv8Kmlntk+XhxOftTan9hopQ+eXDsXX0NVhqCXbziSdbnMleuu7aKtXSppJJaJaLTU8Cq0pV1UqNt5LVpXjTupkzERZEmYVMtiTsKyi+LG4SpI2abGmSKWTajISx3FRDC53E5NH3jos6vRcWa97dKlSb58iuwSkMMXaN3ynfceNjmAu1TpKEVBcvPn6HLtIe7p7z4y1+nLx4vvHHy2CtUcl8p4RT4nU5FblGnqcm9r4joa/K5b6ONFEJKkTRgShM9p5tyanfpaVgJ+647rvcSuTtump2U88tfB5O97N1HC/il+pNeKePvgsK9u6945E/FfIpRxJrtPs9F70ExV5WUXpC8hViLEKSlXRDE5yrokGV05WxEokISlbETWkJTnI+a2Kb3ZJmvJlXW+0eufnmuvLiV3X+I+3UScdbZEac781E5tU+yMOqfWxRSjSSNjx3OaHfNTOYMoAQHMdrJCaya/1d0Du3QfiSvQ7LjFW6a5t578tfg8NtybldyT5JL7ZK+B9jdb01lYOI21qi5pzlrextfnbivDXdH3VaUfDuZ3LeanDR55DLStY2kTNKyi1ErHKRbFkzHqWS6MsEonTJaqhR1jhUVLAReKLtPAP1xpfzXQsKW9J1OnDv8A2OTdTVeuov5Vx/nbw8SwkqQTdddQwsFkq6byJz1KujTNSpXRT1k28VuU44Rxq9X3khCUq5EYoiJWSwwJQkL1t9x1tRmO8Zqm4p+9pSg+aa8Ubmz6vubqnUfKSfgy6xSXecH/AGwHDucAV8Wmpb73lhn3e0S93hCLnLCRtpEEjlYkSFJSroowxSYq2KK2V062YlExGUq+JrSEnuV6RrSZVVh9nu+GS6v6V3FVw/lfYKlDn1D6y2Ak3sMw4/8AKQDyiaPkpnOZfoYBAct2od/a5/xD/KF6LZixbR75f+TPB7Z1vJ/TyQgxb7OQy2w+W4z+rYeBJsfM28QvPbZtspVIrv8A5/OZ0bGpyb4fzz08B2684dMkY5CaZI0qSLIkwBWS5JitZVbjXHkLoU1au5FspKaZzGkg5yHeeOvAL19naqnSUWv92eblczi24vjx+hI6rNltKmskXdSccCzn9VYkUZb4kT3KZlIWeVJFqIyhMjcUJIjkzB7lgnHRjcTwaenIN7M3T/CS35L45tGChe1Y/wCp+bPu+yKjqW0JPnGL+yIi5a2DrEEjlYkYE5Xq6KIsTlerooqkxKdyuiiibEJnLYijWmyvmfmtiKNWTK+rPs9x+JXRXyoprP4Y935FllGjUPrH0eNtheHf9rCfONpUznmwoAQHLNr2btZN1LSPFjf6r0mzn/y8fr5nhtsxxdz+nkivjK3TjSQzSy7rgdRxGlwdQqqtNVIOLM05+7kpFxCHOcWsDn2AIIBJ3TpfkeHgvG3VnOjLho+B3qDdaW7Ty+f0f88R1tBOdIX+Nh81q+6n0N6NpXf6PImbhdTwjA73t81JUp9C1WNx0XiMNwapN+3E3l7TvkpqhPqbCsK/OSRFU7JGRvbnN9bBgDSeRudFdRpKE1KWuGQqbH34tOevcanM0tJBBBBsQciCvYxaayjwsqcoScZLDRGXKeDGDAuWSSRG5yEkiFxUkWIjcUJoieUJIhc5YLUhmif/AGZuXsvkHm6/zXyjb0N3adRY44f2R9o9mp79jTef048G0Q765uD0RFI5TSMMSmcr4orkIzPV8UUSYnO9XRRRNiUpV8Ua8mV1RxK2IGpUeFkTqfq9B710OSK6ryo9ws45HuWDRqM+xsCo/U01ND/hQxx/kY1vyUzRY8gBAc79IsG7URv4SR2/iYTf3Oau7sqeabj0fmeT2/SxVjPqvL/c1yJy6h5ySJmuWCto6RsxS+rp4+bxvnn2sxfwsF5m9qb9Z9FofQNkWyoWsVjV6v6/sWy1TpggBACA1ja3Bd8GeP2gBvNAvvNHEdR8AunYXe4/dy4cuw87tvZnvl7+mviXFdV6ryNJJXdPG4I3OWSaRG5yEkiJxWSaRg5yE0iFzlgmkQvQtRJhryYZW3vaU5crtavmftNBR2jvdYr8n1v2RlvWMextffP5DdsuJnJ6shkKmkYYlM5XxRVJlfO5bEUa8mJzFXRKJCr81aiiRPhdBv3ldlFGRfL233yaPmt6hT/Uzk3ldJbkSDaKIP8ApAM+PUcLDotpmrQrNLcfAW2LoBUV9HCfZfPHvcQWBwc4eLWkeKwZqPifXSkaoIAQGqekWj36dsg1ieCfwO7J9+75Lo7NqbtXd6nH21R37feX6X9jnsTl6A8ZJDMWZAGpIA7zksSeE2QjBykormdejaAABoAAO4ZLyDeXln02KUUkjJYMggBACA8KA03arALb08WhN3sA83Nt712LC94Up/R/g8vtjZHG4orvX5X58TT3Fdk8wiJxQmkRkrJNIwIQyROOYAuSdAAXOJ6AZlVVq1OlHfqSSXVvBfRo1Kr3YLLLvD9k5ZA19Q71LDnuDOct68Ge89F4ba/tnCknTtFl9X6euO5nqbLYCWJVn9P3NgbhNM1hjZE1rTx1eTzLzmSvntxtC5uKzrVZtt+HhwPV2snaxUaWiXLkUGKYE4bxiIc0AntGz8s8ua27e6jLSej+x3KG1Iy0qLD+xrEtxe4ItzBGfiunHXgdJSTWUITPWxFFUmITPV8Ua0mKyFWpFMmP4Ngbpx6yS7IGk7z8gXEfUZzPVbtChvfE+By7u7UFux4jGKVIdutYN2OMbrGjgBxPMrfOM23qyjrJOCAvvQvhfrMXjd9WnZJMeWbfVtHnLf8AhWEWylmJ9JLJUCAEBDWU4kjfG7R7S09xFlmMnF5XFEZwU4uMuDOLVMJikfG7VhI8F6m2rqtSU1z8+a8Twl5ayoVXCX+65Mdwg3mhHOWMfzhSuHilJ9j8im0j/wAzTX+peZ1wFeTPoZ7dACAEAXQHl0BiSgNL2p2dI3poed3Rge9tvguzZX3CnU+j9TzO1Nj6utRWvNflehpTnrsZPObrR403IaAXOOQAG84noAqq1enRjv1JJLt0LqVvUqy3YLLL2i2TmeC6dwgbwbYPmI45Xs3xXkdqe19K3TVFZfV/hcdO3B6Sy9nm8SrP6L1NgoaGCnv6iMA2sXu7cpHHtHS/Sy+e3+2ru8m3Obxyzy/Cz2Hp6FpSorEIpGT3E6rlJYNojcVJGRaZ6sijJU4jAyX940OIybfh3FblGcqekXgsp1p038LNUxPA3NP0Z38rm+6y36rrULqMvm0OhC+Uvn4/Y1ma97WdflY38l1IRzwJyrR450NkwbZXJs9aSyLVsWYleBz+y33roULXnI5N1f5+Gn4kmLV5kDWta1kcdwxjRZrR3LdSwcpvOrNeq5EBSVUiwZO1egjBPV089W4Z1Dwxl/8ABgu245XkMn5QiDOorJgEAIAQHN9vcM3Zw/RsouHcniwc09Dke8laa2lV2bcb+N6nLiuj6rt8zbqbIo7Wtdz5asOD6rjh9Vx7jXqJ5hlhc7ICRhvwsHjMFespX1ve0JOjJPR6c1pzXE8LPZd1Y3MffQaxJarVcev8Z19rl589eZ3QBdAF0AIDwlAYkoDEoDV6/Zymkle94dqCWtduNLjrcBcja3tFc2TVKEtMdFnxfoa62VbVJupKOr8PAbg9XCN2GJjB0aN7xdqV4yvtWvWlvN69W95+L/B06dCEFiKx3aELnk6rn9pcYORGSJzlNIEEj1NIkKzPV0UBGd6vijBU1Tr3C26awYZLs0dyra4gG8TwLgG1rHJdzZEvjaKK/wAovi9WZHkuN/kvQmmUFZJZDJQ1kiwBPDqJ9TPFBHm+V7WN4gOcbXPQZk9AVhkkj6twnD2U0EUEYsyFjWN52aLXPU6nvWSI2gBACAEBWbRYUKmB8eW97TDykGngcx3Fa13bqvScOfLvNqyuXb1lPlz7jlcUzmEtcPZNi0jQjIiy8bOm4y6NHtXCFWOVzOl4LXiaNrhroe/mvWbOu/7RRTfzLR9/X6ni722dCq48uRYhy3zUPboAugC6A8JQHhKAxugKZ77l55vI8AB/VfPvaKe9etdEl+fyblJfCRFcMtI3FSQIXuU0jJA9ysSJC0sitigJzSK6KAhPIr4IwVs8i2oxMZI8OqP7Re57EMp8wGj4rt7IhibZrV3oISTarvGqU9bMsGSkq5UB1T0F7MXL8Qkb7O9HBf7Wksg7vYH8awSeiwdlWSIIAQAgBACA0Pb/AASx/aoxkbCUDgdA/wCAPh1XC2raf50fr6notjXv+RP6enoUGzeM+okF77rsiFyravK3qqouHBrqvVHSv7NXFPC48jpEM4cA5puDoV6+E4zipReUzxs4ShJxktSXeUyJ7dAeXQBdAYlyAjlfYFAUkR7Depcc9c3Er5jtOfvLypLta8DfgsRR4XLSSJEL3qaRkhe9TSMkEj1YkZE5nq6KAjPKr4xMFdUTLZhExkqqmZbcIkWzzDJLCpfcZRtZ4udf/Su7syGItmrWepWzTZLqFJT1kywCbZbZ6WvqY4IwQHZufbJkQPbk8NBzcQFjJJLmfT+G0EdPFHDE3djiaGNHJoFvE9VkiMoAQAgBACAEBjLGHAtcAQ4EEHMEHIgrDSawzKbTyjku1uAupJLgExPPYdy+4TzHvHjbzF7ZuhPT5Xw9D2Gzr5XEMP5lx9SfZfaX1REcpJYdDruqVjeO3luv5H9u1flFW0dnKut+HzeZvzJQQCCCDoRmCF6SMlJZT0PKSi4vD4mYkUjAb6AC9AROlQC9XN2HdxWAVrnWawfdHfpxXyys3KtN/wCp+Z0UROkUUjJA+RTUTJA+RWKJkXlmVkYmBCeZXxiCvnmWxGJgrKmdbUIEclVPMtuMSDZOZNylGm9M8vPPcb2W/AnxXftYblJGpN5ZTzyZLYIiEMTpZWRsaXOkcGtY32nOcbBo7+fBGnjITWcZPo7YPZJmHwkHddNLYzPA7OQ7MbOTG3NudyeNlhIlKWTZ1kiCAEAIAQAgBACAWxGhZPG6KRu81wzHG/Ag8COahUpxqRcZcCylVnSmpweGjj+0+ASUclnXdG49h9sj0PJ3TyXm7m0lQl2cmevs76FzHo+a/nIm2f2pfBZj7vj5aub+H9FO1u5UNOMenp6FV7s6Fx8S0l169/qbxR4pHKLseD8fELv0q0KqzB5PL1repRlu1FgeD1aUnu8gMXBAUuN4nHGC0vG8Rk0G7z3AZqE3iLITqQp6zeBWSqDw1zdC0fDQ9V8zlSlCcoy0eWdKnUjUipQeUyMyrG6WEL5VNRAvLKrYxAlNUK6MAIzTrYjAwV9ROr4QIlbPJdbUVgg2U+J1O72Qe0fcOZXVsLN1nvP5f5wNW4rqmscxabHJCGghh3RYdkjIacV33QjyNBXEuYoJ5pXNY0EucQGtYzec5x0DRmSSse6ijPvpM7z6LvR6KJoqalodVvBsL7whYRbdB0LyNXdbDK5dVUnnRcC6EMavidEVRaCAEAIAQAgBACAEAICCto45mOjkaHMdqCMv6HqozhGa3ZLKJwqShJSi8M5htPsNLBvSU+9LHru2vKwdR9YdRn04rjXGzpR+KnqunM9DabWjPEauj68n6GoCqcztC4LSDkbaG5C0KeYTTN+7h7+3nTT4p4fR9SxG2Ezcg52XUH4hd5VJY4nyT+031J7sp6rqkB2xqMu2/wDk8tFn3sg768/rXghOo2ineLF8hzv7bh8Fh1JdSErm5l81R/TQR/a3XJ4nU8T4qOcmtOG/rJtvtHaDHJIjkeyTdwcTY/oVoXdhSuFl6S6m9Y3tW0fw6x/p/nA2OkxuKUCzrOOW6b3v05rztewq0XqtOvI9ZbX9Gulh4l0fEkmmsqYxN0RnqVfGmYK6aqWzGmYE5JyVcoYMZFKiYD2jb4rat7apWlu045ZVUqwprM3go6/FtWsy68f6LvW2yIwxKs8vouH16nOq3rlpBY7Snc6666wlhGnx1Y5guDz1crYaeN0j3cB7LW8XPdo1o5n45KMpJaslCDlwPoL0fejyHDgJH7stSRnJbssB1bEDoObtT0GS1Z1HI3KdNRN2VZYCAEAIAQAgBACAEAIAQAgBAaxtJsXBVXe36KU/WaAWuP328e8Z961LizhV14Pqb1rf1KOnFdPQ5Rj2yFXTOO9E4tGj2AyRkcrj2fGypo06kPgmvqc/bFrSuH7+jx5o18OVrWDyzjjQkDlghgN5YGDBz0JJC75iOOnldSwnxLYrmNU+0MrMj2hfjrbkDqtKrs6jPVad3DwOrQv61NYbyu3j4ks20jTq1w7rOWvHZc08J5OlDaUJcU0YvxJo1K6kPZ+r/mTS+/oVS2rD9EW/sIVONZEN+Flv0tj2lP5syfgjXnfV58MRXiyqnqXO1K6KxFbsVhdFoa2MvMnl9ou1pJAAJJIAAzJJ0AHEqBNLJ0TY/wBE1VU7slVvU0Jz3SB+0uHRh/d97s/uqmdZLgbEKDfzHbNn9n6aij9VTRNY3Vx1e932nuObj3rWlJy4m0kksItFgyCAEAIAQAgBACAEAIAQAgBACAEAICix7ZGjq7mWIB5/vGfRy+JHtfxAqLimUVbenU+ZGg4v6K5mXNNMyQfZk+jkty3hdrj+VVOkc6rs18YPxNPxLZ+rgv66nmaBq7cL4/ztu33qDg0aU7arDjEpHyLGCKiQSPWcFsUQgXKklkujHLwRVDgDqMl0re33Hvy49C3dXBeJHEHSGzA57uTQXu8gtqUupJQa0SLvDdh8Sn/d0c4HORv7O3vvLu3HcqnVguZaqM3yN2wP0KSus6rqGsH2IR6x/wCdwAB8CqZV+iLo2/VnTNndjqKhsYIGh9resd9JMefbOY7hYdFRKblxL4wjHgi/USYIAQAgBACAEAIAQAgBACAEAIAQAgBACAEAIAQCdVhcEv7yCF/44o3/ABCYMOKfFCZ2UoD/AMFR/wDjQ/8Aqsbq6EPdQ/pXgSwbO0bL7lJStvru08INvALK04ElCK4Imjwinb7MEA7oYx8lnLM4Q2xgAsAAOgsFgyZIAQAgBACAEAIAQAgBACAEAIAQAgBACAEAIAQAgBACAEAIAQAgBACAEAIAQAgBACAEAIAQAgBACA//2Q=="/>
          <p:cNvSpPr>
            <a:spLocks noChangeAspect="1" noChangeArrowheads="1"/>
          </p:cNvSpPr>
          <p:nvPr/>
        </p:nvSpPr>
        <p:spPr bwMode="auto">
          <a:xfrm>
            <a:off x="3707904" y="30787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spox.ru/uploads/classification/cards/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45" y="1955589"/>
            <a:ext cx="1591543" cy="15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51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Футбольный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(Российский футбольный союз),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Футболен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съюз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(Български футболен съюз),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Fußballbund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(Deutscher Fußballbund, Österreichischer Fußballbund, Schweizerischer Fußballverband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541338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276225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прилагательного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fußballerisch</a:t>
            </a:r>
            <a:endParaRPr lang="ru-RU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276225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ʽфутбольныйʼ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2" name="Grafik 11" descr="http://bgclubs.eu/images/logos/99999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78" y="2330962"/>
            <a:ext cx="1403985" cy="14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http://www.designfootball.com/design-galleries/football-crests/img-oesterreichischer-fussball-bund-austrian-football-association-1969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40" y="4334814"/>
            <a:ext cx="1403985" cy="14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cs10534.vk.me/g33288232/a_e4a949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61" y="278770"/>
            <a:ext cx="1545158" cy="18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46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фициальные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футбольных команд на трех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языках</a:t>
            </a:r>
          </a:p>
          <a:p>
            <a:pPr marL="266700"/>
            <a:endParaRPr lang="ru-RU" sz="1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газета.ru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sovsport.ru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sports.ru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sportal.bg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дневник.bg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24часа.bg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de-DE" sz="2800" b="1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derStandard.at</a:t>
            </a: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Krone.at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sport1.de</a:t>
            </a:r>
            <a:endParaRPr lang="ru-RU" sz="28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ru-RU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словообразовательных моделей на трех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языках</a:t>
            </a: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(Частично)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 слова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-новообразования </a:t>
            </a:r>
            <a:endParaRPr lang="ru-RU" sz="28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ru-RU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7170" name="Picture 2" descr="http://i49.vbox7.com/o/eff/effda8fcd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46" y="111149"/>
            <a:ext cx="2037276" cy="14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ru/thumb/6/61/FC_Luch-Energiya_Vladivostok_Logo.svg/987px-FC_Luch-Energiya_Vladivostok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4" y="122213"/>
            <a:ext cx="1595269" cy="14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de/thumb/8/81/Sturm_Graz_%28ab_1994%29.svg/220px-Sturm_Graz_%28ab_1994%29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12" y="65284"/>
            <a:ext cx="1656184" cy="15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7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Названия разновидностей футбольной игры, турниров и соревнований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ru-RU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1" y="2636912"/>
            <a:ext cx="7620557" cy="328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 descr="http://images04.qiez.de/Hallenfussball.jpg/465x349/0/47.248.723/40.954.38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6939"/>
            <a:ext cx="1922145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futsalshoeshq.files.wordpress.com/2012/01/kl5sfutsal2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863"/>
            <a:ext cx="2266975" cy="15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07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Названия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игроков, арбитров,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болельщиков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ru-RU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4100" name="Picture 4" descr="https://ssli.ebayimg.com/00/s/NzY4WDEwMjQ=/z/9AsAAOSwUuFWvNzI/$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33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" y="3032955"/>
            <a:ext cx="7794900" cy="27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i.ebayimg.com/00/s/MTYwMFgxMjkx/z/XN0AAOSwyvBV-H4a/$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80" y="181779"/>
            <a:ext cx="1063858" cy="13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58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Названия моментов, ситуаций, технических действий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ru-RU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3" y="2564904"/>
            <a:ext cx="7499079" cy="403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 descr="http://www.rakekniven.de/sites/rakekniven.de/files/keintor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90" y="116632"/>
            <a:ext cx="278344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www.wandtattoos.de/images/product_images/original_images/1675_1_wandtattoo_wandtattoo_fallrueckziehe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11" y="167195"/>
            <a:ext cx="1881389" cy="14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80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Названия действий, мероприятий, связанных с футболом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ru-RU" sz="28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0026"/>
            <a:ext cx="7200799" cy="41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 descr="http://cdn9.business-online.ru/images/f0/62450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9365"/>
            <a:ext cx="2087959" cy="143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s://upload.wikimedia.org/wikipedia/commons/4/4a/UEFA_Euro_2012,_Warsaw,_Fanzone_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78" y="176238"/>
            <a:ext cx="2049246" cy="13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40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утзал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шоубол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футдаблбол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украинский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фурбол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особым влиянием интернета слова из 4 группы (действия, мероприятия вокруг футбола), напр.: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бронирование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</a:t>
            </a:r>
            <a:endParaRPr lang="ru-RU" sz="28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7170" name="Picture 2" descr="http://lokomotion.ru/shop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258028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getadrenalin.ru/wp-content/uploads/2012/10/fytdablb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55045"/>
            <a:ext cx="2693560" cy="19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08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de-DE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Desport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форма глагола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de-DE" sz="28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porter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значении ʽразвлекатьсяʼ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употреблении с начала 19 века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667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организованная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определенным правилам деятельность людей, состоящая в сопоставлении их физических или интеллектуальных способностей, а также подготовка к этой деятельности и межличностные отношения, возникающие в ее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процессе</a:t>
            </a:r>
            <a:endParaRPr lang="de-DE" alt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2050" name="Picture 2" descr="https://upload.wikimedia.org/wikipedia/commons/thumb/6/60/All_sports_drawing.svg/2000px-All_sports_drawin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680"/>
            <a:ext cx="2304256" cy="13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76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немецком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667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ногоэлементная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со слитным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написанием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de-DE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Дефис только 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словах нового типа, ср.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Logen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de-DE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de-DE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 не только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немецкая) тенденция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более широкому использованию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дефисного способа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написания</a:t>
            </a:r>
            <a:endParaRPr lang="de-A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2290" name="Picture 2" descr="http://www.ichimnetz.de/wp-content/uploads/2014/06/Twitter_XI_small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19" y="140439"/>
            <a:ext cx="1253877" cy="18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odid.ru/uploads/posts/2015-12/1450690178_D093D180D0B0D184D0B8D187D0B5D181D0BAD0B8D0B920D0BAD0BED0BDD182D0B5D0BDD18220D0B4D0BBD18F20D0B8D0BDD182D0B5D180D0BDD0B5D182-D0BCD0B0D0B3D0B0D0B7D0B8D0BDD0BED0B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22" y="5105437"/>
            <a:ext cx="2115010" cy="15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209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б)1)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русским и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болгарским языками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сушествительные конструкции/комбинации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прилагательные конструкции, типа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шампионска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лига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аналогии </a:t>
            </a:r>
            <a:r>
              <a:rPr lang="ru-RU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европейско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първенство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англицизмы –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вингер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овертайм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</a:t>
            </a:r>
            <a:endParaRPr lang="ru-RU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3314" name="Picture 2" descr="http://files2.geometria.ru/pics/dynamic350/041/373/41373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2886"/>
            <a:ext cx="1944341" cy="1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2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б)2)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самый пуристический язык, ср. </a:t>
            </a:r>
            <a:r>
              <a:rPr lang="de-DE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Torschützenkönig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бомбардир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Spielmacher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плеймейкер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Außenverteidiger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аутсайд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Linienrichter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лайнсмен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ʼ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под влиянием интернета… </a:t>
            </a:r>
            <a:r>
              <a:rPr lang="de-DE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Fanclub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Болгарский: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аббревиатуры-заимствования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английского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написаны кириллицей, ср.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Полугласный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ср.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плеймейк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глорихънт</a:t>
            </a:r>
            <a:r>
              <a:rPr lang="ru-RU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defRPr/>
            </a:pPr>
            <a:endParaRPr lang="ru-RU" sz="1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плеймейк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страйк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(но: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23642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новые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 слова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тенденцией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дефисному способу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особенно в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(15 от 41)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 примеров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т.е. господство раздельного способа написания,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ср.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резервация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Дефисизация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языка,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под влиянием английского (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de-DE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booking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61775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</a:t>
            </a:r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еврофутбол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евроремонт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евродом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евродент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евроопт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евроупаковка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евроинтеграция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евроювелиртрейд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еврощебень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евромайдан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еврохит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еврозабор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еврожалюзи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евробейби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7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значении ʽчемпионат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Европыʼ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1" name="Grafik 10" descr="http://marathonsportstravel.ie/wp-content/uploads/2015/11/logo_euro_2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79" y="4509120"/>
            <a:ext cx="331236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97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" name="AutoShape 8" descr="data:image/jpeg;base64,/9j/4AAQSkZJRgABAQAAAQABAAD/2wCEAAkGBxQTEhQUExQUFRUXGBcXFxcVFxcXFxcXFxQcFxgcFRcYHCggGBwlHBUXIjEhJSkrLi4uFx8zODMsNygtLisBCgoKBQUFDgUFDisZExkrKysrKysrKysrKysrKysrKysrKysrKysrKysrKysrKysrKysrKysrKysrKysrKysrK//AABEIARsAsgMBIgACEQEDEQH/xAAbAAACAwEBAQAAAAAAAAAAAAACAwEEBQAGB//EAEIQAAEDAgMFBgMGAwYGAwAAAAEAAhEDIQQSMQVBUWFxBhMigZGhsdHwIzJCUsHhFGKCBzNykqLxNENTssLSFRYk/8QAFAEBAAAAAAAAAAAAAAAAAAAAAP/EABQRAQAAAAAAAAAAAAAAAAAAAAD/2gAMAwEAAhEDEQA/APC7SoBr8oykXILXB5IcZbmLSQHAbjcXlVYQgpiCAFBCNoUoFhqmEWVSAgAtXNamkKQ1ALQiATWNTGsQAxOBXNanCIQAQgc1Mc5CXIF5EbQoCYwIJY1WGNQCE2kEBRC4BE8pQKCzTEqKhS2Vkt9VARXJXeKUHn2owoARgIJCkKYUtCCIUhia0IsqBQYmimjDU1jUAMppjaScxibkQU3MS3PVqs1UahQMDlASmpzUEhqfTpIGK1SKAAE+m2y4BNY1AOVLc1WSLIYQVcqWWq29oSy1BXyLk/IuQYTWBSGrgiaUEQihEiyoOYE1jVDGpjQgIBPYxAxqsU0DaVNV9tVzTouc371mt6uMLRpMWb2m/u2CdajDG8xJ/QIJ2X2DxOIYH5HOkaudv8yrGK/s3xVKi+qacZJJhwzQN7YMGOC9v2P7U0w2nSy1MzzkaYBbmAnLYyPNaf8A9lGINWhke377AXRlcYg6ab/QoPieGdmaDv39QYPwVxjUVbBmmYLYEujpJ05JjWIIarVJJyqzSCA20ymQiY1E5qBa6EzIEWUIElqiE8hLLboF5FyYuQeZCMBKaU0OQSAmMCFoTWhAymExjULE5iAqYVmm1JaFaphA+kFS7Q4SWCqPvUiHf0yM3wB8lpMTKmQgtcRBBkEx4YgzyQZOA7SUqdbDPa1oLH56gB5G4A6r3eH7SYeo01KeRrnlshpkl7gJBEAzJN43Svk+z6OHbiCx4zhriC4Xls7hovXiphKbx/B0XVKj2kM1ABH3rnwtAm53Sgx9u4sVKpyzlFpOpMy7ykmOQVVjk/H7Peyo5sF0RJDTFxPz9EhgQWGGysUgq9IKywIHMemyqyYx/FAxAUQcFJIQQ1pXOYjplFlQLyrkyPqFyDxoKY0pLE5qBzE1qS0JrUD6YT2KuwpwQOpplbFZA20kkNABA4nfbcksF1X2nUANLNpmJ9GwB/qQVtsdpajYawBoNrNAIiPxGXSZvf00WDVz1CS4zYnz6m+5H2hxTX1gWmbDMeZ19BC29g4KWyRMWQZuwMM+o6GNM0ftHkFvipBwLgWmC6w0Er3naXteSG5cNiGtpgNb3jDTYW2PiBb4TmBiCZEaLzNDD4YUsSHtmqT3dMioGtiMxFQF4gAsmS0gxrZegfUq4mjQZicQ1tNoYwOJzfaFt3VXCS4iMmW33SZFgQ85iO1phzO7FWk6/wBrFOqx2pFOowkZAdA4G2q9H2b25gcW/JXzUrTNQU4jhnaWuJJ/KPRaPZTYdTDS+pSo1+8ywZMhsEuhjm6i3UuaTGUA+RbSfVrV8Q5jWuNYjK2IYRnaGt3ENDBp+ZB9Fp7HwdQtbh2F0yXOBeWxewLtw42Nt68Y4QSNYJE3ExyOivbM2tUZ3fiiDImIkEtm2pu70HNUdo181V5OpN/8UDN7yghE0pJeuBQNJQh5S3OUByC4x6kVCq4cVHeFBZzrlXzKEHmmhMYUAKNiBrCmtS2pjSgsU0xqrsKewoGhYva2r9mxvF0no0fuFryvNdrKsvY3g0n/ADGP/FBj0gvedkKocwDfoeo/aCvBUXQvVbJxNOlWa2k5zmFrDLxH2oEuAj8OoBMHTqQ9DtoHunMmWk5iCBIJi4MTqAvLV3Uu6ptax4qtLu8cXSxwIGXK3cQc17ajXVeuxlQOAi4OvReY2nhMjpIJE3gxI3QYtI5IM92JqZA0PeGNdmAa5wDXEQYjSQI8lVoY6pSdDHWuQDJbLiCTHE5G35L7NTw+GGDbSdQGXumufUrZZaGNLmd86lBOUkiBukL4jjGw6JmxEjQwdQgvt2lUcYc6L6Cw1mx18l6TD1czQeIXj8O/NY6r0GyKvhLTu0QaocmB6rZrLg5A8lSxyVKHOgvCpZJL0kvQoHyuSM/RcgxgjalNTWIHsTwxIppoQNYmtS2pzUE714/tDUmu7kAPafiV69xXhse/NUeeLnfFAqmPrzWpWZkeWhzXZSIewy02BBaSOfqCsuiwkgAEkkAAbyTAHWVcawtcWuBDgYINiCLEEHRB7rsxjG1W5TAOnRw1H6jqr218CHsI4WPT9ivF7Brup1ZElkS+ATkANnmNAN54FfRu+DmkmBxHOEHzmpiajB3WYhoLjANiXtDTPGQFj4z7zV6btJg4OYafofksNtEObVPBtuokoKzW8NVsbGqyYOsQViUqwNjqtHA1IcPqUHoHLkppTJQSXLmqHLggaAoAQ5ihDygbK5LlcgyGprUACawIHUwnAJdMJyA2BNSWprUC8S/K1zjuBPoJXhnL2e2B9jU6fEheQe1AzCUZggkEe3Arbw3Z+rW8THh5NyXTM88pcSsOi4tII1BBHldadHaVTO54e5pcSTFmyTNgLRyQeh2V2Xx7S7unsZnaWOjvrtdYiRRMAg+69LsTstjabQ14pkaSO+0/DrSGmi8psvtbiaefxZ8zC0FwHgJ/E21z19089rcZBPfEwJuymfXwoPQbZ7MYhwyhtMde9vx/5a8Nj8G7DZmVQPEcpyn7vh1M7vF7HS0+kPais9gcZdxywHRyaBciV5DaNQvqOcSTmgyZ3aWQZ9GjxV3Ash0bpEcuKANWhsqjfN9T9fFBfRgKQ1GAgXdGxHCOIQLcUJCaQhyIBXI8ihBko2lKlG0oLDHJ4KpNcnByC01ysMbxVBj09j0Ctsf3NToP+4LyjxovdYatTa5rqpApgguJvv4QZS+2vaKhXpZKTpIIvlc2w5OHug8S3VWqVjBHmqh1Vik+YQXWBNYdRyKrUn2UOe4uDWSXEgADWTYILOysHVr1mUKM5nnLyAFyXcgJK9Jtv+z7EYen3jT31MauaCHtje5hm3MEr0fZL+z+q2kMRTxZp13A/daDTsbtM3dca+y9VsntBVoE0cfSFJ48YqsBfSqNkB2W0h1xaOoCD4MGbteC1sOyAAtbte3CHEuqYQy113DI9rWPkzkzASDPCxBWSwoLKMBJamBAyEYSy5G1yDlLSozKC5AZC5B3nNcgwwUQKEKQgMJoKQCmEoGMcnsKptcnNcgvYSk2o8MeAWnUKe1myqNPD5mMa1wdEjW6oPvYpOKecha5xc0kRNyNZ9t6DAm4RUjBQYhha4g7j9R6pZqFBoZkezMc6lWZUaAXMOa+gAFz5KiMRon4Sj3jwwFoL4aC4gCSREkwBpv4oPrOB7Ttp0WuZV8JcymBmBBJE1HA74E+beavYsVtqNp06lSph3+N1JzmgU3w2Cx8EGYk20jevDUf7OMSwE13UxRu0kOJyunLoQADIi53KccKzq+JeH1qeVrS3K59MENcGVLBxlpmf6tEGdiGlry0uDsnglpzNOW0tdvadxRMCDJBI4WTmhAQRtKEBG1BDlLSoqBcwoJL1GZTUQQgOQuSYXIKZaoIRqHIIAREKGhGUCwmtKXCMBAUxJ3BSymHidY13gDUyU7ZmNYyrlccpcAA4xlvMgndNrq1t3Ycte+gMro8dIaOAvLB75d+7gg8rtfK6pnZOVwgTvyjKfhKoOatLEt+xYeDiPW/6Ki4IIptngifS4iFDGyrtMSII8x+u5BubC29XbhMXhzVqFjmCo3xGWupubmh2sFu7+ULa7O4RxxFOlVBHe4TEBskHN4xVB1N/CbGDYLH7GbOdVqVGim5zSyqwkAwC6k4tBI5gWPFX2bTFCrhPvCvhapNRrmm1Ety1BP4nEaBAraWDNOq9jpkHfrcTf1SGsXq+3lJn8Q0sc5wNNslwg28IOg1aAvNtF0CS1c1HUXMQdC7KmNCnKgS5RlTHNUEIE5VCPKuQUShKMhAUHNROUAqHFBEpgSwilAvEsH4hY7+C0sJtQMDWF2VrR4HGZa68id2sibSCN6oPvYqpWwJP3XTyd80B7WrNe6rkiDlf4dMwgPj1n1WSVbwuFJeGAXMiD0MwqaDqOq12Mhunl8lj09V6LDtlnkgZ2a2nVpF3d1HMk3ymPUeSvu2ecRXfVdUOfu3OM3L3ARdxPPW6p7GwEU31Hf9TIB/TmJnzCjbNMupO3EXtaw1Hog9HtfawxFPDhzSKtKk2nUdaHlrQ0ObvvlnzWWGqvs+rnpsdyv1Fj8FZJQQ5qJjUIRhBIXErpQFyAnJJRwhIQDK5TC5BnkICEYUoAAQuamwocECEQUEIwEEJjUEJjQg4M8bHjVpBtwWBi2Q9w5n3uvRNCxNqNioegPsgpNWxs55I6LKYFp7N/bzQb+Eb9kTwqQfNtvgfRQW7j0V/BEfwb/zGs0HoGfuVThBk7FdlNSkdWut00+XqtUlZmKHd4hj9z/Cev1HotNwug4I1DGJoagHKoLEyFGXggXlQwmgIHIFwFylcgzmlQSjawrnBALXKHlMDAocwIK2ZGEXdoxRQLKIFS6mpFJAbCsnbTYeDxH6rXZTVTbGH8IPAx6oMamtDBCx8iqFLWFpYFB6XDn/APMD+aoT0hgCQFOG/wCHjhUN+RaCoAQVtr4fPSdGrfEPL9k3AYjPTa7fF+o1TwFW2Zsx7GVHW7vvIF7yROm4aILQTgElqcCglLKY5yXmQCSl1CjcUt5QBnXKMw+iuQZBxE2FuZv+inM6B4pJ5fFWsJgszrADk4j4laFLDRYa+R9v3QZGd4108k2m5x4DmVcxWFkiS2f15wFBwbo4xuAcfSAgVh7m/wAx5kJ1SmAYzs4zNvmkNgAgMvxIuOnBQANIB43HxQQawmPhPtZNzjQmOshRTp3hoBOgv8OKJ7Yi5JG4+L4oCkDVI2s4Gi6Dw+K5gcJJBjeRoJ4qlj3jKQLn90GY06K/hRB849lnhq08Ndnn+iD0OFb9hwmoTP8ASAibTUMrE0KQ3Bzvn8Sue61tSgI0+YVzZbQczDo9pE3s4CRHms0uO89fop2HpnM0tqCxmDb9EE5TMInSrGMc01SaYMG+mhOsTqozER4f90FYhA4cVfewuLcsT+WNx0VbGOc10Zb6bvmgpuclVChrPMmIHGbBVn13C9vdA6Vyq/xLvyj3XINV1YFwFMuLfzPAmTr90aKxVp5AXBwdxsRc6/eF1jbKcwOBqF2Tf3ZGbyDl6AYjCGA4uLI4O7zNO4xAMc8qCg8ucXFpaGgDWG62sBqfVJw7qgJ8RvwdY+h1R4t7Q5wYwhk2zgF3KSE2liKQbZgLjMyTAIFi2DPkd6CsWj8Y37v1kqTQJ8QEN3cLcTA9UysQQ0tESYu+SRvJbFvJPsWw02bcyQBP8swSgpOe0CHATM6XP9W70VV1Vp4jhG7y3o6obMZm/wCo/ok1cUaYlpaQbaGfW10A1nkaGRvsqrKfey1jTMXJIDWji46AJn8cDd1PvCNc5fB8mEe/BJx+1H1GimG06VMfhotLA48ahkl566IEPa0OytdnixcLNJ/l5c960Nnt8BHVYoMaK/s/GEAzFr8PdB6ShXilTmD4n2Pl+sq1QBcbiDx5eaxG4sOpsy7i6RwmPluWxSqsaLv7yRpTzAjrmb8CgN7XOIDnsIHI+8BXKGCM3LY1sDa1oMLDbi3F2VgmdNy06G3S10PbMRZpi/E2KC1XoQ2SN8a6ei45Wtvw4qli9sCpYh8f4h/6qrWx0xAAjmST1/2Qa2FxNMOGpOpygk9In4J+Ncx1hJncWhpE9PkvNvq3zQB0OidTqAGzoA0IuZ9igu7RDaTQzug52pLg4EjobrDq0w4kjK0DdJMequ18bVcCDVc4HWHXPGQYJVFzWRBLp6fUoK1+PuuU92PoFQgtUsQ134AIG646mSmtrM/Gw20ggDXeIB91i95xMnlMe6cypMTJvfSUGl3kzkBA3iSSJ3SEffBpkGD5ajTdI6KiXATlLr7iBJ68kFSmYB3e3+6C3SdLw512zcXE8pGi0q+1AWuaKVIAi0AAtjSHCDPxWLScDrPkQN3QogwQJPwn0lAwNc4WAgEflF+fHohxNWpEPziRAGUCRpvExaEY7rQtceYeJHIiIPRd/wDHscHOZUd4bkPaBpwcDHkgq5QBEvjfBAnqgyDcCLW3+pTO8cG2NjqAb2/MFNGoZADZm0ETrbigo18NmNh7/ElBhcU+i45TBuP01Wi6zpdB5AwOlkD2scTmbAndu6XlAnDB0iW2PivDZExYnnK2sDklxe7x6NY5oAPPNdoCyn0h+EyPMx6/V1L8ojKTpeRF+XEeiDVbQp5XONQBw/DZ2Y/y5D4R1SadRm/MD5O+SqUaRBzFri0axYHzgwnd20mRAGsE5so/mLR+iB7onK0zzG/1UFvVLoAE6Fw08Np8zoie9pIDMwOhDiNeOayB7aJMzE3sZm3LcudSdH3XDyPyVc4wtJ3G4sY69Un+IB4c0FirbcR5KtUG+/VGKwvuS61TS7Qd++fKEBNwZInPT83BSq0j83suQZgcETKqrSpQXhWVthcACHROkG/oNyzKZVhp+vNBZqucDzHAAbuQQh3W3p6KHDRSwXP1xQTn4ynisC2MrZsM0kH0mPZVCZ1+rrSwLR4bC+vqUAPGVocCDeDbT1udVXFzP16IcT94jcC6AjqNgN+ZQMLiJgNsbmAemvRQK5nQf5R+gSSV1M6/W9BbqXvmEwd317gKsGX19U1jon5A/FSKpjd/lb8kHCoYgExwvCS9upE66rnVCdT8vRc8280BUnBsEgl3EOj6K6k4giIvxg/FKzn2KbQ39EC6kc5nqPNTRe5okTrpBgpBOiv4t57mnc6neUAPrknM4eoOUxuVWtUMnTyiPZFWecobuVdzzm848tEB5uXxXJbqhnUqE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10" descr="data:image/jpeg;base64,/9j/4AAQSkZJRgABAQAAAQABAAD/2wCEAAkGBxQTEhQUExQUFRUXGBcXFxcVFxcXFxcXFxQcFxgcFRcYHCggGBwlHBUXIjEhJSkrLi4uFx8zODMsNygtLisBCgoKBQUFDgUFDisZExkrKysrKysrKysrKysrKysrKysrKysrKysrKysrKysrKysrKysrKysrKysrKysrKysrK//AABEIARsAsgMBIgACEQEDEQH/xAAbAAACAwEBAQAAAAAAAAAAAAACAwEEBQAGB//EAEIQAAEDAgMFBgMGAwYGAwAAAAEAAhEDIQQSMQVBUWFxBhMigZGhsdHwIzJCUsHhFGKCBzNykqLxNENTssLSFRYk/8QAFAEBAAAAAAAAAAAAAAAAAAAAAP/EABQRAQAAAAAAAAAAAAAAAAAAAAD/2gAMAwEAAhEDEQA/APC7SoBr8oykXILXB5IcZbmLSQHAbjcXlVYQgpiCAFBCNoUoFhqmEWVSAgAtXNamkKQ1ALQiATWNTGsQAxOBXNanCIQAQgc1Mc5CXIF5EbQoCYwIJY1WGNQCE2kEBRC4BE8pQKCzTEqKhS2Vkt9VARXJXeKUHn2owoARgIJCkKYUtCCIUhia0IsqBQYmimjDU1jUAMppjaScxibkQU3MS3PVqs1UahQMDlASmpzUEhqfTpIGK1SKAAE+m2y4BNY1AOVLc1WSLIYQVcqWWq29oSy1BXyLk/IuQYTWBSGrgiaUEQihEiyoOYE1jVDGpjQgIBPYxAxqsU0DaVNV9tVzTouc371mt6uMLRpMWb2m/u2CdajDG8xJ/QIJ2X2DxOIYH5HOkaudv8yrGK/s3xVKi+qacZJJhwzQN7YMGOC9v2P7U0w2nSy1MzzkaYBbmAnLYyPNaf8A9lGINWhke377AXRlcYg6ab/QoPieGdmaDv39QYPwVxjUVbBmmYLYEujpJ05JjWIIarVJJyqzSCA20ymQiY1E5qBa6EzIEWUIElqiE8hLLboF5FyYuQeZCMBKaU0OQSAmMCFoTWhAymExjULE5iAqYVmm1JaFaphA+kFS7Q4SWCqPvUiHf0yM3wB8lpMTKmQgtcRBBkEx4YgzyQZOA7SUqdbDPa1oLH56gB5G4A6r3eH7SYeo01KeRrnlshpkl7gJBEAzJN43Svk+z6OHbiCx4zhriC4Xls7hovXiphKbx/B0XVKj2kM1ABH3rnwtAm53Sgx9u4sVKpyzlFpOpMy7ykmOQVVjk/H7Peyo5sF0RJDTFxPz9EhgQWGGysUgq9IKywIHMemyqyYx/FAxAUQcFJIQQ1pXOYjplFlQLyrkyPqFyDxoKY0pLE5qBzE1qS0JrUD6YT2KuwpwQOpplbFZA20kkNABA4nfbcksF1X2nUANLNpmJ9GwB/qQVtsdpajYawBoNrNAIiPxGXSZvf00WDVz1CS4zYnz6m+5H2hxTX1gWmbDMeZ19BC29g4KWyRMWQZuwMM+o6GNM0ftHkFvipBwLgWmC6w0Er3naXteSG5cNiGtpgNb3jDTYW2PiBb4TmBiCZEaLzNDD4YUsSHtmqT3dMioGtiMxFQF4gAsmS0gxrZegfUq4mjQZicQ1tNoYwOJzfaFt3VXCS4iMmW33SZFgQ85iO1phzO7FWk6/wBrFOqx2pFOowkZAdA4G2q9H2b25gcW/JXzUrTNQU4jhnaWuJJ/KPRaPZTYdTDS+pSo1+8ywZMhsEuhjm6i3UuaTGUA+RbSfVrV8Q5jWuNYjK2IYRnaGt3ENDBp+ZB9Fp7HwdQtbh2F0yXOBeWxewLtw42Nt68Y4QSNYJE3ExyOivbM2tUZ3fiiDImIkEtm2pu70HNUdo181V5OpN/8UDN7yghE0pJeuBQNJQh5S3OUByC4x6kVCq4cVHeFBZzrlXzKEHmmhMYUAKNiBrCmtS2pjSgsU0xqrsKewoGhYva2r9mxvF0no0fuFryvNdrKsvY3g0n/ADGP/FBj0gvedkKocwDfoeo/aCvBUXQvVbJxNOlWa2k5zmFrDLxH2oEuAj8OoBMHTqQ9DtoHunMmWk5iCBIJi4MTqAvLV3Uu6ptax4qtLu8cXSxwIGXK3cQc17ajXVeuxlQOAi4OvReY2nhMjpIJE3gxI3QYtI5IM92JqZA0PeGNdmAa5wDXEQYjSQI8lVoY6pSdDHWuQDJbLiCTHE5G35L7NTw+GGDbSdQGXumufUrZZaGNLmd86lBOUkiBukL4jjGw6JmxEjQwdQgvt2lUcYc6L6Cw1mx18l6TD1czQeIXj8O/NY6r0GyKvhLTu0QaocmB6rZrLg5A8lSxyVKHOgvCpZJL0kvQoHyuSM/RcgxgjalNTWIHsTwxIppoQNYmtS2pzUE714/tDUmu7kAPafiV69xXhse/NUeeLnfFAqmPrzWpWZkeWhzXZSIewy02BBaSOfqCsuiwkgAEkkAAbyTAHWVcawtcWuBDgYINiCLEEHRB7rsxjG1W5TAOnRw1H6jqr218CHsI4WPT9ivF7Brup1ZElkS+ATkANnmNAN54FfRu+DmkmBxHOEHzmpiajB3WYhoLjANiXtDTPGQFj4z7zV6btJg4OYafofksNtEObVPBtuokoKzW8NVsbGqyYOsQViUqwNjqtHA1IcPqUHoHLkppTJQSXLmqHLggaAoAQ5ihDygbK5LlcgyGprUACawIHUwnAJdMJyA2BNSWprUC8S/K1zjuBPoJXhnL2e2B9jU6fEheQe1AzCUZggkEe3Arbw3Z+rW8THh5NyXTM88pcSsOi4tII1BBHldadHaVTO54e5pcSTFmyTNgLRyQeh2V2Xx7S7unsZnaWOjvrtdYiRRMAg+69LsTstjabQ14pkaSO+0/DrSGmi8psvtbiaefxZ8zC0FwHgJ/E21z19089rcZBPfEwJuymfXwoPQbZ7MYhwyhtMde9vx/5a8Nj8G7DZmVQPEcpyn7vh1M7vF7HS0+kPais9gcZdxywHRyaBciV5DaNQvqOcSTmgyZ3aWQZ9GjxV3Ash0bpEcuKANWhsqjfN9T9fFBfRgKQ1GAgXdGxHCOIQLcUJCaQhyIBXI8ihBko2lKlG0oLDHJ4KpNcnByC01ysMbxVBj09j0Ctsf3NToP+4LyjxovdYatTa5rqpApgguJvv4QZS+2vaKhXpZKTpIIvlc2w5OHug8S3VWqVjBHmqh1Vik+YQXWBNYdRyKrUn2UOe4uDWSXEgADWTYILOysHVr1mUKM5nnLyAFyXcgJK9Jtv+z7EYen3jT31MauaCHtje5hm3MEr0fZL+z+q2kMRTxZp13A/daDTsbtM3dca+y9VsntBVoE0cfSFJ48YqsBfSqNkB2W0h1xaOoCD4MGbteC1sOyAAtbte3CHEuqYQy113DI9rWPkzkzASDPCxBWSwoLKMBJamBAyEYSy5G1yDlLSozKC5AZC5B3nNcgwwUQKEKQgMJoKQCmEoGMcnsKptcnNcgvYSk2o8MeAWnUKe1myqNPD5mMa1wdEjW6oPvYpOKecha5xc0kRNyNZ9t6DAm4RUjBQYhha4g7j9R6pZqFBoZkezMc6lWZUaAXMOa+gAFz5KiMRon4Sj3jwwFoL4aC4gCSREkwBpv4oPrOB7Ttp0WuZV8JcymBmBBJE1HA74E+beavYsVtqNp06lSph3+N1JzmgU3w2Cx8EGYk20jevDUf7OMSwE13UxRu0kOJyunLoQADIi53KccKzq+JeH1qeVrS3K59MENcGVLBxlpmf6tEGdiGlry0uDsnglpzNOW0tdvadxRMCDJBI4WTmhAQRtKEBG1BDlLSoqBcwoJL1GZTUQQgOQuSYXIKZaoIRqHIIAREKGhGUCwmtKXCMBAUxJ3BSymHidY13gDUyU7ZmNYyrlccpcAA4xlvMgndNrq1t3Ycte+gMro8dIaOAvLB75d+7gg8rtfK6pnZOVwgTvyjKfhKoOatLEt+xYeDiPW/6Ki4IIptngifS4iFDGyrtMSII8x+u5BubC29XbhMXhzVqFjmCo3xGWupubmh2sFu7+ULa7O4RxxFOlVBHe4TEBskHN4xVB1N/CbGDYLH7GbOdVqVGim5zSyqwkAwC6k4tBI5gWPFX2bTFCrhPvCvhapNRrmm1Ety1BP4nEaBAraWDNOq9jpkHfrcTf1SGsXq+3lJn8Q0sc5wNNslwg28IOg1aAvNtF0CS1c1HUXMQdC7KmNCnKgS5RlTHNUEIE5VCPKuQUShKMhAUHNROUAqHFBEpgSwilAvEsH4hY7+C0sJtQMDWF2VrR4HGZa68id2sibSCN6oPvYqpWwJP3XTyd80B7WrNe6rkiDlf4dMwgPj1n1WSVbwuFJeGAXMiD0MwqaDqOq12Mhunl8lj09V6LDtlnkgZ2a2nVpF3d1HMk3ymPUeSvu2ecRXfVdUOfu3OM3L3ARdxPPW6p7GwEU31Hf9TIB/TmJnzCjbNMupO3EXtaw1Hog9HtfawxFPDhzSKtKk2nUdaHlrQ0ObvvlnzWWGqvs+rnpsdyv1Fj8FZJQQ5qJjUIRhBIXErpQFyAnJJRwhIQDK5TC5BnkICEYUoAAQuamwocECEQUEIwEEJjUEJjQg4M8bHjVpBtwWBi2Q9w5n3uvRNCxNqNioegPsgpNWxs55I6LKYFp7N/bzQb+Eb9kTwqQfNtvgfRQW7j0V/BEfwb/zGs0HoGfuVThBk7FdlNSkdWut00+XqtUlZmKHd4hj9z/Cev1HotNwug4I1DGJoagHKoLEyFGXggXlQwmgIHIFwFylcgzmlQSjawrnBALXKHlMDAocwIK2ZGEXdoxRQLKIFS6mpFJAbCsnbTYeDxH6rXZTVTbGH8IPAx6oMamtDBCx8iqFLWFpYFB6XDn/APMD+aoT0hgCQFOG/wCHjhUN+RaCoAQVtr4fPSdGrfEPL9k3AYjPTa7fF+o1TwFW2Zsx7GVHW7vvIF7yROm4aILQTgElqcCglLKY5yXmQCSl1CjcUt5QBnXKMw+iuQZBxE2FuZv+inM6B4pJ5fFWsJgszrADk4j4laFLDRYa+R9v3QZGd4108k2m5x4DmVcxWFkiS2f15wFBwbo4xuAcfSAgVh7m/wAx5kJ1SmAYzs4zNvmkNgAgMvxIuOnBQANIB43HxQQawmPhPtZNzjQmOshRTp3hoBOgv8OKJ7Yi5JG4+L4oCkDVI2s4Gi6Dw+K5gcJJBjeRoJ4qlj3jKQLn90GY06K/hRB849lnhq08Ndnn+iD0OFb9hwmoTP8ASAibTUMrE0KQ3Bzvn8Sue61tSgI0+YVzZbQczDo9pE3s4CRHms0uO89fop2HpnM0tqCxmDb9EE5TMInSrGMc01SaYMG+mhOsTqozER4f90FYhA4cVfewuLcsT+WNx0VbGOc10Zb6bvmgpuclVChrPMmIHGbBVn13C9vdA6Vyq/xLvyj3XINV1YFwFMuLfzPAmTr90aKxVp5AXBwdxsRc6/eF1jbKcwOBqF2Tf3ZGbyDl6AYjCGA4uLI4O7zNO4xAMc8qCg8ucXFpaGgDWG62sBqfVJw7qgJ8RvwdY+h1R4t7Q5wYwhk2zgF3KSE2liKQbZgLjMyTAIFi2DPkd6CsWj8Y37v1kqTQJ8QEN3cLcTA9UysQQ0tESYu+SRvJbFvJPsWw02bcyQBP8swSgpOe0CHATM6XP9W70VV1Vp4jhG7y3o6obMZm/wCo/ok1cUaYlpaQbaGfW10A1nkaGRvsqrKfey1jTMXJIDWji46AJn8cDd1PvCNc5fB8mEe/BJx+1H1GimG06VMfhotLA48ahkl566IEPa0OytdnixcLNJ/l5c960Nnt8BHVYoMaK/s/GEAzFr8PdB6ShXilTmD4n2Pl+sq1QBcbiDx5eaxG4sOpsy7i6RwmPluWxSqsaLv7yRpTzAjrmb8CgN7XOIDnsIHI+8BXKGCM3LY1sDa1oMLDbi3F2VgmdNy06G3S10PbMRZpi/E2KC1XoQ2SN8a6ei45Wtvw4qli9sCpYh8f4h/6qrWx0xAAjmST1/2Qa2FxNMOGpOpygk9In4J+Ncx1hJncWhpE9PkvNvq3zQB0OidTqAGzoA0IuZ9igu7RDaTQzug52pLg4EjobrDq0w4kjK0DdJMequ18bVcCDVc4HWHXPGQYJVFzWRBLp6fUoK1+PuuU92PoFQgtUsQ134AIG646mSmtrM/Gw20ggDXeIB91i95xMnlMe6cypMTJvfSUGl3kzkBA3iSSJ3SEffBpkGD5ajTdI6KiXATlLr7iBJ68kFSmYB3e3+6C3SdLw512zcXE8pGi0q+1AWuaKVIAi0AAtjSHCDPxWLScDrPkQN3QogwQJPwn0lAwNc4WAgEflF+fHohxNWpEPziRAGUCRpvExaEY7rQtceYeJHIiIPRd/wDHscHOZUd4bkPaBpwcDHkgq5QBEvjfBAnqgyDcCLW3+pTO8cG2NjqAb2/MFNGoZADZm0ETrbigo18NmNh7/ElBhcU+i45TBuP01Wi6zpdB5AwOlkD2scTmbAndu6XlAnDB0iW2PivDZExYnnK2sDklxe7x6NY5oAPPNdoCyn0h+EyPMx6/V1L8ojKTpeRF+XEeiDVbQp5XONQBw/DZ2Y/y5D4R1SadRm/MD5O+SqUaRBzFri0axYHzgwnd20mRAGsE5so/mLR+iB7onK0zzG/1UFvVLoAE6Fw08Np8zoie9pIDMwOhDiNeOayB7aJMzE3sZm3LcudSdH3XDyPyVc4wtJ3G4sY69Un+IB4c0FirbcR5KtUG+/VGKwvuS61TS7Qd++fKEBNwZInPT83BSq0j83suQZgcETKqrSpQXhWVthcACHROkG/oNyzKZVhp+vNBZqucDzHAAbuQQh3W3p6KHDRSwXP1xQTn4ynisC2MrZsM0kH0mPZVCZ1+rrSwLR4bC+vqUAPGVocCDeDbT1udVXFzP16IcT94jcC6AjqNgN+ZQMLiJgNsbmAemvRQK5nQf5R+gSSV1M6/W9BbqXvmEwd317gKsGX19U1jon5A/FSKpjd/lb8kHCoYgExwvCS9upE66rnVCdT8vRc8280BUnBsEgl3EOj6K6k4giIvxg/FKzn2KbQ39EC6kc5nqPNTRe5okTrpBgpBOiv4t57mnc6neUAPrknM4eoOUxuVWtUMnTyiPZFWecobuVdzzm848tEB5uXxXJbqhnUqEH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17409" y="2636912"/>
            <a:ext cx="7754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Aufmerksamkeit!</a:t>
            </a:r>
            <a:endParaRPr lang="de-DE" sz="3200" dirty="0"/>
          </a:p>
        </p:txBody>
      </p:sp>
      <p:sp>
        <p:nvSpPr>
          <p:cNvPr id="17" name="Rechteck 16"/>
          <p:cNvSpPr/>
          <p:nvPr/>
        </p:nvSpPr>
        <p:spPr>
          <a:xfrm>
            <a:off x="3059832" y="1181100"/>
            <a:ext cx="4798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3200" dirty="0">
              <a:solidFill>
                <a:srgbClr val="FFC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985341" y="5089539"/>
            <a:ext cx="5688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вниманието!</a:t>
            </a:r>
            <a:endParaRPr lang="de-DE" sz="32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images.eatsmarter.de/sites/default/files/styles/576x432/public/fussball-576x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9" y="3501008"/>
            <a:ext cx="2367674" cy="17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op.hclokomotiv.ru/upload/iblock/9ce/9ce2fc313e41e6d717a1c9e4b0be49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341267" cy="1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5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целью которой является забить мяч в ворота соперника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ногамиили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 частями тела (кроме рук) большее количество раз, чем команда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соперника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667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sr-Cyrl-R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нглийская болезнь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(1898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Планк), футбол как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грубый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мужской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грубой лексикой нового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типа и с новыми крутыми „словообразовательными монстрами“, типа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Fusslümmelei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ʽигра ногой для олуховʼ,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Strauchballspiel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ʽкустарная игра мячомʼ </a:t>
            </a:r>
            <a:endParaRPr lang="de-D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1" name="Grafik 10" descr="https://upload.wikimedia.org/wikipedia/de/thumb/1/14/Fussl%C3%BCmmelei.jpg/220px-Fussl%C3%BCmmele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4287"/>
            <a:ext cx="1263578" cy="186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heimatundgeschichte.files.wordpress.com/2012/06/historisches-bild-5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19" y="155713"/>
            <a:ext cx="2700461" cy="14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9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анализа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опоставление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некоторых слов/терминов футбола в электронных средствах информаций на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болгарском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языках</a:t>
            </a: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 язык футбола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один пример:</a:t>
            </a: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Fußballsprache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eine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deftige </a:t>
            </a:r>
            <a:r>
              <a:rPr lang="ru-RU" sz="28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Sprache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 – это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острый, крепкий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язык.]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3078" name="Picture 6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78" y="3127481"/>
            <a:ext cx="207582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ulgaren.org/melangebulgaren/wp-content/uploads/2014/04/bulagian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3127481"/>
            <a:ext cx="19442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wochenspiegel-web.de/autothumb/605xX/web_Erlebniswelt_Deutsche_Sprach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" b="25963"/>
          <a:stretch/>
        </p:blipFill>
        <p:spPr bwMode="auto">
          <a:xfrm>
            <a:off x="5867350" y="3127481"/>
            <a:ext cx="221984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6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66700"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 всем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 каждому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 всему миру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 без слов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универсален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универсален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язык музыки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интернационален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 каждому болельщику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игроку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понимать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54100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641084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1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66700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Езикът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универсален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Езикът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разбират всички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Езикът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еднакъв за всички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Езикът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футбола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един същ по целия свят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de-D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Sprache des Fußballs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verstehen alle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de-D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Sprache des Fußballs ist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allgemein verständlich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de-D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Sprache des Fußballs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international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de-D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Sprache des Fußballs </a:t>
            </a:r>
            <a:r>
              <a:rPr lang="de-DE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 komplexer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8347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641084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sz="11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понятность и универсальность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всему миру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слов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интернационален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разбират всички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еднакъв за всички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 същ по целия свят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allgemein verständlich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Ограничение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определенные языковые сферы и группы людей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понятен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болельщику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игроку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тренеру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 komplexer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понимать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2334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Футбольный жаргон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сленг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разговорный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„низкого“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уровня, первоначальный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языка и коммуникация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endParaRPr lang="de-D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выражения „посвященных“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с эмоциональной окраской, разговорными и диалектальными элементами и метафорическими выражениями, типа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бомжевать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балабол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буратино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воротник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5122" name="Picture 2" descr="http://www.piro.ru/upload/iblock/3fd/zwzbla_trh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5658149"/>
            <a:ext cx="1602061" cy="104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pypast.ru/fotografii/interesnoe/futbol_v_grjazi/futbol_v_grjaz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87" y="5658149"/>
            <a:ext cx="1514102" cy="10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eti-online.com/images/skazki-tolstogo--zolotoi-klyuchik-ili-priklyuchenija-burati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85" y="5658149"/>
            <a:ext cx="1020179" cy="10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10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футбола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утбольный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как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литературного языка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отличающийся высокой степенью метафоризации и употреблением общепонятных поговорок, крылатых слов и фразеологизмов, типа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забить автогол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вкарвам си автогол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 ein </a:t>
            </a:r>
            <a:r>
              <a:rPr lang="ru-RU" sz="28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Eigentor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schießen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de-A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2052" name="Picture 4" descr="http://s5.pikabu.ru/post_img/2014/06/16/7/1402915038_930308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60055"/>
            <a:ext cx="3528392" cy="20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82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Microsoft Office PowerPoint</Application>
  <PresentationFormat>Bildschirmpräsentation (4:3)</PresentationFormat>
  <Paragraphs>304</Paragraphs>
  <Slides>25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– Arno Wonisch (Graz)</dc:title>
  <dc:creator>SSC06</dc:creator>
  <cp:lastModifiedBy>Administrator</cp:lastModifiedBy>
  <cp:revision>955</cp:revision>
  <cp:lastPrinted>1601-01-01T00:00:00Z</cp:lastPrinted>
  <dcterms:created xsi:type="dcterms:W3CDTF">2007-05-21T07:59:52Z</dcterms:created>
  <dcterms:modified xsi:type="dcterms:W3CDTF">2016-03-21T10:45:09Z</dcterms:modified>
</cp:coreProperties>
</file>