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2812AE-A1BD-45AB-96AC-9822A48C879F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B634DC-51C3-4F2E-A24A-0B86934E20B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692696"/>
            <a:ext cx="7406640" cy="2376264"/>
          </a:xfrm>
        </p:spPr>
        <p:txBody>
          <a:bodyPr/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ru-RU" sz="4400" b="1" dirty="0">
                <a:effectLst/>
                <a:latin typeface="Arial"/>
                <a:ea typeface="Times New Roman"/>
              </a:rPr>
              <a:t>Русский </a:t>
            </a:r>
            <a:r>
              <a:rPr lang="ru-RU" sz="4400" b="1" dirty="0" smtClean="0">
                <a:effectLst/>
                <a:latin typeface="Arial"/>
                <a:ea typeface="Times New Roman"/>
              </a:rPr>
              <a:t>интернет-</a:t>
            </a:r>
            <a:br>
              <a:rPr lang="ru-RU" sz="4400" b="1" dirty="0" smtClean="0">
                <a:effectLst/>
                <a:latin typeface="Arial"/>
                <a:ea typeface="Times New Roman"/>
              </a:rPr>
            </a:br>
            <a:r>
              <a:rPr lang="ru-RU" sz="4400" b="1" dirty="0">
                <a:effectLst/>
                <a:latin typeface="Arial"/>
                <a:ea typeface="Times New Roman"/>
              </a:rPr>
              <a:t/>
            </a:r>
            <a:br>
              <a:rPr lang="ru-RU" sz="4400" b="1" dirty="0">
                <a:effectLst/>
                <a:latin typeface="Arial"/>
                <a:ea typeface="Times New Roman"/>
              </a:rPr>
            </a:br>
            <a:r>
              <a:rPr lang="ru-RU" sz="4400" b="1" dirty="0" smtClean="0">
                <a:effectLst/>
                <a:latin typeface="Arial"/>
                <a:ea typeface="Times New Roman"/>
              </a:rPr>
              <a:t/>
            </a:r>
            <a:br>
              <a:rPr lang="ru-RU" sz="4400" b="1" dirty="0" smtClean="0">
                <a:effectLst/>
                <a:latin typeface="Arial"/>
                <a:ea typeface="Times New Roman"/>
              </a:rPr>
            </a:br>
            <a:r>
              <a:rPr lang="ru-RU" sz="4400" b="1" dirty="0" smtClean="0">
                <a:effectLst/>
                <a:latin typeface="Arial"/>
                <a:ea typeface="Times New Roman"/>
              </a:rPr>
              <a:t>жаргон:</a:t>
            </a:r>
            <a:br>
              <a:rPr lang="ru-RU" sz="4400" b="1" dirty="0" smtClean="0">
                <a:effectLst/>
                <a:latin typeface="Arial"/>
                <a:ea typeface="Times New Roman"/>
              </a:rPr>
            </a:br>
            <a:r>
              <a:rPr lang="ru-RU" sz="4400" b="1" dirty="0" smtClean="0">
                <a:effectLst/>
                <a:latin typeface="Arial"/>
                <a:ea typeface="Times New Roman"/>
              </a:rPr>
              <a:t/>
            </a:r>
            <a:br>
              <a:rPr lang="ru-RU" sz="4400" b="1" dirty="0" smtClean="0">
                <a:effectLst/>
                <a:latin typeface="Arial"/>
                <a:ea typeface="Times New Roman"/>
              </a:rPr>
            </a:br>
            <a:r>
              <a:rPr lang="ru-RU" sz="4000" dirty="0">
                <a:effectLst/>
                <a:latin typeface="Times New Roman"/>
                <a:ea typeface="Times New Roman"/>
              </a:rPr>
              <a:t/>
            </a:r>
            <a:br>
              <a:rPr lang="ru-RU" sz="4000" dirty="0">
                <a:effectLst/>
                <a:latin typeface="Times New Roman"/>
                <a:ea typeface="Times New Roman"/>
              </a:rPr>
            </a:br>
            <a:r>
              <a:rPr lang="ru-RU" sz="4400" b="1" dirty="0">
                <a:effectLst/>
                <a:latin typeface="Arial"/>
                <a:ea typeface="Times New Roman"/>
              </a:rPr>
              <a:t>способы образования</a:t>
            </a:r>
            <a:r>
              <a:rPr lang="ru-RU" sz="4000" dirty="0">
                <a:effectLst/>
                <a:latin typeface="Times New Roman"/>
                <a:ea typeface="Times New Roman"/>
              </a:rPr>
              <a:t/>
            </a:r>
            <a:br>
              <a:rPr lang="ru-RU" sz="4000" dirty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7406640" cy="1512168"/>
          </a:xfrm>
        </p:spPr>
        <p:txBody>
          <a:bodyPr/>
          <a:lstStyle/>
          <a:p>
            <a:pPr algn="ctr"/>
            <a:r>
              <a:rPr lang="ru-RU" b="1" dirty="0"/>
              <a:t>Геннадий Николаев, Наталия Николаева</a:t>
            </a:r>
          </a:p>
          <a:p>
            <a:pPr algn="ctr"/>
            <a:r>
              <a:rPr lang="ru-RU" b="1" dirty="0"/>
              <a:t>(Россия, Казанский университет)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71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35902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  <a:latin typeface="Arial"/>
                <a:ea typeface="Times New Roman"/>
              </a:rPr>
              <a:t>Семантическое словообразование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>
                <a:latin typeface="Arial"/>
                <a:ea typeface="Times New Roman"/>
              </a:rPr>
              <a:t>библиотека – </a:t>
            </a:r>
            <a:r>
              <a:rPr lang="ru-RU" dirty="0">
                <a:latin typeface="Arial"/>
                <a:ea typeface="Times New Roman"/>
              </a:rPr>
              <a:t>файл-сборник разных программ</a:t>
            </a:r>
            <a:r>
              <a:rPr lang="ru-RU" dirty="0" smtClean="0">
                <a:latin typeface="Arial"/>
                <a:ea typeface="Times New Roman"/>
              </a:rPr>
              <a:t>,</a:t>
            </a:r>
          </a:p>
          <a:p>
            <a:r>
              <a:rPr lang="ru-RU" dirty="0" smtClean="0">
                <a:latin typeface="Arial"/>
                <a:ea typeface="Times New Roman"/>
              </a:rPr>
              <a:t> </a:t>
            </a:r>
            <a:r>
              <a:rPr lang="ru-RU" i="1" dirty="0">
                <a:latin typeface="Arial"/>
                <a:ea typeface="Times New Roman"/>
              </a:rPr>
              <a:t>блин – </a:t>
            </a:r>
            <a:r>
              <a:rPr lang="ru-RU" dirty="0">
                <a:latin typeface="Arial"/>
                <a:ea typeface="Times New Roman"/>
              </a:rPr>
              <a:t>компакт-диск,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букварь </a:t>
            </a:r>
            <a:r>
              <a:rPr lang="ru-RU" dirty="0">
                <a:latin typeface="Arial"/>
                <a:ea typeface="Times New Roman"/>
              </a:rPr>
              <a:t>–</a:t>
            </a:r>
            <a:r>
              <a:rPr lang="ru-RU" i="1" dirty="0">
                <a:latin typeface="Arial"/>
                <a:ea typeface="Times New Roman"/>
              </a:rPr>
              <a:t> </a:t>
            </a:r>
            <a:r>
              <a:rPr lang="ru-RU" dirty="0">
                <a:latin typeface="Arial"/>
                <a:ea typeface="Times New Roman"/>
              </a:rPr>
              <a:t>книжка-руководство,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висеть  </a:t>
            </a:r>
            <a:r>
              <a:rPr lang="ru-RU" i="1" dirty="0">
                <a:latin typeface="Arial"/>
                <a:ea typeface="Times New Roman"/>
              </a:rPr>
              <a:t>- </a:t>
            </a:r>
            <a:r>
              <a:rPr lang="ru-RU" dirty="0">
                <a:latin typeface="Arial"/>
                <a:ea typeface="Times New Roman"/>
              </a:rPr>
              <a:t>не отвечать на запросы,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гость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временный пользователь в сети,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доска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клавиатура,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заснуть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перейти в </a:t>
            </a:r>
            <a:r>
              <a:rPr lang="en-US" dirty="0">
                <a:latin typeface="Arial"/>
                <a:ea typeface="Times New Roman"/>
              </a:rPr>
              <a:t>sleep</a:t>
            </a:r>
            <a:r>
              <a:rPr lang="ru-RU" dirty="0">
                <a:latin typeface="Arial"/>
                <a:ea typeface="Times New Roman"/>
              </a:rPr>
              <a:t>-режим,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зоопарк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компьютер, в котором несколько вирусов,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кишки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внутреннее устройство компьютерной системы,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машина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компьютер, </a:t>
            </a:r>
            <a:endParaRPr lang="ru-RU" dirty="0" smtClean="0">
              <a:latin typeface="Arial"/>
              <a:ea typeface="Times New Roman"/>
            </a:endParaRPr>
          </a:p>
          <a:p>
            <a:r>
              <a:rPr lang="ru-RU" i="1" dirty="0" smtClean="0">
                <a:latin typeface="Arial"/>
                <a:ea typeface="Times New Roman"/>
              </a:rPr>
              <a:t>обои </a:t>
            </a:r>
            <a:r>
              <a:rPr lang="ru-RU" i="1" dirty="0">
                <a:latin typeface="Arial"/>
                <a:ea typeface="Times New Roman"/>
              </a:rPr>
              <a:t>– </a:t>
            </a:r>
            <a:r>
              <a:rPr lang="ru-RU" dirty="0">
                <a:latin typeface="Arial"/>
                <a:ea typeface="Times New Roman"/>
              </a:rPr>
              <a:t>фоновые рисунки в </a:t>
            </a:r>
            <a:r>
              <a:rPr lang="en-US" dirty="0" smtClean="0">
                <a:latin typeface="Arial"/>
                <a:ea typeface="Times New Roman"/>
              </a:rPr>
              <a:t>Window</a:t>
            </a:r>
            <a:r>
              <a:rPr lang="ru-RU" dirty="0" smtClean="0">
                <a:latin typeface="Arial"/>
                <a:ea typeface="Times New Roman"/>
              </a:rPr>
              <a:t> и т.п.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678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4F271C">
                    <a:satMod val="130000"/>
                  </a:srgbClr>
                </a:solidFill>
                <a:effectLst/>
                <a:latin typeface="Arial"/>
                <a:ea typeface="Times New Roman"/>
              </a:rPr>
              <a:t>Семантическое </a:t>
            </a:r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effectLst/>
                <a:latin typeface="Arial"/>
                <a:ea typeface="Times New Roman"/>
              </a:rPr>
              <a:t>словообразование: аббревиация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685800" algn="l"/>
                <a:tab pos="800100" algn="l"/>
                <a:tab pos="1143000" algn="l"/>
              </a:tabLst>
            </a:pPr>
            <a:r>
              <a:rPr lang="ru-RU" sz="2800" i="1" dirty="0" err="1">
                <a:latin typeface="Arial"/>
                <a:ea typeface="Times New Roman"/>
              </a:rPr>
              <a:t>мылсерв</a:t>
            </a:r>
            <a:r>
              <a:rPr lang="ru-RU" sz="2800" i="1" dirty="0">
                <a:latin typeface="Arial"/>
                <a:ea typeface="Times New Roman"/>
              </a:rPr>
              <a:t> </a:t>
            </a:r>
            <a:r>
              <a:rPr lang="ru-RU" sz="2800" dirty="0">
                <a:latin typeface="Arial"/>
                <a:ea typeface="Times New Roman"/>
              </a:rPr>
              <a:t>– почтовый (мыльный) сервер</a:t>
            </a:r>
            <a:r>
              <a:rPr lang="ru-RU" sz="2800" dirty="0" smtClean="0">
                <a:latin typeface="Arial"/>
                <a:ea typeface="Times New Roman"/>
              </a:rPr>
              <a:t>,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685800" algn="l"/>
                <a:tab pos="800100" algn="l"/>
                <a:tab pos="1143000" algn="l"/>
              </a:tabLst>
            </a:pPr>
            <a:r>
              <a:rPr lang="ru-RU" sz="2800" dirty="0" smtClean="0">
                <a:latin typeface="Arial"/>
                <a:ea typeface="Times New Roman"/>
              </a:rPr>
              <a:t> </a:t>
            </a:r>
            <a:r>
              <a:rPr lang="ru-RU" sz="2800" i="1" dirty="0">
                <a:latin typeface="Arial"/>
                <a:ea typeface="Times New Roman"/>
              </a:rPr>
              <a:t>сисадмин </a:t>
            </a:r>
            <a:r>
              <a:rPr lang="ru-RU" sz="2800" dirty="0">
                <a:latin typeface="Arial"/>
                <a:ea typeface="Times New Roman"/>
              </a:rPr>
              <a:t>– системный администратор</a:t>
            </a:r>
            <a:r>
              <a:rPr lang="ru-RU" sz="2800" dirty="0" smtClean="0">
                <a:latin typeface="Arial"/>
                <a:ea typeface="Times New Roman"/>
              </a:rPr>
              <a:t>,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685800" algn="l"/>
                <a:tab pos="800100" algn="l"/>
                <a:tab pos="1143000" algn="l"/>
              </a:tabLst>
            </a:pPr>
            <a:r>
              <a:rPr lang="ru-RU" sz="2800" dirty="0" smtClean="0">
                <a:latin typeface="Arial"/>
                <a:ea typeface="Times New Roman"/>
              </a:rPr>
              <a:t> </a:t>
            </a:r>
            <a:r>
              <a:rPr lang="ru-RU" sz="2800" i="1" dirty="0" err="1">
                <a:latin typeface="Arial"/>
                <a:ea typeface="Times New Roman"/>
              </a:rPr>
              <a:t>сисоп</a:t>
            </a:r>
            <a:r>
              <a:rPr lang="ru-RU" sz="2800" i="1" dirty="0">
                <a:latin typeface="Arial"/>
                <a:ea typeface="Times New Roman"/>
              </a:rPr>
              <a:t> – </a:t>
            </a:r>
            <a:r>
              <a:rPr lang="ru-RU" sz="2800" dirty="0" err="1">
                <a:latin typeface="Arial"/>
                <a:ea typeface="Times New Roman"/>
              </a:rPr>
              <a:t>саистемный</a:t>
            </a:r>
            <a:r>
              <a:rPr lang="ru-RU" sz="2800" dirty="0">
                <a:latin typeface="Arial"/>
                <a:ea typeface="Times New Roman"/>
              </a:rPr>
              <a:t> </a:t>
            </a:r>
            <a:r>
              <a:rPr lang="ru-RU" sz="2800" dirty="0" smtClean="0">
                <a:latin typeface="Arial"/>
                <a:ea typeface="Times New Roman"/>
              </a:rPr>
              <a:t>оператор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685800" algn="l"/>
                <a:tab pos="800100" algn="l"/>
                <a:tab pos="1143000" algn="l"/>
              </a:tabLst>
            </a:pPr>
            <a:r>
              <a:rPr lang="ru-RU" sz="2800" dirty="0" smtClean="0">
                <a:latin typeface="Arial"/>
                <a:ea typeface="Times New Roman"/>
              </a:rPr>
              <a:t> </a:t>
            </a:r>
            <a:r>
              <a:rPr lang="ru-RU" sz="2800" i="1" dirty="0" err="1" smtClean="0">
                <a:latin typeface="Arial"/>
                <a:ea typeface="Times New Roman"/>
              </a:rPr>
              <a:t>ХРюша</a:t>
            </a:r>
            <a:r>
              <a:rPr lang="ru-RU" sz="2800" i="1" dirty="0" smtClean="0">
                <a:latin typeface="Arial"/>
                <a:ea typeface="Times New Roman"/>
              </a:rPr>
              <a:t> </a:t>
            </a:r>
            <a:r>
              <a:rPr lang="ru-RU" sz="2800" i="1" dirty="0">
                <a:latin typeface="Arial"/>
                <a:ea typeface="Times New Roman"/>
              </a:rPr>
              <a:t>&lt; </a:t>
            </a:r>
            <a:r>
              <a:rPr lang="en-US" sz="2800" i="1" dirty="0">
                <a:latin typeface="Arial"/>
                <a:ea typeface="Times New Roman"/>
              </a:rPr>
              <a:t>XP </a:t>
            </a:r>
            <a:r>
              <a:rPr lang="ru-RU" sz="2800" dirty="0">
                <a:latin typeface="Arial"/>
                <a:ea typeface="Times New Roman"/>
              </a:rPr>
              <a:t> и т.п.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ru-RU" sz="2800" dirty="0" smtClean="0">
                <a:latin typeface="Arial"/>
                <a:ea typeface="Times New Roman"/>
              </a:rPr>
              <a:t>случаи </a:t>
            </a:r>
            <a:r>
              <a:rPr lang="ru-RU" sz="2800" dirty="0">
                <a:latin typeface="Arial"/>
                <a:ea typeface="Times New Roman"/>
              </a:rPr>
              <a:t>усечения производящего слова: </a:t>
            </a:r>
            <a:r>
              <a:rPr lang="ru-RU" sz="2800" i="1" dirty="0">
                <a:latin typeface="Arial"/>
                <a:ea typeface="Times New Roman"/>
              </a:rPr>
              <a:t>винт - </a:t>
            </a:r>
            <a:r>
              <a:rPr lang="ru-RU" sz="2800" dirty="0">
                <a:latin typeface="Arial"/>
                <a:ea typeface="Times New Roman"/>
              </a:rPr>
              <a:t>винчестер</a:t>
            </a:r>
            <a:r>
              <a:rPr lang="ru-RU" sz="2800" i="1" dirty="0">
                <a:latin typeface="Arial"/>
                <a:ea typeface="Times New Roman"/>
              </a:rPr>
              <a:t>,  </a:t>
            </a:r>
            <a:r>
              <a:rPr lang="ru-RU" sz="2800" i="1" dirty="0" err="1">
                <a:latin typeface="Arial"/>
                <a:ea typeface="Times New Roman"/>
              </a:rPr>
              <a:t>клава</a:t>
            </a:r>
            <a:r>
              <a:rPr lang="ru-RU" sz="2800" i="1" dirty="0">
                <a:latin typeface="Arial"/>
                <a:ea typeface="Times New Roman"/>
              </a:rPr>
              <a:t> – </a:t>
            </a:r>
            <a:r>
              <a:rPr lang="ru-RU" sz="2800" dirty="0">
                <a:latin typeface="Arial"/>
                <a:ea typeface="Times New Roman"/>
              </a:rPr>
              <a:t>клавиатура, </a:t>
            </a:r>
            <a:r>
              <a:rPr lang="ru-RU" sz="2800" i="1" dirty="0">
                <a:latin typeface="Arial"/>
                <a:ea typeface="Times New Roman"/>
              </a:rPr>
              <a:t>комп – </a:t>
            </a:r>
            <a:r>
              <a:rPr lang="ru-RU" sz="2800" dirty="0">
                <a:latin typeface="Arial"/>
                <a:ea typeface="Times New Roman"/>
              </a:rPr>
              <a:t>компьютер, </a:t>
            </a:r>
            <a:r>
              <a:rPr lang="ru-RU" sz="2800" i="1" dirty="0">
                <a:latin typeface="Arial"/>
                <a:ea typeface="Times New Roman"/>
              </a:rPr>
              <a:t>опера – </a:t>
            </a:r>
            <a:r>
              <a:rPr lang="ru-RU" sz="2800" dirty="0">
                <a:latin typeface="Arial"/>
                <a:ea typeface="Times New Roman"/>
              </a:rPr>
              <a:t>оперативная </a:t>
            </a:r>
            <a:r>
              <a:rPr lang="ru-RU" sz="2800" dirty="0" smtClean="0">
                <a:latin typeface="Arial"/>
                <a:ea typeface="Times New Roman"/>
              </a:rPr>
              <a:t>память и т.п.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42662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276872"/>
            <a:ext cx="4104455" cy="2952328"/>
          </a:xfrm>
        </p:spPr>
      </p:pic>
    </p:spTree>
    <p:extLst>
      <p:ext uri="{BB962C8B-B14F-4D97-AF65-F5344CB8AC3E}">
        <p14:creationId xmlns:p14="http://schemas.microsoft.com/office/powerpoint/2010/main" val="74335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Заимствования: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компьютер (</a:t>
            </a:r>
            <a:r>
              <a:rPr lang="de-DE" dirty="0" err="1"/>
              <a:t>computer</a:t>
            </a:r>
            <a:r>
              <a:rPr lang="de-DE" dirty="0" smtClean="0"/>
              <a:t>),</a:t>
            </a:r>
            <a:endParaRPr lang="ru-RU" dirty="0" smtClean="0"/>
          </a:p>
          <a:p>
            <a:r>
              <a:rPr lang="de-DE" dirty="0" smtClean="0"/>
              <a:t> </a:t>
            </a:r>
            <a:r>
              <a:rPr lang="ru-RU" dirty="0"/>
              <a:t>браузер (</a:t>
            </a:r>
            <a:r>
              <a:rPr lang="de-DE" dirty="0" err="1"/>
              <a:t>browser</a:t>
            </a:r>
            <a:r>
              <a:rPr lang="de-DE" dirty="0" smtClean="0"/>
              <a:t>),</a:t>
            </a:r>
            <a:endParaRPr lang="ru-RU" dirty="0" smtClean="0"/>
          </a:p>
          <a:p>
            <a:r>
              <a:rPr lang="de-DE" dirty="0" smtClean="0"/>
              <a:t> </a:t>
            </a:r>
            <a:r>
              <a:rPr lang="ru-RU" dirty="0"/>
              <a:t>файл (</a:t>
            </a:r>
            <a:r>
              <a:rPr lang="de-DE" dirty="0" err="1"/>
              <a:t>file</a:t>
            </a:r>
            <a:r>
              <a:rPr lang="de-DE" dirty="0" smtClean="0"/>
              <a:t>),</a:t>
            </a:r>
            <a:endParaRPr lang="ru-RU" dirty="0" smtClean="0"/>
          </a:p>
          <a:p>
            <a:r>
              <a:rPr lang="de-DE" dirty="0" smtClean="0"/>
              <a:t> </a:t>
            </a:r>
            <a:r>
              <a:rPr lang="ru-RU" dirty="0"/>
              <a:t>геймер (</a:t>
            </a:r>
            <a:r>
              <a:rPr lang="de-DE" dirty="0" err="1"/>
              <a:t>gamer</a:t>
            </a:r>
            <a:r>
              <a:rPr lang="de-DE" dirty="0" smtClean="0"/>
              <a:t>)</a:t>
            </a:r>
            <a:r>
              <a:rPr lang="ru-RU" dirty="0" smtClean="0"/>
              <a:t>,</a:t>
            </a:r>
          </a:p>
          <a:p>
            <a:r>
              <a:rPr lang="ru-RU" dirty="0"/>
              <a:t>девайс (</a:t>
            </a:r>
            <a:r>
              <a:rPr lang="de-DE" dirty="0" err="1"/>
              <a:t>device</a:t>
            </a:r>
            <a:r>
              <a:rPr lang="de-DE" dirty="0" smtClean="0"/>
              <a:t>)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бэд</a:t>
            </a:r>
            <a:r>
              <a:rPr lang="ru-RU" dirty="0" smtClean="0"/>
              <a:t>-сектор </a:t>
            </a:r>
            <a:r>
              <a:rPr lang="ru-RU" dirty="0"/>
              <a:t>(</a:t>
            </a:r>
            <a:r>
              <a:rPr lang="de-DE" dirty="0"/>
              <a:t>bad-</a:t>
            </a:r>
            <a:r>
              <a:rPr lang="de-DE" dirty="0" err="1"/>
              <a:t>sector</a:t>
            </a:r>
            <a:r>
              <a:rPr lang="de-DE" dirty="0" smtClean="0"/>
              <a:t>),</a:t>
            </a:r>
            <a:endParaRPr lang="ru-RU" dirty="0"/>
          </a:p>
          <a:p>
            <a:r>
              <a:rPr lang="de-DE" dirty="0" smtClean="0"/>
              <a:t> </a:t>
            </a:r>
            <a:r>
              <a:rPr lang="ru-RU" dirty="0"/>
              <a:t>ноутбук </a:t>
            </a:r>
            <a:r>
              <a:rPr lang="ru-RU" dirty="0" smtClean="0"/>
              <a:t>(</a:t>
            </a:r>
            <a:r>
              <a:rPr lang="de-DE" dirty="0" err="1"/>
              <a:t>n</a:t>
            </a:r>
            <a:r>
              <a:rPr lang="de-DE" dirty="0" err="1" smtClean="0"/>
              <a:t>otebook</a:t>
            </a:r>
            <a:r>
              <a:rPr lang="de-DE" dirty="0" smtClean="0"/>
              <a:t>),</a:t>
            </a:r>
          </a:p>
          <a:p>
            <a:r>
              <a:rPr lang="de-DE" dirty="0" smtClean="0"/>
              <a:t> </a:t>
            </a:r>
            <a:r>
              <a:rPr lang="ru-RU" dirty="0"/>
              <a:t>винчестер (</a:t>
            </a:r>
            <a:r>
              <a:rPr lang="de-DE" dirty="0" err="1" smtClean="0"/>
              <a:t>vinchester</a:t>
            </a:r>
            <a:r>
              <a:rPr lang="de-DE" dirty="0" smtClean="0"/>
              <a:t>),</a:t>
            </a:r>
          </a:p>
          <a:p>
            <a:r>
              <a:rPr lang="ru-RU" dirty="0" smtClean="0"/>
              <a:t>хакер </a:t>
            </a:r>
            <a:r>
              <a:rPr lang="ru-RU" dirty="0"/>
              <a:t>(</a:t>
            </a:r>
            <a:r>
              <a:rPr lang="de-DE" dirty="0" err="1"/>
              <a:t>hacker</a:t>
            </a:r>
            <a:r>
              <a:rPr lang="de-DE" dirty="0" smtClean="0"/>
              <a:t>),</a:t>
            </a:r>
          </a:p>
          <a:p>
            <a:r>
              <a:rPr lang="de-DE" dirty="0" smtClean="0"/>
              <a:t> </a:t>
            </a:r>
            <a:r>
              <a:rPr lang="ru-RU" dirty="0" err="1"/>
              <a:t>фривар</a:t>
            </a:r>
            <a:r>
              <a:rPr lang="ru-RU" dirty="0"/>
              <a:t> (</a:t>
            </a:r>
            <a:r>
              <a:rPr lang="de-DE" dirty="0" err="1" smtClean="0"/>
              <a:t>freeware</a:t>
            </a:r>
            <a:r>
              <a:rPr lang="de-DE" dirty="0" smtClean="0"/>
              <a:t>)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 err="1"/>
              <a:t>троллинг</a:t>
            </a:r>
            <a:r>
              <a:rPr lang="ru-RU" dirty="0"/>
              <a:t> (</a:t>
            </a:r>
            <a:r>
              <a:rPr lang="de-DE" dirty="0" err="1"/>
              <a:t>trolling</a:t>
            </a:r>
            <a:r>
              <a:rPr lang="de-DE" dirty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58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528880" cy="1786210"/>
          </a:xfrm>
        </p:spPr>
        <p:txBody>
          <a:bodyPr>
            <a:normAutofit fontScale="90000"/>
          </a:bodyPr>
          <a:lstStyle/>
          <a:p>
            <a:r>
              <a:rPr lang="ru-RU" dirty="0"/>
              <a:t>Морфологический способ компьютерного </a:t>
            </a:r>
            <a:r>
              <a:rPr lang="ru-RU" dirty="0" err="1"/>
              <a:t>жаргонообразования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dirty="0" smtClean="0"/>
              <a:t>Производящие основы:</a:t>
            </a:r>
          </a:p>
          <a:p>
            <a:pPr marL="596646" indent="-514350">
              <a:buAutoNum type="arabicParenR"/>
            </a:pPr>
            <a:r>
              <a:rPr lang="ru-RU" dirty="0" smtClean="0"/>
              <a:t>основы </a:t>
            </a:r>
            <a:r>
              <a:rPr lang="ru-RU" dirty="0"/>
              <a:t>исконно русских слов или «обрусевших» заимствований, попавших в русский язык давно и не имеющих отношения к компьютерным номинациям, </a:t>
            </a:r>
            <a:endParaRPr lang="ru-RU" dirty="0" smtClean="0"/>
          </a:p>
          <a:p>
            <a:pPr marL="596646" indent="-514350">
              <a:buAutoNum type="arabicParenR"/>
            </a:pPr>
            <a:r>
              <a:rPr lang="ru-RU" dirty="0" smtClean="0"/>
              <a:t>2</a:t>
            </a:r>
            <a:r>
              <a:rPr lang="ru-RU" dirty="0"/>
              <a:t>) основы заимствованных слов, и прежде всего из списка английских компьютерных терминов</a:t>
            </a:r>
            <a:r>
              <a:rPr lang="ru-RU" dirty="0" smtClean="0"/>
              <a:t>.</a:t>
            </a:r>
          </a:p>
          <a:p>
            <a:pPr marL="596646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Морфемные производные от семантических дериватов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err="1"/>
              <a:t>вирусяка</a:t>
            </a:r>
            <a:r>
              <a:rPr lang="ru-RU" dirty="0"/>
              <a:t> &lt; вирус (компьютерный), </a:t>
            </a:r>
            <a:r>
              <a:rPr lang="ru-RU" i="1" dirty="0"/>
              <a:t>вис, </a:t>
            </a:r>
            <a:r>
              <a:rPr lang="ru-RU" i="1" dirty="0" err="1"/>
              <a:t>висюк</a:t>
            </a:r>
            <a:r>
              <a:rPr lang="ru-RU" i="1" dirty="0"/>
              <a:t> </a:t>
            </a:r>
            <a:r>
              <a:rPr lang="ru-RU" dirty="0"/>
              <a:t>&lt; висеть (не реагировать на запросы пользователя компьютером), </a:t>
            </a:r>
            <a:r>
              <a:rPr lang="ru-RU" i="1" dirty="0"/>
              <a:t>висельник</a:t>
            </a:r>
            <a:r>
              <a:rPr lang="ru-RU" dirty="0"/>
              <a:t> &lt; висеть (неопытный программист, у которого часто «зависает» компьютер), </a:t>
            </a:r>
            <a:endParaRPr lang="ru-RU" dirty="0" smtClean="0"/>
          </a:p>
          <a:p>
            <a:r>
              <a:rPr lang="ru-RU" i="1" dirty="0" err="1" smtClean="0"/>
              <a:t>мышатина</a:t>
            </a:r>
            <a:r>
              <a:rPr lang="ru-RU" dirty="0" smtClean="0"/>
              <a:t> </a:t>
            </a:r>
            <a:r>
              <a:rPr lang="ru-RU" dirty="0"/>
              <a:t>&lt; мышь (компьютерная), </a:t>
            </a:r>
            <a:r>
              <a:rPr lang="ru-RU" i="1" dirty="0"/>
              <a:t>мышастый</a:t>
            </a:r>
            <a:r>
              <a:rPr lang="ru-RU" dirty="0"/>
              <a:t> &lt; мышь (оснащенный манипулятором «мышь»), </a:t>
            </a:r>
            <a:r>
              <a:rPr lang="ru-RU" i="1" dirty="0"/>
              <a:t>мышиный</a:t>
            </a:r>
            <a:r>
              <a:rPr lang="ru-RU" dirty="0"/>
              <a:t> &lt; мышь (относящийся к манипулятору «мышь»), </a:t>
            </a:r>
            <a:r>
              <a:rPr lang="ru-RU" i="1" dirty="0" err="1"/>
              <a:t>мышист</a:t>
            </a:r>
            <a:r>
              <a:rPr lang="ru-RU" dirty="0"/>
              <a:t> &lt; мышь (человек, играющий в компьютерную игру при помощи «мыши», а не клавиатуры</a:t>
            </a:r>
            <a:r>
              <a:rPr lang="ru-RU" dirty="0" smtClean="0"/>
              <a:t>) и </a:t>
            </a:r>
            <a:r>
              <a:rPr lang="ru-RU" dirty="0"/>
              <a:t>др.</a:t>
            </a:r>
          </a:p>
        </p:txBody>
      </p:sp>
    </p:spTree>
    <p:extLst>
      <p:ext uri="{BB962C8B-B14F-4D97-AF65-F5344CB8AC3E}">
        <p14:creationId xmlns:p14="http://schemas.microsoft.com/office/powerpoint/2010/main" val="424727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Морфемные </a:t>
            </a:r>
            <a:r>
              <a:rPr lang="ru-RU" dirty="0"/>
              <a:t>производные жаргонизмы без участия семантической деривации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204864"/>
            <a:ext cx="7386024" cy="4043536"/>
          </a:xfrm>
        </p:spPr>
        <p:txBody>
          <a:bodyPr/>
          <a:lstStyle/>
          <a:p>
            <a:r>
              <a:rPr lang="ru-RU" i="1" dirty="0" err="1"/>
              <a:t>звонилка</a:t>
            </a:r>
            <a:r>
              <a:rPr lang="ru-RU" dirty="0"/>
              <a:t> или </a:t>
            </a:r>
            <a:r>
              <a:rPr lang="ru-RU" i="1" dirty="0"/>
              <a:t>звонарь</a:t>
            </a:r>
            <a:r>
              <a:rPr lang="ru-RU" dirty="0"/>
              <a:t> &lt; звонить (программа-</a:t>
            </a:r>
            <a:r>
              <a:rPr lang="ru-RU" dirty="0" err="1"/>
              <a:t>прозвонщик</a:t>
            </a:r>
            <a:r>
              <a:rPr lang="ru-RU" dirty="0"/>
              <a:t>), </a:t>
            </a:r>
            <a:endParaRPr lang="ru-RU" dirty="0" smtClean="0"/>
          </a:p>
          <a:p>
            <a:r>
              <a:rPr lang="ru-RU" i="1" dirty="0" err="1" smtClean="0"/>
              <a:t>игруха</a:t>
            </a:r>
            <a:r>
              <a:rPr lang="ru-RU" dirty="0" smtClean="0"/>
              <a:t> </a:t>
            </a:r>
            <a:r>
              <a:rPr lang="ru-RU" dirty="0"/>
              <a:t>или </a:t>
            </a:r>
            <a:r>
              <a:rPr lang="ru-RU" i="1" dirty="0"/>
              <a:t>игрушка</a:t>
            </a:r>
            <a:r>
              <a:rPr lang="ru-RU" dirty="0"/>
              <a:t> &lt; играть, </a:t>
            </a:r>
            <a:endParaRPr lang="ru-RU" dirty="0" smtClean="0"/>
          </a:p>
          <a:p>
            <a:r>
              <a:rPr lang="ru-RU" i="1" dirty="0" err="1" smtClean="0"/>
              <a:t>копирнуть</a:t>
            </a:r>
            <a:r>
              <a:rPr lang="ru-RU" dirty="0" smtClean="0"/>
              <a:t> </a:t>
            </a:r>
            <a:r>
              <a:rPr lang="ru-RU" dirty="0"/>
              <a:t>&lt; копировать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i="1" dirty="0"/>
              <a:t>крутило</a:t>
            </a:r>
            <a:r>
              <a:rPr lang="ru-RU" dirty="0"/>
              <a:t> &lt; крутить (дисковод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i="1" dirty="0"/>
              <a:t>питало</a:t>
            </a:r>
            <a:r>
              <a:rPr lang="ru-RU" dirty="0"/>
              <a:t> &lt; питать </a:t>
            </a:r>
            <a:r>
              <a:rPr lang="ru-RU" dirty="0" smtClean="0"/>
              <a:t>(</a:t>
            </a:r>
            <a:r>
              <a:rPr lang="ru-RU" dirty="0"/>
              <a:t>б</a:t>
            </a:r>
            <a:r>
              <a:rPr lang="ru-RU" dirty="0" smtClean="0"/>
              <a:t>лок </a:t>
            </a:r>
            <a:r>
              <a:rPr lang="ru-RU" dirty="0"/>
              <a:t>питания</a:t>
            </a:r>
            <a:r>
              <a:rPr lang="ru-RU" dirty="0" smtClean="0"/>
              <a:t>) и др.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763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effectLst/>
                <a:latin typeface="Arial"/>
                <a:ea typeface="Times New Roman"/>
              </a:rPr>
              <a:t>Включение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/>
              <a:t>бегучка</a:t>
            </a:r>
            <a:r>
              <a:rPr lang="ru-RU" i="1" dirty="0"/>
              <a:t>, </a:t>
            </a:r>
            <a:r>
              <a:rPr lang="ru-RU" i="1" dirty="0" err="1"/>
              <a:t>бежучка</a:t>
            </a:r>
            <a:r>
              <a:rPr lang="ru-RU" i="1" dirty="0"/>
              <a:t> </a:t>
            </a:r>
            <a:r>
              <a:rPr lang="ru-RU" dirty="0"/>
              <a:t>&lt; бегущая строка, </a:t>
            </a:r>
            <a:endParaRPr lang="ru-RU" dirty="0" smtClean="0"/>
          </a:p>
          <a:p>
            <a:r>
              <a:rPr lang="ru-RU" i="1" dirty="0" err="1" smtClean="0"/>
              <a:t>выделанка</a:t>
            </a:r>
            <a:r>
              <a:rPr lang="ru-RU" dirty="0" smtClean="0"/>
              <a:t> </a:t>
            </a:r>
            <a:r>
              <a:rPr lang="ru-RU" dirty="0"/>
              <a:t>&lt; выделенная линия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i="1" dirty="0" err="1"/>
              <a:t>звуковуха</a:t>
            </a:r>
            <a:r>
              <a:rPr lang="ru-RU" dirty="0"/>
              <a:t> &lt; звуковая плата, </a:t>
            </a:r>
            <a:endParaRPr lang="ru-RU" dirty="0" smtClean="0"/>
          </a:p>
          <a:p>
            <a:r>
              <a:rPr lang="ru-RU" i="1" dirty="0" smtClean="0"/>
              <a:t>исходник</a:t>
            </a:r>
            <a:r>
              <a:rPr lang="ru-RU" dirty="0" smtClean="0"/>
              <a:t> </a:t>
            </a:r>
            <a:r>
              <a:rPr lang="ru-RU" dirty="0"/>
              <a:t>&lt; исходный текст программы,     </a:t>
            </a:r>
            <a:endParaRPr lang="ru-RU" dirty="0" smtClean="0"/>
          </a:p>
          <a:p>
            <a:r>
              <a:rPr lang="ru-RU" i="1" dirty="0" err="1" smtClean="0"/>
              <a:t>локалка</a:t>
            </a:r>
            <a:r>
              <a:rPr lang="ru-RU" dirty="0" smtClean="0"/>
              <a:t> </a:t>
            </a:r>
            <a:r>
              <a:rPr lang="ru-RU" dirty="0"/>
              <a:t>&lt; локальная сеть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i="1" dirty="0"/>
              <a:t>материнка</a:t>
            </a:r>
            <a:r>
              <a:rPr lang="ru-RU" dirty="0"/>
              <a:t> &lt; материнская </a:t>
            </a:r>
            <a:r>
              <a:rPr lang="ru-RU" dirty="0" smtClean="0"/>
              <a:t>плата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54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effectLst/>
                <a:latin typeface="Arial"/>
                <a:ea typeface="Times New Roman"/>
              </a:rPr>
              <a:t>Морфемное </a:t>
            </a:r>
            <a:r>
              <a:rPr lang="ru-RU" sz="4400" dirty="0">
                <a:effectLst/>
                <a:latin typeface="Arial"/>
                <a:ea typeface="Times New Roman"/>
              </a:rPr>
              <a:t>словообразование от основ английских заимствований: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>
            <a:normAutofit lnSpcReduction="10000"/>
          </a:bodyPr>
          <a:lstStyle/>
          <a:p>
            <a:r>
              <a:rPr lang="ru-RU" i="1" dirty="0" err="1" smtClean="0"/>
              <a:t>флопак</a:t>
            </a:r>
            <a:r>
              <a:rPr lang="ru-RU" i="1" dirty="0" smtClean="0"/>
              <a:t>,</a:t>
            </a:r>
          </a:p>
          <a:p>
            <a:r>
              <a:rPr lang="ru-RU" i="1" dirty="0" smtClean="0"/>
              <a:t> </a:t>
            </a:r>
            <a:r>
              <a:rPr lang="ru-RU" i="1" dirty="0" err="1"/>
              <a:t>флопарь</a:t>
            </a:r>
            <a:r>
              <a:rPr lang="ru-RU" i="1" dirty="0" smtClean="0"/>
              <a:t>,</a:t>
            </a:r>
          </a:p>
          <a:p>
            <a:r>
              <a:rPr lang="ru-RU" i="1" dirty="0" smtClean="0"/>
              <a:t> </a:t>
            </a:r>
            <a:r>
              <a:rPr lang="ru-RU" i="1" dirty="0" err="1"/>
              <a:t>флопник</a:t>
            </a:r>
            <a:r>
              <a:rPr lang="ru-RU" i="1" dirty="0" smtClean="0"/>
              <a:t>,</a:t>
            </a:r>
          </a:p>
          <a:p>
            <a:r>
              <a:rPr lang="ru-RU" i="1" dirty="0" smtClean="0"/>
              <a:t> </a:t>
            </a:r>
            <a:r>
              <a:rPr lang="ru-RU" i="1" dirty="0" err="1"/>
              <a:t>флоппер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флоппешник</a:t>
            </a:r>
            <a:r>
              <a:rPr lang="ru-RU" i="1" dirty="0"/>
              <a:t>, </a:t>
            </a:r>
            <a:r>
              <a:rPr lang="ru-RU" i="1" dirty="0" smtClean="0"/>
              <a:t>                       </a:t>
            </a:r>
            <a:r>
              <a:rPr lang="en-US" i="1" dirty="0" smtClean="0"/>
              <a:t>&lt; </a:t>
            </a:r>
            <a:r>
              <a:rPr lang="ru-RU" b="1" i="1" dirty="0" smtClean="0"/>
              <a:t>флоп</a:t>
            </a:r>
          </a:p>
          <a:p>
            <a:r>
              <a:rPr lang="ru-RU" i="1" dirty="0" err="1" smtClean="0"/>
              <a:t>флопповерт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флопповод</a:t>
            </a:r>
            <a:r>
              <a:rPr lang="ru-RU" i="1" dirty="0"/>
              <a:t>, </a:t>
            </a:r>
            <a:endParaRPr lang="ru-RU" i="1" dirty="0" smtClean="0"/>
          </a:p>
          <a:p>
            <a:r>
              <a:rPr lang="ru-RU" i="1" dirty="0" err="1" smtClean="0"/>
              <a:t>флоппогрох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85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effectLst/>
                <a:latin typeface="Arial"/>
                <a:ea typeface="Times New Roman"/>
              </a:rPr>
              <a:t>Фонетическая трансформация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latin typeface="Arial"/>
                <a:ea typeface="Times New Roman"/>
              </a:rPr>
              <a:t>Ксюша, </a:t>
            </a:r>
            <a:r>
              <a:rPr lang="ru-RU" i="1" dirty="0" err="1">
                <a:latin typeface="Arial"/>
                <a:ea typeface="Times New Roman"/>
              </a:rPr>
              <a:t>Ксюха</a:t>
            </a:r>
            <a:r>
              <a:rPr lang="ru-RU" i="1" dirty="0">
                <a:latin typeface="Arial"/>
                <a:ea typeface="Times New Roman"/>
              </a:rPr>
              <a:t> &lt; </a:t>
            </a:r>
            <a:r>
              <a:rPr lang="en-US" i="1" dirty="0">
                <a:latin typeface="Arial"/>
                <a:ea typeface="Times New Roman"/>
              </a:rPr>
              <a:t>XENIA </a:t>
            </a:r>
            <a:r>
              <a:rPr lang="ru-RU" dirty="0">
                <a:latin typeface="Arial"/>
                <a:ea typeface="Times New Roman"/>
              </a:rPr>
              <a:t>(программа-</a:t>
            </a:r>
            <a:r>
              <a:rPr lang="ru-RU" dirty="0" err="1">
                <a:latin typeface="Arial"/>
                <a:ea typeface="Times New Roman"/>
              </a:rPr>
              <a:t>мэйлер</a:t>
            </a:r>
            <a:r>
              <a:rPr lang="ru-RU" dirty="0" smtClean="0">
                <a:latin typeface="Arial"/>
                <a:ea typeface="Times New Roman"/>
              </a:rPr>
              <a:t>)</a:t>
            </a:r>
          </a:p>
          <a:p>
            <a:r>
              <a:rPr lang="ru-RU" i="1" dirty="0" err="1">
                <a:latin typeface="Arial"/>
                <a:ea typeface="Times New Roman"/>
              </a:rPr>
              <a:t>Нафигатор</a:t>
            </a:r>
            <a:r>
              <a:rPr lang="ru-RU" i="1" dirty="0">
                <a:latin typeface="Arial"/>
                <a:ea typeface="Times New Roman"/>
              </a:rPr>
              <a:t> &lt; </a:t>
            </a:r>
            <a:r>
              <a:rPr lang="en-US" i="1" dirty="0" smtClean="0">
                <a:latin typeface="Arial"/>
                <a:ea typeface="Times New Roman"/>
              </a:rPr>
              <a:t>Navigator</a:t>
            </a:r>
            <a:endParaRPr lang="ru-RU" i="1" dirty="0" smtClean="0">
              <a:latin typeface="Arial"/>
              <a:ea typeface="Times New Roman"/>
            </a:endParaRPr>
          </a:p>
          <a:p>
            <a:r>
              <a:rPr lang="ru-RU" i="1" dirty="0">
                <a:latin typeface="Arial"/>
                <a:ea typeface="Times New Roman"/>
              </a:rPr>
              <a:t>шаровары &lt; </a:t>
            </a:r>
            <a:r>
              <a:rPr lang="ru-RU" dirty="0">
                <a:latin typeface="Arial"/>
                <a:ea typeface="Times New Roman"/>
              </a:rPr>
              <a:t>англ.</a:t>
            </a:r>
            <a:r>
              <a:rPr lang="en-US" i="1" dirty="0" smtClean="0">
                <a:latin typeface="Arial"/>
                <a:ea typeface="Times New Roman"/>
              </a:rPr>
              <a:t>shareware</a:t>
            </a:r>
            <a:endParaRPr lang="ru-RU" i="1" dirty="0" smtClean="0">
              <a:latin typeface="Arial"/>
              <a:ea typeface="Times New Roman"/>
            </a:endParaRPr>
          </a:p>
          <a:p>
            <a:r>
              <a:rPr lang="ru-RU" i="1" dirty="0" err="1">
                <a:latin typeface="Arial"/>
                <a:ea typeface="Times New Roman"/>
              </a:rPr>
              <a:t>автогад</a:t>
            </a:r>
            <a:r>
              <a:rPr lang="ru-RU" i="1" dirty="0">
                <a:latin typeface="Arial"/>
                <a:ea typeface="Times New Roman"/>
              </a:rPr>
              <a:t> из </a:t>
            </a:r>
            <a:r>
              <a:rPr lang="ru-RU" dirty="0">
                <a:latin typeface="Arial"/>
                <a:ea typeface="Times New Roman"/>
              </a:rPr>
              <a:t>англ. </a:t>
            </a:r>
            <a:r>
              <a:rPr lang="en-US" i="1" dirty="0">
                <a:latin typeface="Arial"/>
                <a:ea typeface="Times New Roman"/>
              </a:rPr>
              <a:t>AutoCAD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50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Жаргонные кальки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>
                <a:latin typeface="Arial"/>
                <a:ea typeface="Times New Roman"/>
              </a:rPr>
              <a:t>междумордие</a:t>
            </a:r>
            <a:r>
              <a:rPr lang="ru-RU" i="1" dirty="0">
                <a:latin typeface="Arial"/>
                <a:ea typeface="Times New Roman"/>
              </a:rPr>
              <a:t> – </a:t>
            </a:r>
            <a:r>
              <a:rPr lang="ru-RU" dirty="0">
                <a:latin typeface="Arial"/>
                <a:ea typeface="Times New Roman"/>
              </a:rPr>
              <a:t>шутливая калька с англ. </a:t>
            </a:r>
            <a:r>
              <a:rPr lang="en-US" i="1" dirty="0">
                <a:latin typeface="Arial"/>
                <a:ea typeface="Times New Roman"/>
              </a:rPr>
              <a:t>Interface </a:t>
            </a:r>
            <a:r>
              <a:rPr lang="ru-RU" i="1" dirty="0">
                <a:latin typeface="Arial"/>
                <a:ea typeface="Times New Roman"/>
              </a:rPr>
              <a:t>(то же – </a:t>
            </a:r>
            <a:r>
              <a:rPr lang="ru-RU" i="1" dirty="0" err="1">
                <a:latin typeface="Arial"/>
                <a:ea typeface="Times New Roman"/>
              </a:rPr>
              <a:t>междурожа</a:t>
            </a:r>
            <a:r>
              <a:rPr lang="ru-RU" dirty="0" smtClean="0">
                <a:latin typeface="Arial"/>
                <a:ea typeface="Times New Roman"/>
              </a:rPr>
              <a:t>),</a:t>
            </a:r>
          </a:p>
          <a:p>
            <a:r>
              <a:rPr lang="ru-RU" dirty="0" smtClean="0">
                <a:latin typeface="Arial"/>
                <a:ea typeface="Times New Roman"/>
              </a:rPr>
              <a:t> </a:t>
            </a:r>
            <a:r>
              <a:rPr lang="ru-RU" i="1" dirty="0" err="1">
                <a:latin typeface="Arial"/>
                <a:ea typeface="Times New Roman"/>
              </a:rPr>
              <a:t>мелкосхема</a:t>
            </a:r>
            <a:r>
              <a:rPr lang="ru-RU" dirty="0">
                <a:latin typeface="Arial"/>
                <a:ea typeface="Times New Roman"/>
              </a:rPr>
              <a:t> &lt; </a:t>
            </a:r>
            <a:r>
              <a:rPr lang="ru-RU" i="1" dirty="0">
                <a:latin typeface="Arial"/>
                <a:ea typeface="Times New Roman"/>
              </a:rPr>
              <a:t>микросхема, </a:t>
            </a:r>
            <a:endParaRPr lang="ru-RU" i="1" dirty="0" smtClean="0">
              <a:latin typeface="Arial"/>
              <a:ea typeface="Times New Roman"/>
            </a:endParaRPr>
          </a:p>
          <a:p>
            <a:r>
              <a:rPr lang="ru-RU" i="1" dirty="0" err="1" smtClean="0">
                <a:latin typeface="Arial"/>
                <a:ea typeface="Times New Roman"/>
              </a:rPr>
              <a:t>мелкомягкий</a:t>
            </a:r>
            <a:r>
              <a:rPr lang="ru-RU" i="1" dirty="0" smtClean="0">
                <a:latin typeface="Arial"/>
                <a:ea typeface="Times New Roman"/>
              </a:rPr>
              <a:t> </a:t>
            </a:r>
            <a:r>
              <a:rPr lang="ru-RU" i="1" dirty="0">
                <a:latin typeface="Arial"/>
                <a:ea typeface="Times New Roman"/>
              </a:rPr>
              <a:t>&lt; </a:t>
            </a:r>
            <a:r>
              <a:rPr lang="ru-RU" dirty="0">
                <a:latin typeface="Arial"/>
                <a:ea typeface="Times New Roman"/>
              </a:rPr>
              <a:t> относящийся к фирме </a:t>
            </a:r>
            <a:r>
              <a:rPr lang="en-US" i="1" dirty="0">
                <a:latin typeface="Arial"/>
                <a:ea typeface="Times New Roman"/>
              </a:rPr>
              <a:t>Microsoft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20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487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Русский интернет-   жаргон:   способы образования </vt:lpstr>
      <vt:lpstr>Заимствования:</vt:lpstr>
      <vt:lpstr>Морфологический способ компьютерного жаргонообразования</vt:lpstr>
      <vt:lpstr>Морфемные производные от семантических дериватов</vt:lpstr>
      <vt:lpstr>Морфемные производные жаргонизмы без участия семантической деривации</vt:lpstr>
      <vt:lpstr>Включение</vt:lpstr>
      <vt:lpstr>Морфемное словообразование от основ английских заимствований:</vt:lpstr>
      <vt:lpstr>Фонетическая трансформация</vt:lpstr>
      <vt:lpstr>Жаргонные кальки</vt:lpstr>
      <vt:lpstr>Семантическое словообразование</vt:lpstr>
      <vt:lpstr>Семантическое словообразование: аббревиация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интернет-   жаргон:   способы образования</dc:title>
  <dc:creator>Натали</dc:creator>
  <cp:lastModifiedBy>Натали</cp:lastModifiedBy>
  <cp:revision>3</cp:revision>
  <dcterms:created xsi:type="dcterms:W3CDTF">2016-03-20T22:59:33Z</dcterms:created>
  <dcterms:modified xsi:type="dcterms:W3CDTF">2016-03-20T23:30:57Z</dcterms:modified>
</cp:coreProperties>
</file>