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handoutMasterIdLst>
    <p:handoutMasterId r:id="rId49"/>
  </p:handoutMasterIdLst>
  <p:sldIdLst>
    <p:sldId id="296" r:id="rId2"/>
    <p:sldId id="292" r:id="rId3"/>
    <p:sldId id="320" r:id="rId4"/>
    <p:sldId id="280" r:id="rId5"/>
    <p:sldId id="300" r:id="rId6"/>
    <p:sldId id="301" r:id="rId7"/>
    <p:sldId id="302" r:id="rId8"/>
    <p:sldId id="304" r:id="rId9"/>
    <p:sldId id="258" r:id="rId10"/>
    <p:sldId id="303" r:id="rId11"/>
    <p:sldId id="341" r:id="rId12"/>
    <p:sldId id="275" r:id="rId13"/>
    <p:sldId id="321" r:id="rId14"/>
    <p:sldId id="259" r:id="rId15"/>
    <p:sldId id="306" r:id="rId16"/>
    <p:sldId id="309" r:id="rId17"/>
    <p:sldId id="307" r:id="rId18"/>
    <p:sldId id="308" r:id="rId19"/>
    <p:sldId id="310" r:id="rId20"/>
    <p:sldId id="313" r:id="rId21"/>
    <p:sldId id="314" r:id="rId22"/>
    <p:sldId id="312" r:id="rId23"/>
    <p:sldId id="315" r:id="rId24"/>
    <p:sldId id="316" r:id="rId25"/>
    <p:sldId id="317" r:id="rId26"/>
    <p:sldId id="318" r:id="rId27"/>
    <p:sldId id="319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272" r:id="rId36"/>
    <p:sldId id="329" r:id="rId37"/>
    <p:sldId id="334" r:id="rId38"/>
    <p:sldId id="337" r:id="rId39"/>
    <p:sldId id="338" r:id="rId40"/>
    <p:sldId id="339" r:id="rId41"/>
    <p:sldId id="340" r:id="rId42"/>
    <p:sldId id="279" r:id="rId43"/>
    <p:sldId id="278" r:id="rId44"/>
    <p:sldId id="295" r:id="rId45"/>
    <p:sldId id="294" r:id="rId46"/>
    <p:sldId id="29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B6A4-BF8C-420A-880F-EF7F0B40A3FB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A6C77-5528-4C34-A475-CCBFBC1EA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6DE92-6FCD-4A09-8E41-2CB9379E4644}" type="datetimeFigureOut">
              <a:rPr lang="en-US" smtClean="0"/>
              <a:pPr/>
              <a:t>15-Apr-16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E6237-7507-4A6B-9F18-70ACED773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9451B-FE57-4916-9907-21B872E92D53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0F248-A763-4D70-A1EE-D5C7D033FECC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A3F73-DA7F-4E9F-B775-AADB71BAC31E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62382-35BC-44B6-BA18-F3ED63F57610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8E48D-34F5-40E2-B86A-2B05512D1BDC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1C0-F560-4B20-A858-52D14EDB71C2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17F2B9-C678-4B64-8552-AE1DF2A869BF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6C3FD-F842-4439-B7AA-B691A121E21E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4D8B0-A38B-4FA8-875F-16BC7E9FFD24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DD612-8879-48DA-BC1F-A79188DEF0F0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01E37-F0E2-4640-9B40-C2480A3BB643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5D7E82-C6AD-40F0-B740-07D927394843}" type="datetime1">
              <a:rPr lang="en-US" smtClean="0"/>
              <a:pPr/>
              <a:t>15-Apr-16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60452E-9F5E-408A-915F-1E11461DC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411162"/>
          </a:xfrm>
        </p:spPr>
        <p:txBody>
          <a:bodyPr>
            <a:noAutofit/>
          </a:bodyPr>
          <a:lstStyle/>
          <a:p>
            <a:pPr algn="ctr"/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Tijana Mile</a:t>
            </a:r>
            <a:r>
              <a:rPr lang="sr-Latn-RS" sz="3600" b="1" dirty="0" smtClean="0">
                <a:effectLst/>
                <a:latin typeface="Arial" pitchFamily="34" charset="0"/>
                <a:cs typeface="Arial" pitchFamily="34" charset="0"/>
              </a:rPr>
              <a:t>nković </a:t>
            </a:r>
            <a: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  <a:t>(Grac)</a:t>
            </a:r>
            <a:br>
              <a:rPr lang="sr-Latn-RS" sz="36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8153400" cy="2286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e-AT" sz="4800" b="1" dirty="0" smtClean="0">
                <a:latin typeface="Arial" pitchFamily="34" charset="0"/>
                <a:cs typeface="Arial" pitchFamily="34" charset="0"/>
              </a:rPr>
              <a:t>Skraćenice </a:t>
            </a:r>
            <a:endParaRPr lang="sr-Latn-RS" sz="4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AT" sz="4800" b="1" dirty="0" smtClean="0">
                <a:latin typeface="Arial" pitchFamily="34" charset="0"/>
                <a:cs typeface="Arial" pitchFamily="34" charset="0"/>
              </a:rPr>
              <a:t>u internet komunikaciji </a:t>
            </a:r>
            <a:endParaRPr lang="sr-Latn-RS" sz="4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AT" sz="4800" b="1" dirty="0" smtClean="0">
                <a:latin typeface="Arial" pitchFamily="34" charset="0"/>
                <a:cs typeface="Arial" pitchFamily="34" charset="0"/>
              </a:rPr>
              <a:t>na srpskom jeziku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8768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600" dirty="0" smtClean="0">
                <a:latin typeface="Arial" pitchFamily="34" charset="0"/>
                <a:cs typeface="Arial" pitchFamily="34" charset="0"/>
              </a:rPr>
              <a:t>Komisija za tvorbu reči</a:t>
            </a:r>
            <a:endParaRPr lang="sr-Latn-RS" sz="2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vi-VN" sz="2600" dirty="0" smtClean="0">
                <a:latin typeface="Arial" pitchFamily="34" charset="0"/>
                <a:cs typeface="Arial" pitchFamily="34" charset="0"/>
              </a:rPr>
              <a:t>Međunarodnog slavističkog komiteta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6172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Grac,  22–25.3.2016.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914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600" dirty="0" smtClean="0">
                <a:latin typeface="Arial" pitchFamily="34" charset="0"/>
                <a:cs typeface="Arial" pitchFamily="34" charset="0"/>
              </a:rPr>
              <a:t>Institut za slavistiku</a:t>
            </a:r>
          </a:p>
          <a:p>
            <a:pPr algn="ctr"/>
            <a:r>
              <a:rPr lang="sr-Latn-RS" sz="1600" dirty="0" smtClean="0">
                <a:latin typeface="Arial" pitchFamily="34" charset="0"/>
                <a:cs typeface="Arial" pitchFamily="34" charset="0"/>
              </a:rPr>
              <a:t>Univeziteta “Karl Franc”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1676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 smtClean="0">
                <a:latin typeface="Arial" pitchFamily="34" charset="0"/>
                <a:cs typeface="Arial" pitchFamily="34" charset="0"/>
              </a:rPr>
              <a:t>tijana.milenkovic@uni-graz.at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Pub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„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Tinejdzeri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3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Dr</a:t>
            </a:r>
            <a:r>
              <a:rPr lang="hr-HR" sz="3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sr-Latn-RS" sz="3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wc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!</a:t>
            </a:r>
            <a:r>
              <a:rPr lang="hr-HR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 je ovo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!?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Ajde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lang="hr-HR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makar je stavio spoilere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pozz narode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 drugari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WoW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......</a:t>
            </a: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fakat vi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'</a:t>
            </a: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ojj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</a:t>
            </a: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djes ti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de-AT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Pozz svima koji su dosli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Dr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sr-Latn-RS" sz="3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wc</a:t>
            </a:r>
            <a:r>
              <a:rPr lang="en-US" sz="3200" b="1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tebi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dobro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wc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gospodo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'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Bar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veče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sr-Latn-R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Kakav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šklj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ello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ppl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........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0"/>
            <a:ext cx="838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Najfrekventnije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engleske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skra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ćenice u internet komunikaciji na srpskom jeziku</a:t>
            </a:r>
          </a:p>
          <a:p>
            <a:endParaRPr lang="sr-Latn-RS" sz="3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LOL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Laughing out loud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3200" i="1" dirty="0" smtClean="0">
                <a:latin typeface="Arial" pitchFamily="34" charset="0"/>
                <a:cs typeface="Arial" pitchFamily="34" charset="0"/>
              </a:rPr>
              <a:t>Glasno se smejem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OMG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Oh my God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O,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moj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BFF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Best friends forever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3200" i="1" dirty="0" smtClean="0">
                <a:latin typeface="Arial" pitchFamily="34" charset="0"/>
                <a:cs typeface="Arial" pitchFamily="34" charset="0"/>
              </a:rPr>
              <a:t>Najbolji prijatelji zauvek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IMHO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In my humble opinion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3200" i="1" dirty="0" smtClean="0">
                <a:latin typeface="Arial" pitchFamily="34" charset="0"/>
                <a:cs typeface="Arial" pitchFamily="34" charset="0"/>
              </a:rPr>
              <a:t>Po mom skromnom mišljenju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FYI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For your information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tvoju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informaciju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KK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OK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[u redu]</a:t>
            </a:r>
          </a:p>
          <a:p>
            <a:pPr>
              <a:buNone/>
            </a:pP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PLZ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PLS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please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molim te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) → </a:t>
            </a:r>
            <a:r>
              <a:rPr lang="sr-Latn-RS" sz="3200" i="1" dirty="0" smtClean="0">
                <a:latin typeface="Arial" pitchFamily="34" charset="0"/>
                <a:cs typeface="Arial" pitchFamily="34" charset="0"/>
              </a:rPr>
              <a:t>plizzzzz</a:t>
            </a:r>
            <a:endParaRPr lang="en-US" sz="3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Pandani engleskim skra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enicama iz srpkog</a:t>
            </a:r>
          </a:p>
          <a:p>
            <a:pPr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ezik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buNone/>
            </a:pP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ASAP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ŠPTB 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96646" indent="-514350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As soon as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posible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pre to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bolje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BBL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VSK 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Be back later =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Vraćam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kasnije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BRB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OSV </a:t>
            </a:r>
            <a:endParaRPr lang="sr-Latn-RS" sz="3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Be right back =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Odmah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vraćam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BTW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UBR 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Buy the way =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Uzgred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budi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rečeno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MOF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Male or female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Muško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žensko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?) </a:t>
            </a:r>
          </a:p>
          <a:p>
            <a:pPr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Pandani engleskim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enicama iz srpkog</a:t>
            </a: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jezik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IMHO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PMSM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In my humble opinion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Po mom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skromnom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mišljenju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VT 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Love you =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Volim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JM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ST 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Just a minute =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trenutak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NP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NP 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No problem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problem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WTF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ŠKK 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What the fu*k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Šta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*ac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sr-Latn-C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Sa ima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????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 Sad sam uso u kucu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 Pisi </a:t>
            </a: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ASAP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p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Heyyy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evEEE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bilo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Njesra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riba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glooplja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nego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sam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mislio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LJOOOOLJ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Osh u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grad wcrs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Ko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ide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????!!!!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Belac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vesna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njena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FOFA</a:t>
            </a:r>
            <a:endParaRPr lang="sr-Latn-R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WTF is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fofa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FOAF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zenka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aaahahah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mislio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fufa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najaci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D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 marL="596646" indent="-514350"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abd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Ako Bog da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Ako prođe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prođe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Ako se probudim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probudim se.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ss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Ako stane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stane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mk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Boli me k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***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 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sk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Vraćam se kasnije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tnns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olim te najviše na svetu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tp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Volim te puno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35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(26,9%)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Gledaj svoja posla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!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sug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se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glavu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mater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svoju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ktk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Koj ti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***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?! [psovka]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ls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Lepo spavaj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Laku noć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ml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Možeš li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Muško ili žensko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nnč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Nema na čemu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np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Nema problema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Nije problem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osv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Odmah se vraćam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pgv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Potpuno gubljenje vremena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!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pk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Puši k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***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pmsm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Po mom skromnom mišljenju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...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sz="5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35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(26,9%)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Samo trenutak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!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Taj fazon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!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ttk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kažem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ćć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Ćao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ćao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ubr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zgred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budi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rečeno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upm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pi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ku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materinu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hsd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Hoćeš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da se dopisujemo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Akronimizacija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35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(26,9%)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ckt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Ćelava ti keva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dž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džabe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šbbkbb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Šta bi bilo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kad bi bilo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škk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Šta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koj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***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?!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šnm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široke narodne mase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šptb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pre to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bolje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i="1" dirty="0" smtClean="0">
                <a:latin typeface="Arial" pitchFamily="34" charset="0"/>
                <a:cs typeface="Arial" pitchFamily="34" charset="0"/>
              </a:rPr>
              <a:t>wtnnsc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Volim te najviše na svetu celom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Potreba za upotrebom skraćenica i njihov uticaj na srpski jezik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Posledice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opasnost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upotrebe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internetu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Korpus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Zanimljivosti pri upotrebi skraćenica iz engleskog slenga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u internet komunikaciji na srspkom jeziku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Upotreba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i način tvorbe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srpskih skraćenica u internet komunikaciji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Anket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а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Zaključak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8. Izvori i literatura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 kojom se eliminišu vokali,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ostaju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samo konsonanti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(19,2%)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Boga ti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zvz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ezveze</a:t>
            </a:r>
            <a:endParaRPr lang="sr-Latn-R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rate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lzm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olazim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ns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anas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 kojom se eliminišu vokali,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ostaju samo konsonanti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(19,2%)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zzm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Zezam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te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se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bg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ga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te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 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bmt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em ti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te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 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lg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olega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 kojom se eliminišu vokali,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ostaju samo konsonanti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(19,2%)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nogo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kd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ekad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znm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 znam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mg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mogu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mj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emoj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 kojom se eliminišu vokali,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ostaju samo konsonanti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(19,2%)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shvts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shvataš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sr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Ne 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[psovka]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tb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tebe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fakat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nmnln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Fenomenalno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Elizija reči kojom se eliminišu vokali, 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ostaju samo konsonanti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25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(19,2%)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mk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mok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rwt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erovatno 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eče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crs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ečeras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čjms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Čujemo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Finalno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ivanje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(13,9%)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efinitivno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op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opisivati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odište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zdr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Zdravo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zww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Izvini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Iskuliraj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Finalno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ivanje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(13,9%)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anc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ancelarija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unt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untam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spavam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az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Nazov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iš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išta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dg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dgovori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zb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zbiljno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Finalno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ivanje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(13,9%)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pozz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ozdrav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op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opodne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i="1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oruka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ast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astanak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stiž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Stižem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ax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akultet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Kombinovane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(13,9%)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aj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ajd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ajde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zv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ezveze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bmt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em ti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 [psovka]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vrv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verovatno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dr.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dobro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jbno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eno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Kombinovane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(13,9%)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kk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ok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lkn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Laku noć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ljte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Ljubim te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msm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mislim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nbt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nebitno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nzm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e znam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153400" cy="5562600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ch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č</a:t>
            </a: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sh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š</a:t>
            </a: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zh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smtClean="0">
                <a:latin typeface="Arial" pitchFamily="34" charset="0"/>
                <a:cs typeface="Arial" pitchFamily="34" charset="0"/>
              </a:rPr>
              <a:t>ž</a:t>
            </a: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tj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smtClean="0">
                <a:latin typeface="Arial" pitchFamily="34" charset="0"/>
                <a:cs typeface="Arial" pitchFamily="34" charset="0"/>
              </a:rPr>
              <a:t>ć</a:t>
            </a: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dj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smtClean="0">
                <a:latin typeface="Arial" pitchFamily="34" charset="0"/>
                <a:cs typeface="Arial" pitchFamily="34" charset="0"/>
              </a:rPr>
              <a:t>đ</a:t>
            </a: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tz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c</a:t>
            </a:r>
          </a:p>
          <a:p>
            <a:pPr algn="ctr">
              <a:buNone/>
            </a:pP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  w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v</a:t>
            </a: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  y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i</a:t>
            </a: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   u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v</a:t>
            </a: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     x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ks</a:t>
            </a: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     q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ku</a:t>
            </a:r>
          </a:p>
          <a:p>
            <a:pPr algn="ctr">
              <a:buNone/>
            </a:pPr>
            <a:endParaRPr lang="sr-Latn-R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ee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i</a:t>
            </a:r>
          </a:p>
          <a:p>
            <a:pPr algn="ctr">
              <a:buNone/>
            </a:pPr>
            <a:r>
              <a:rPr lang="sr-Latn-RS" b="1" dirty="0" smtClean="0">
                <a:latin typeface="Arial" pitchFamily="34" charset="0"/>
                <a:cs typeface="Arial" pitchFamily="34" charset="0"/>
              </a:rPr>
              <a:t>  oo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2"/>
          <a:lstStyle/>
          <a:p>
            <a:fld id="{1460452E-9F5E-408A-915F-1E11461DC91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 smtClean="0">
                <a:latin typeface="Arial" pitchFamily="34" charset="0"/>
                <a:cs typeface="Arial" pitchFamily="34" charset="0"/>
              </a:rPr>
              <a:t>Internetica</a:t>
            </a:r>
            <a:endParaRPr lang="en-US" sz="3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Kombinovane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18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(13,9%)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nmp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Nemam pojma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nsta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ništa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opt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opet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rtd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retardiran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retard</a:t>
            </a: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tdj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takođe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fb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Fejsbuk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Onomatopejske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koje su 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nastale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multiplikacijom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3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(10%)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bla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bla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nezainteresovanost, dosada]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brrrrrrrrrrrr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Hladno mi je.]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grrrrr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rrrrrr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Ljut sam.]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zz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[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pozdrav pri odlasku]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zzzzz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Spava mi se.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]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kva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kva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[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zvocanje]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Onomatopejske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koje su 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nastale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multiplikacijom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3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(10%)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mwa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latin typeface="Tw Cen MT Condensed"/>
                <a:cs typeface="Arial" pitchFamily="34" charset="0"/>
              </a:rPr>
              <a:t>[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oljubac</a:t>
            </a:r>
            <a:r>
              <a:rPr lang="de-AT" dirty="0" smtClean="0">
                <a:latin typeface="Tw Cen MT Condensed"/>
                <a:cs typeface="Arial" pitchFamily="34" charset="0"/>
              </a:rPr>
              <a:t>]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hohoho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latin typeface="Tw Cen MT Condensed"/>
                <a:cs typeface="Arial" pitchFamily="34" charset="0"/>
              </a:rPr>
              <a:t>[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znenađenje</a:t>
            </a:r>
            <a:r>
              <a:rPr lang="de-AT" dirty="0" smtClean="0">
                <a:latin typeface="Tw Cen MT Condensed"/>
                <a:cs typeface="Arial" pitchFamily="34" charset="0"/>
              </a:rPr>
              <a:t>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hnjo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hnjo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latin typeface="Tw Cen MT Condensed"/>
                <a:cs typeface="Arial" pitchFamily="34" charset="0"/>
              </a:rPr>
              <a:t>[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smejavanje</a:t>
            </a:r>
            <a:r>
              <a:rPr lang="de-AT" dirty="0" smtClean="0">
                <a:latin typeface="Tw Cen MT Condensed"/>
                <a:cs typeface="Arial" pitchFamily="34" charset="0"/>
              </a:rPr>
              <a:t>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hahaha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smtClean="0">
                <a:latin typeface="Tw Cen MT Condensed"/>
                <a:cs typeface="Arial" pitchFamily="34" charset="0"/>
              </a:rPr>
              <a:t>[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meh</a:t>
            </a:r>
            <a:r>
              <a:rPr lang="de-AT" dirty="0" smtClean="0">
                <a:latin typeface="Tw Cen MT Condensed"/>
                <a:cs typeface="Arial" pitchFamily="34" charset="0"/>
              </a:rPr>
              <a:t>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ccccc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tststs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smtClean="0">
                <a:latin typeface="Tw Cen MT Condensed"/>
                <a:cs typeface="Arial" pitchFamily="34" charset="0"/>
              </a:rPr>
              <a:t>[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čuđenje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coktanje]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šmrc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smtClean="0">
                <a:latin typeface="Tw Cen MT Condensed"/>
                <a:cs typeface="Arial" pitchFamily="34" charset="0"/>
              </a:rPr>
              <a:t>[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Tužan sam / Plačem.</a:t>
            </a:r>
            <a:r>
              <a:rPr lang="de-AT" dirty="0" smtClean="0">
                <a:latin typeface="Tw Cen MT Condensed"/>
                <a:cs typeface="Arial" pitchFamily="34" charset="0"/>
              </a:rPr>
              <a:t>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qq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kuku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Tw Cen MT Condensed"/>
                <a:cs typeface="Arial" pitchFamily="34" charset="0"/>
              </a:rPr>
              <a:t>[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kukanje</a:t>
            </a:r>
            <a:r>
              <a:rPr lang="de-AT" dirty="0" smtClean="0">
                <a:latin typeface="Tw Cen MT Condensed"/>
                <a:cs typeface="Arial" pitchFamily="34" charset="0"/>
              </a:rPr>
              <a:t>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6858000"/>
          </a:xfrm>
        </p:spPr>
        <p:txBody>
          <a:bodyPr/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vantifikativne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enice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10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(7,7%)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Bu2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Budva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Da li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si tu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a3x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Matriks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op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et</a:t>
            </a: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2pan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upan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vantifikativne skra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enice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10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(7,7%)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3k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rik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3p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rip</a:t>
            </a: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3puješ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ripuješ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i="1" dirty="0" smtClean="0">
                <a:latin typeface="Arial" pitchFamily="34" charset="0"/>
                <a:cs typeface="Arial" pitchFamily="34" charset="0"/>
              </a:rPr>
              <a:t>4um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orum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5ak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etak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Medijalno skraćivanje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5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(3,8%)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ae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H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ajde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...</a:t>
            </a: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od</a:t>
            </a:r>
            <a:endParaRPr lang="en-US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sh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H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oćeš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?</a:t>
            </a: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ć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Ćaos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i="1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k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ul</a:t>
            </a:r>
            <a:endParaRPr lang="en-US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de-AT" dirty="0" smtClean="0">
                <a:latin typeface="Arial" pitchFamily="34" charset="0"/>
                <a:ea typeface="Calibri"/>
                <a:cs typeface="Arial" pitchFamily="34" charset="0"/>
              </a:rPr>
              <a:t>nicijaln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de-AT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skra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ć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ivanje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dirty="0" smtClean="0">
                <a:latin typeface="Arial" pitchFamily="34" charset="0"/>
                <a:ea typeface="Calibri"/>
                <a:cs typeface="Arial" pitchFamily="34" charset="0"/>
              </a:rPr>
              <a:t>ukupan broj: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(3,8%)</a:t>
            </a:r>
            <a:endParaRPr lang="sr-Latn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b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ar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d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obar</a:t>
            </a:r>
            <a:endParaRPr lang="en-US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k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o</a:t>
            </a: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k 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i="1" dirty="0" err="1" smtClean="0">
                <a:latin typeface="Arial" pitchFamily="34" charset="0"/>
                <a:ea typeface="Calibri"/>
                <a:cs typeface="Arial" pitchFamily="34" charset="0"/>
              </a:rPr>
              <a:t>x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tra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e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kstra</a:t>
            </a:r>
            <a:endParaRPr lang="en-US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dja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/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đa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svi</a:t>
            </a: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đ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a 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n</a:t>
            </a:r>
            <a:r>
              <a:rPr lang="en-US" i="1" dirty="0" smtClean="0">
                <a:latin typeface="Arial" pitchFamily="34" charset="0"/>
                <a:ea typeface="Calibri"/>
                <a:cs typeface="Arial" pitchFamily="34" charset="0"/>
              </a:rPr>
              <a:t>et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– </a:t>
            </a:r>
            <a:r>
              <a:rPr lang="sr-Latn-RS" i="1" dirty="0" smtClean="0"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en-US" i="1" dirty="0" err="1" smtClean="0">
                <a:latin typeface="Arial" pitchFamily="34" charset="0"/>
                <a:ea typeface="Calibri"/>
                <a:cs typeface="Arial" pitchFamily="34" charset="0"/>
              </a:rPr>
              <a:t>nternet</a:t>
            </a:r>
            <a:endParaRPr lang="sr-Latn-RS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ea typeface="Calibri"/>
                <a:cs typeface="Arial" pitchFamily="34" charset="0"/>
              </a:rPr>
              <a:t>Šatrovačke</a:t>
            </a:r>
            <a:r>
              <a:rPr lang="en-US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Calibri"/>
                <a:cs typeface="Arial" pitchFamily="34" charset="0"/>
              </a:rPr>
              <a:t>skraćenice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de-AT" dirty="0" smtClean="0">
                <a:latin typeface="Arial" pitchFamily="34" charset="0"/>
                <a:ea typeface="Calibri"/>
                <a:cs typeface="Arial" pitchFamily="34" charset="0"/>
              </a:rPr>
              <a:t>ukupan broj: </a:t>
            </a:r>
            <a:r>
              <a:rPr lang="sr-Latn-RS" dirty="0" smtClean="0">
                <a:latin typeface="Arial" pitchFamily="34" charset="0"/>
                <a:ea typeface="Calibri"/>
                <a:cs typeface="Arial" pitchFamily="34" charset="0"/>
              </a:rPr>
              <a:t>1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(0,8%)</a:t>
            </a:r>
          </a:p>
          <a:p>
            <a:pPr>
              <a:buNone/>
            </a:pPr>
            <a:r>
              <a:rPr lang="sr-Latn-RS" i="1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op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Pozdrav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  <a:buNone/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nketa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1" y="609601"/>
          <a:ext cx="8153400" cy="62484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90800"/>
                <a:gridCol w="1828800"/>
                <a:gridCol w="1714500"/>
                <a:gridCol w="2019300"/>
              </a:tblGrid>
              <a:tr h="1590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 Da li učestvujete u bilo kojem obliku internet komunikacije?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često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ponekad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nikad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909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Da li u internet komunikaciji koristite neformalni jezik i žargone?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često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ponekad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nikad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90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Da li koristite skraćenice i  emotikone u internet komunikaciji?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često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ponekad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nikad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57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Da li razumete jezik kojim komunicirate?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uglavnom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nketa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609600"/>
          <a:ext cx="8153400" cy="6248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90800"/>
                <a:gridCol w="1828800"/>
                <a:gridCol w="1714500"/>
                <a:gridCol w="2019300"/>
              </a:tblGrid>
              <a:tr h="1590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Koliko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emotikoni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akronimi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uticali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svakodnevni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govor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komunikacija</a:t>
                      </a:r>
                      <a:r>
                        <a:rPr lang="en-US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komunikacija je ostala ista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32%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 znam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komunikacija se ubrzala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54%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909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 Kako je internet komunikacija uticala na razvoj ili nazadovanje Vašeg maternjeg jezika?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pojava veće kreativnosti u komunikaciji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nema uticaja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Sve češća upotreba engleskog jezika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90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 Koliko često vodite računa o pravopisu u internet komunikaciji?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uvek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ponekad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39%</a:t>
                      </a:r>
                      <a:endParaRPr lang="en-US" sz="1800" b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nikad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57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 Da li je moguće ostvariti blizinu sa sagovornikom u internet komunikaciji?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možda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de-AT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18%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nketa</a:t>
            </a:r>
          </a:p>
          <a:p>
            <a:pPr>
              <a:buNone/>
            </a:pPr>
            <a:endParaRPr lang="sr-Latn-R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556260"/>
          <a:ext cx="8153400" cy="62255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153400"/>
              </a:tblGrid>
              <a:tr h="10318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r-Latn-RS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 </a:t>
                      </a:r>
                      <a:r>
                        <a:rPr lang="de-AT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Zašto koristite skraćenice i emotikone u</a:t>
                      </a:r>
                      <a:r>
                        <a:rPr lang="sr-Latn-RS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de-AT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internet komunikaciji</a:t>
                      </a:r>
                      <a:r>
                        <a:rPr lang="sr-Latn-RS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endParaRPr lang="sr-Latn-RS" sz="3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29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de-AT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Pomoću emotikona možemo izraziti osećanja.</a:t>
                      </a:r>
                      <a:endParaRPr lang="en-US" sz="32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de-AT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Često upotpunjuju poruku, jer joj daju dodatno objašnjenje.</a:t>
                      </a:r>
                      <a:endParaRPr lang="en-US" sz="32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de-AT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Komunikacija je brža zahvaljujući njima.</a:t>
                      </a:r>
                      <a:endParaRPr lang="en-US" sz="32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de-AT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Poruke izgledaju interesantnije.</a:t>
                      </a:r>
                      <a:endParaRPr lang="en-US" sz="32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de-AT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Omogućavaju izražavanje reakcije, te se sadržaj poruke ne može pogrešno razumeti.</a:t>
                      </a:r>
                      <a:endParaRPr lang="en-US" sz="32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de-AT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Nadomešćuju izostajanje neverbalne komunikacije</a:t>
                      </a:r>
                      <a:r>
                        <a:rPr lang="sr-Latn-RS" sz="3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en-US" sz="32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"/>
          </a:xfrm>
        </p:spPr>
        <p:txBody>
          <a:bodyPr>
            <a:noAutofit/>
          </a:bodyPr>
          <a:lstStyle/>
          <a:p>
            <a:pPr algn="ctr"/>
            <a:r>
              <a:rPr lang="de-AT" sz="3200" dirty="0" smtClean="0">
                <a:effectLst/>
                <a:latin typeface="Arial" pitchFamily="34" charset="0"/>
                <a:cs typeface="Arial" pitchFamily="34" charset="0"/>
              </a:rPr>
              <a:t>„</a:t>
            </a:r>
            <a:r>
              <a:rPr lang="sr-Latn-RS" sz="3200" dirty="0" smtClean="0">
                <a:effectLst/>
                <a:latin typeface="Arial" pitchFamily="34" charset="0"/>
                <a:cs typeface="Arial" pitchFamily="34" charset="0"/>
              </a:rPr>
              <a:t>Š</a:t>
            </a:r>
            <a:r>
              <a:rPr lang="en-US" sz="3200" dirty="0" err="1" smtClean="0">
                <a:effectLst/>
                <a:latin typeface="Arial" pitchFamily="34" charset="0"/>
                <a:cs typeface="Arial" pitchFamily="34" charset="0"/>
              </a:rPr>
              <a:t>išana</a:t>
            </a: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effectLst/>
                <a:latin typeface="Arial" pitchFamily="34" charset="0"/>
                <a:cs typeface="Arial" pitchFamily="34" charset="0"/>
              </a:rPr>
              <a:t>latinica</a:t>
            </a: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”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8254258_orig.jpg"/>
          <p:cNvPicPr/>
          <p:nvPr/>
        </p:nvPicPr>
        <p:blipFill>
          <a:blip r:embed="rId2"/>
          <a:srcRect l="-245" r="392"/>
          <a:stretch>
            <a:fillRect/>
          </a:stretch>
        </p:blipFill>
        <p:spPr>
          <a:xfrm>
            <a:off x="1066800" y="609600"/>
            <a:ext cx="8077200" cy="6248400"/>
          </a:xfrm>
          <a:prstGeom prst="rect">
            <a:avLst/>
          </a:prstGeom>
          <a:ln w="381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762000"/>
          <a:ext cx="8153400" cy="55473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153400"/>
              </a:tblGrid>
              <a:tr h="437948">
                <a:tc>
                  <a:txBody>
                    <a:bodyPr/>
                    <a:lstStyle/>
                    <a:p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Navedite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sve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prednosti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nedostatke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internet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komunikacije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86252">
                <a:tc>
                  <a:txBody>
                    <a:bodyPr/>
                    <a:lstStyle/>
                    <a:p>
                      <a:endParaRPr kumimoji="0" lang="sr-Latn-R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en-US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Prednosti</a:t>
                      </a: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</a:p>
                    <a:p>
                      <a:r>
                        <a:rPr lang="sr-Latn-RS" sz="320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jednostavna</a:t>
                      </a: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česta</a:t>
                      </a: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komunikacija</a:t>
                      </a: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</a:p>
                    <a:p>
                      <a:r>
                        <a:rPr lang="sr-Latn-RS" sz="320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brzina i praktičnost; </a:t>
                      </a:r>
                      <a:endParaRPr kumimoji="0" lang="en-U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sr-Latn-RS" sz="320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povoljnost usluge; </a:t>
                      </a:r>
                      <a:endParaRPr kumimoji="0" lang="en-U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sr-Latn-RS" sz="320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dostupnost; </a:t>
                      </a:r>
                      <a:endParaRPr kumimoji="0" lang="en-U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sr-Latn-RS" sz="3200" dirty="0" smtClean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mogućnost da uspostavimo i održimo kontakt s osobama s kojima se ne viđamo i ne razgovaramo često.</a:t>
                      </a:r>
                      <a:endParaRPr kumimoji="0" lang="sr-Latn-R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6800" y="0"/>
            <a:ext cx="18992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nketa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762000"/>
          <a:ext cx="8153400" cy="60350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153400"/>
              </a:tblGrid>
              <a:tr h="437948">
                <a:tc>
                  <a:txBody>
                    <a:bodyPr/>
                    <a:lstStyle/>
                    <a:p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Navedite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sve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prednosti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nedostatke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internet </a:t>
                      </a:r>
                      <a:r>
                        <a:rPr kumimoji="0" lang="en-US" sz="32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komunikacije</a:t>
                      </a:r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86252">
                <a:tc>
                  <a:txBody>
                    <a:bodyPr/>
                    <a:lstStyle/>
                    <a:p>
                      <a:endParaRPr kumimoji="0" lang="sr-Latn-R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Nedostaci:</a:t>
                      </a:r>
                      <a:endParaRPr kumimoji="0" lang="en-U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Ovakvim načinom komunikacije ne možemo preneti emocije kao što možemo u komunikaciji uživo. </a:t>
                      </a:r>
                      <a:endParaRPr kumimoji="0" lang="en-U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Virtuelna komunikacija otuđuje ljude.</a:t>
                      </a:r>
                      <a:r>
                        <a:rPr kumimoji="0" lang="sr-Latn-RS" sz="32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Postajemo bezvoljni za druženja i izlaske.</a:t>
                      </a:r>
                      <a:endParaRPr kumimoji="0" lang="en-U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de-AT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Ništa ne može zameniti komunikaciju licem u lice. Svaki drugi oblik komunikacije utiče na gubitak bliskosti među ljudima.</a:t>
                      </a:r>
                      <a:endParaRPr kumimoji="0" lang="sr-Latn-RS" sz="3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66800" y="0"/>
            <a:ext cx="18992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nketa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305800" cy="6858000"/>
          </a:xfrm>
        </p:spPr>
        <p:txBody>
          <a:bodyPr/>
          <a:lstStyle/>
          <a:p>
            <a:pPr>
              <a:buNone/>
            </a:pP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Zaključ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ak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AT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3000" dirty="0" smtClean="0">
                <a:latin typeface="Arial" pitchFamily="34" charset="0"/>
                <a:cs typeface="Arial" pitchFamily="34" charset="0"/>
              </a:rPr>
              <a:t>Na osnovu korpusa od 130 srpskih internet </a:t>
            </a:r>
          </a:p>
          <a:p>
            <a:pPr>
              <a:buNone/>
            </a:pPr>
            <a:r>
              <a:rPr lang="de-AT" sz="3000" dirty="0" smtClean="0">
                <a:latin typeface="Arial" pitchFamily="34" charset="0"/>
                <a:cs typeface="Arial" pitchFamily="34" charset="0"/>
              </a:rPr>
              <a:t>skraćenica, može se utvrditi da su ove</a:t>
            </a:r>
          </a:p>
          <a:p>
            <a:pPr>
              <a:buNone/>
            </a:pPr>
            <a:r>
              <a:rPr lang="de-AT" sz="3000" dirty="0" smtClean="0">
                <a:latin typeface="Arial" pitchFamily="34" charset="0"/>
                <a:cs typeface="Arial" pitchFamily="34" charset="0"/>
              </a:rPr>
              <a:t>skraćenice nastale: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akronimizacijom 26,9%;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elizijom (eliminisanjem vokala) 19,2%;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finalnim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skraćivanjem i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kombinovanjem slova i brojeva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13,9%;</a:t>
            </a: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multiplikacijom 10%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 inicijalnim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medijalnim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skra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ivanjem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3,8%.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kraćenice u internet komunikaciji na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srpskom</a:t>
            </a: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3000" dirty="0" smtClean="0">
                <a:latin typeface="Arial" pitchFamily="34" charset="0"/>
                <a:cs typeface="Arial" pitchFamily="34" charset="0"/>
              </a:rPr>
              <a:t>jeziku nastaju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radi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:</a:t>
            </a: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uštede vremena i prostora;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povećanja brzine u komuniciranju;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interesantnijeg izgleda teksta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kombinaci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jom 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slova i brojeva;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izražavanja osećanja pomoću onomatopejskih skraćenica;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davanja dodatnog objašnjenja poruci;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nadoknađivanja izostanka neverbalne komunikacije;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Latn-RS" sz="3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de-AT" sz="3000" dirty="0" smtClean="0">
                <a:latin typeface="Arial" pitchFamily="34" charset="0"/>
                <a:cs typeface="Arial" pitchFamily="34" charset="0"/>
              </a:rPr>
              <a:t> očuvanja tajnosti u komunikaciji određene grupe.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>
            <a:normAutofit/>
          </a:bodyPr>
          <a:lstStyle/>
          <a:p>
            <a:r>
              <a:rPr lang="sr-Latn-CS" sz="3200" dirty="0" smtClean="0">
                <a:effectLst/>
                <a:latin typeface="Arial" pitchFamily="34" charset="0"/>
                <a:cs typeface="Arial" pitchFamily="34" charset="0"/>
              </a:rPr>
              <a:t>Izvori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4582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Babi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ć (2007): Babić, Stjepan i Milena Žic Fuchs. </a:t>
            </a:r>
            <a:r>
              <a:rPr lang="sr-Latn-RS" sz="2000" i="1" dirty="0" smtClean="0">
                <a:latin typeface="Arial" pitchFamily="34" charset="0"/>
                <a:cs typeface="Arial" pitchFamily="34" charset="0"/>
              </a:rPr>
              <a:t>Rečnik kratica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. Zagreb.</a:t>
            </a: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https://ask.fm.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http://www.ana.rs.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http://bezbedaninternet.ombudsman.org.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http://zena.blic.rs.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http://internetbezbednost.weebly.com</a:t>
            </a:r>
            <a:r>
              <a:rPr lang="de-AT" sz="2000" dirty="0" smtClean="0">
                <a:latin typeface="Arial" pitchFamily="34" charset="0"/>
                <a:cs typeface="Arial" pitchFamily="34" charset="0"/>
              </a:rPr>
              <a:t>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https://kafic.net.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https://kompjuteras.com.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http://serbianforum.org.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https://twitter.com.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http://forum.klix.ba.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http://forum.krstarica.com. Stanje: 25. 12. 2015.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http://www.baguje.com.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http://www.yucafe.com.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http://www.blogger.ba.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Arial" pitchFamily="34" charset="0"/>
                <a:cs typeface="Arial" pitchFamily="34" charset="0"/>
              </a:rPr>
              <a:t>http://www.extracafe.rs. Stanje: 25. 12. 2015.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762000"/>
          </a:xfrm>
        </p:spPr>
        <p:txBody>
          <a:bodyPr>
            <a:normAutofit/>
          </a:bodyPr>
          <a:lstStyle/>
          <a:p>
            <a:r>
              <a:rPr lang="sr-Latn-CS" sz="3200" dirty="0" smtClean="0">
                <a:effectLst/>
                <a:latin typeface="Arial" pitchFamily="34" charset="0"/>
                <a:cs typeface="Arial" pitchFamily="34" charset="0"/>
              </a:rPr>
              <a:t>Literatura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8382000" cy="617220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Bugarski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2005: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Bugarski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Ranko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Jezik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kultura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Beograd.</a:t>
            </a:r>
          </a:p>
          <a:p>
            <a:pPr algn="just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Crystal 2006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Crystal, David.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Language and the Internet.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Cambridge.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Delany 1966 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Delany, Samuel Ray.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Babel 17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United States.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Orwell 1949: Orwel, George.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Nineteen Eighty-Four.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London.  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Popović 2000: Popović, Ljudmila.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Elektronski diskurs ukrajinskog i</a:t>
            </a:r>
          </a:p>
          <a:p>
            <a:pPr algn="just">
              <a:buNone/>
            </a:pP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srpskog jezika.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Beograd.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Popović 2008: Popović, Ljudmila. Leksičke inovacije u elektronskom 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diskursu srpskog i hrvatskog jezika. In: Tošović, Branko (Hg.).  </a:t>
            </a:r>
          </a:p>
          <a:p>
            <a:pPr algn="just">
              <a:buNone/>
            </a:pP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Leksičke, frazeološke i tvorbene razlike između bosanskog/bošnjačkog, </a:t>
            </a:r>
          </a:p>
          <a:p>
            <a:pPr algn="just">
              <a:buNone/>
            </a:pP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hrvatskog i srpskog jezika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, 27–29. 3. 2008. Grac.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Tošović 2002: Tošović, Branko. </a:t>
            </a:r>
            <a:r>
              <a:rPr lang="sr-Latn-CS" sz="2000" i="1" dirty="0" smtClean="0">
                <a:latin typeface="Arial" pitchFamily="34" charset="0"/>
                <a:cs typeface="Arial" pitchFamily="34" charset="0"/>
              </a:rPr>
              <a:t>Funkcionalni stilovi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 Beograd.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Vlajković 2010: Vlajković, Ivana. Uticaji engleskog jezika na srpski na 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planu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pravopisa. In: Komunikacija i kultura online (godina I, broj 1). Niš.</a:t>
            </a:r>
          </a:p>
          <a:p>
            <a:pPr algn="just">
              <a:buNone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S. 183–196.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0"/>
          </a:xfrm>
        </p:spPr>
        <p:txBody>
          <a:bodyPr>
            <a:normAutofit/>
          </a:bodyPr>
          <a:lstStyle/>
          <a:p>
            <a:pPr algn="ctr"/>
            <a:r>
              <a:rPr lang="sr-Latn-C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HVALA NA PAŽNJI!</a:t>
            </a:r>
            <a:endParaRPr lang="en-US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8153400" cy="6553200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IWSN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 want sex now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Želim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seks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GNOC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Get naked on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camera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Skini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 go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/-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kamerom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NIFOC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Naked in front of computer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/-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pred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kompjuterom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PIR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Parent in room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sobi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CU46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See you for sex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Vidimo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radi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seksa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53X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–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Sex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seks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Parent watching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gleda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99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Parent gone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napustio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sobu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81534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1174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Party meeting place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Mesto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zabave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THOT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That hoe over there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Ta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kurva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blizini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CID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Acid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Droga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Broken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Hungover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from alcohol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Mamuran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/-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13.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420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Marihuana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Droga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14.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POS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Parent over shoulder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Roditelj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iza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15.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SUGARPIC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Suggestive or erotic photo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Slika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erotskim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sadržajem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8153400" cy="6781800"/>
          </a:xfrm>
        </p:spPr>
        <p:txBody>
          <a:bodyPr>
            <a:noAutofit/>
          </a:bodyPr>
          <a:lstStyle/>
          <a:p>
            <a:r>
              <a:rPr lang="sr-Latn-RS" sz="32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Latn-RS" sz="32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16.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KOTL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Kiss on the lips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Poljubac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u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usta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17. (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MIRL</a:t>
            </a:r>
            <a: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Let’s meet in real life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Hajde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se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sretnemo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uživo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18.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–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Porn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Porno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19.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TDTM</a:t>
            </a:r>
            <a: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Talk dirty to me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Pričaj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mi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prljave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seksi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stvari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20.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Oral sex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Oralni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seks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21.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CD9</a:t>
            </a:r>
            <a: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Parents around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Code 9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Roditelj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u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blizini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22.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IPN</a:t>
            </a:r>
            <a: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I’m posting naked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Objavljujem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go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/-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23.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LH6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sr-Latn-R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Let's have sex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Hajde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imamo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seksualni</a:t>
            </a:r>
            <a:r>
              <a:rPr lang="en-US" sz="32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odnos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24.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WTTP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Want to trade pictures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Želiš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razmeniti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fotografije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25.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DOC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Drug of choice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Droga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izboru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26.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TWD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Texting while driving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Pišem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dok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vozim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27.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GYPO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Get your pants off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Skini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gaćice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28.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KPC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Keeping parents clueless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Držim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roditelje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neznanju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29.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IWSN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 want sex now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Želim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seks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upravo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30.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15x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Ne mogu da pričam,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roditelji su mi tu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Pogrešno tumačenje engleskih internet skraćenica u srpskom jeziku</a:t>
            </a:r>
          </a:p>
          <a:p>
            <a:pPr algn="just">
              <a:buNone/>
            </a:pPr>
            <a:endParaRPr lang="sr-Latn-RS" sz="3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BTW =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By the way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uzgred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inače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usput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rečeno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→ between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između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3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Latn-RS" sz="3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FAQ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Frequently asked questions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Često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postavljana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pitanja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Fu*k you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Je*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i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</a:t>
            </a: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Latn-RS" sz="3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FTW 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For the win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pobedu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→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Fu*k the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world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= J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eš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svet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↔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WTF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What the 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u*k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 </a:t>
            </a:r>
            <a:endParaRPr lang="sr-Latn-RS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Latn-RS" sz="3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IRL 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In real life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u stvarnom životu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ireal</a:t>
            </a:r>
            <a:r>
              <a:rPr lang="sr-Latn-RS" sz="3000" i="1" dirty="0" smtClean="0">
                <a:latin typeface="Arial" pitchFamily="34" charset="0"/>
                <a:cs typeface="Arial" pitchFamily="34" charset="0"/>
              </a:rPr>
              <a:t>no</a:t>
            </a:r>
            <a:endParaRPr lang="sr-Latn-RS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452E-9F5E-408A-915F-1E11461DC91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1010</TotalTime>
  <Words>2408</Words>
  <Application>Microsoft Office PowerPoint</Application>
  <PresentationFormat>On-screen Show (4:3)</PresentationFormat>
  <Paragraphs>548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Solstice</vt:lpstr>
      <vt:lpstr> Tijana Milenković (Grac) </vt:lpstr>
      <vt:lpstr>Slide 2</vt:lpstr>
      <vt:lpstr>Slide 3</vt:lpstr>
      <vt:lpstr>„Šišana latinica”</vt:lpstr>
      <vt:lpstr>Slide 5</vt:lpstr>
      <vt:lpstr>Slide 6</vt:lpstr>
      <vt:lpstr> 16. KOTL – Kiss on the lips (Poljubac u usta) 17. (L)MIRL – Let’s meet in real life (Hajde da se sretnemo uživo) 18. PRON – Porn (Porno) 19. TDTM – Talk dirty to me (Pričaj mi prljave seksi stvari) 20. 8 – Oral sex (Oralni seks) 21. CD9 – Parents around/Code 9 (Roditelj u blizini) 22. IPN – I’m posting naked (Objavljujem go/-la) 23. LH6 – Let's have sex (Hajde da imamo seksualni odnos)</vt:lpstr>
      <vt:lpstr>Slide 8</vt:lpstr>
      <vt:lpstr>Slide 9</vt:lpstr>
      <vt:lpstr>Pub „Tinejdzeri“  Dr.wc! Sta je ovo!?  Ajde, makar je stavio spoilere pozz narode yo drugari WoW......fakat vi'd.....  ojj.....djes ti..... Pozz svima koji su dosli Dr.wc i tebi.... Pa dobro wc gospodo 'Bar veče. Kakav šklj dan. ello ppl........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Izvori </vt:lpstr>
      <vt:lpstr>Literatura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IWSN - I want sex now (Želim seks sada) 2. GNOC - Get naked on camera (Skini se go/-la pred kamerom) 3. NIFOC - Naked in front of computer (Go/-la pred kompjuterom) 4. PIR - Parent in room (Roditelj u sobi) 5. CU46 - See you for sex (Vidimo se radi seksa) 6. 53X – Sex (seks) 7. 9 - Parent watching (Roditelj gleda) 8. 99 - Parent gone (Roditelj je napustio sobu) 9. 1174 - Party meeting place (Mesto zabave) 10. THOT - That hoe over there (Ta kurva u blizini) 11. CID - Acid (Droga) 12. Broken - Hungover from alcohol (Mamuran/-na) 13. 420 – Marihuana (Droga) 14. POS - Parent over shoulder (Roditelj je iza mene) 15. SUGARPIC - Suggestive or erotic photo (Slika sa erotskim sadržajem) 16. KOTL - Kiss on the lips (Poljubac u usta) 17. (L)MIRL – Let’s meet in real life (Hajde da se sretnemo uživo) 18. PRON – Porn (Porno) 19. TDTM - Talk dirty to me (Pričaj mi prljave seksi stvari) 20. 8 - Oral sex (Oralni seks) 21. CD9 - Parents around/Code 9 (Roditelj u blizini) 22. IPN – I’m posting naked (Objavljujem go/-la) 23. LH6 - Let's have sex (Hajde da imamo seksualni odnos) 24. WTTP - Want to trade pictures? (Želiš li razmeniti fotografije) 25. DOC - Drug of choice (Droga po izboru) 26. TWD - Texting while driving (Pišem dok vozim) 27. GYPO - Get your pants off (Skini gaćice) 28. KPC - Keeping parents clueless (Držim roditelje u neznanju) 29. IWSN – I want sex now (Želim seks upravo sada) 30. 15x (Ne mogu da pričam, roditelji su mi tu)</dc:title>
  <dc:creator>Tijana</dc:creator>
  <cp:lastModifiedBy>Tijana</cp:lastModifiedBy>
  <cp:revision>120</cp:revision>
  <dcterms:created xsi:type="dcterms:W3CDTF">2016-03-15T00:04:09Z</dcterms:created>
  <dcterms:modified xsi:type="dcterms:W3CDTF">2016-04-15T20:42:19Z</dcterms:modified>
</cp:coreProperties>
</file>