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301" r:id="rId3"/>
    <p:sldId id="302" r:id="rId4"/>
    <p:sldId id="345" r:id="rId5"/>
    <p:sldId id="300" r:id="rId6"/>
    <p:sldId id="339" r:id="rId7"/>
    <p:sldId id="337" r:id="rId8"/>
    <p:sldId id="335" r:id="rId9"/>
    <p:sldId id="346" r:id="rId10"/>
    <p:sldId id="347" r:id="rId11"/>
    <p:sldId id="334" r:id="rId12"/>
    <p:sldId id="333" r:id="rId13"/>
    <p:sldId id="332" r:id="rId14"/>
    <p:sldId id="330" r:id="rId15"/>
    <p:sldId id="331" r:id="rId16"/>
    <p:sldId id="327" r:id="rId17"/>
    <p:sldId id="338" r:id="rId18"/>
    <p:sldId id="326" r:id="rId19"/>
    <p:sldId id="325" r:id="rId20"/>
    <p:sldId id="324" r:id="rId21"/>
    <p:sldId id="322" r:id="rId22"/>
    <p:sldId id="320" r:id="rId23"/>
    <p:sldId id="321" r:id="rId24"/>
    <p:sldId id="323" r:id="rId25"/>
    <p:sldId id="303" r:id="rId26"/>
    <p:sldId id="319" r:id="rId27"/>
    <p:sldId id="305" r:id="rId28"/>
    <p:sldId id="343" r:id="rId29"/>
    <p:sldId id="344" r:id="rId30"/>
    <p:sldId id="306" r:id="rId31"/>
    <p:sldId id="307" r:id="rId32"/>
    <p:sldId id="308" r:id="rId33"/>
    <p:sldId id="309" r:id="rId34"/>
    <p:sldId id="310" r:id="rId35"/>
    <p:sldId id="313" r:id="rId36"/>
    <p:sldId id="312" r:id="rId37"/>
    <p:sldId id="314" r:id="rId38"/>
    <p:sldId id="315" r:id="rId39"/>
    <p:sldId id="317" r:id="rId40"/>
    <p:sldId id="318" r:id="rId41"/>
    <p:sldId id="34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78" d="100"/>
          <a:sy n="7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сленг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Суффиксация</c:v>
                </c:pt>
                <c:pt idx="1">
                  <c:v>Префиксация и префиксально-суффиксальный способ</c:v>
                </c:pt>
                <c:pt idx="2">
                  <c:v>Сложение и сложение с суффиксацией</c:v>
                </c:pt>
                <c:pt idx="3">
                  <c:v>Аббревиация и усечение</c:v>
                </c:pt>
                <c:pt idx="4">
                  <c:v>Контаминация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2.5</c:v>
                </c:pt>
                <c:pt idx="2">
                  <c:v>17</c:v>
                </c:pt>
                <c:pt idx="3">
                  <c:v>21</c:v>
                </c:pt>
                <c:pt idx="4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арго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Суффиксация</c:v>
                </c:pt>
                <c:pt idx="1">
                  <c:v>Префиксация и префиксально-суффиксальный способ</c:v>
                </c:pt>
                <c:pt idx="2">
                  <c:v>Сложение и сложение с суффиксацией</c:v>
                </c:pt>
                <c:pt idx="3">
                  <c:v>Аббревиация и усечение</c:v>
                </c:pt>
                <c:pt idx="4">
                  <c:v>Контаминация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82.5</c:v>
                </c:pt>
                <c:pt idx="1">
                  <c:v>1</c:v>
                </c:pt>
                <c:pt idx="2">
                  <c:v>10</c:v>
                </c:pt>
                <c:pt idx="3">
                  <c:v>4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98240"/>
        <c:axId val="91899776"/>
      </c:barChart>
      <c:catAx>
        <c:axId val="9189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91899776"/>
        <c:crosses val="autoZero"/>
        <c:auto val="1"/>
        <c:lblAlgn val="ctr"/>
        <c:lblOffset val="100"/>
        <c:noMultiLvlLbl val="0"/>
      </c:catAx>
      <c:valAx>
        <c:axId val="9189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898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2245236706522795"/>
          <c:y val="0"/>
          <c:w val="0.3412063769806552"/>
          <c:h val="0.1342926352846398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6635F7-DB51-49AA-9E80-19B1536C2319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715DA8-8928-4C04-8755-F94B2D290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2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07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7F4B-6E8F-49F5-B3CD-54251BDA34B7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8F29-6259-4143-B12C-2D4F3F687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2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D7D4-AA25-4D54-9B5E-A29271DB8449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16F-BC30-4CA1-9728-D78AA620C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DEF6-067E-420A-B760-E515A3DC2FC4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4235-F1B7-437D-8C40-D0F062747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671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8246-2263-4E66-96A5-A1EB13AFFDE6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21E6-E3FA-42E9-A74B-07842455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0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C3C8-89A7-466E-8B9F-3CE5F18858E1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F36B-41D4-4AA5-B1F4-3C1A8D22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2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88713-4843-4E1D-A087-9A8E1655E3CD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617C-DAAF-4809-AE13-46F228EC4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829A-AAC8-49EA-99E9-D76082134415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03C5D-49CD-4DA2-8C10-C35DF326F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DA7FD-6CB2-44F4-8DD8-05F232925B4D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B0AAB-CCE0-4173-B4B1-2D47280AF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9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6B31-0E22-44DD-804D-E48B2694F735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66D43-E747-45B6-BF7A-E438C8A3A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8D28-5F3B-4246-8422-E213F6277BBB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C7EA-94CC-43A8-A11D-41EC1254F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1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78915-B9FA-4A81-8395-FD87DFFDDE80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5E257-5DEE-445D-B0B5-2CFAF12AD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2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D8CE-3FA7-47A2-B218-BE98BE2969C5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EC33-C303-4287-BDEA-CE7C45ED0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74E98-D02F-4F5F-A54D-F669ECF5CA67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3FFC-A943-4998-89CC-CAF7D95DC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0E43-E750-46F8-951E-25EB6CFDC537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FFEA-A81D-4EBE-865E-AFADEE6D9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7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4298243-E557-4B05-BA0E-BE29F316E3E5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17CB9F2-24F9-413C-9230-D8EDBD479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enslang.su/" TargetMode="External"/><Relationship Id="rId2" Type="http://schemas.openxmlformats.org/officeDocument/2006/relationships/hyperlink" Target="http://www.slovoborg.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onovo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428625" y="257175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effectLst/>
              </a:rPr>
              <a:t>ОНЛАЙН-СЛОВАРИ МОЛОДЕЖНОГО СЛЕНГА: СЛОВООБРАЗОВАТЕЛЬНЫЙ АСПЕКТ ЛЕКСИКИ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57313" y="471487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effectLst/>
              </a:rPr>
              <a:t>Е.Г. </a:t>
            </a:r>
            <a:r>
              <a:rPr lang="ru-RU" dirty="0" err="1">
                <a:effectLst/>
              </a:rPr>
              <a:t>Лукашанец</a:t>
            </a:r>
            <a:endParaRPr lang="ru-RU" dirty="0">
              <a:effectLst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844824"/>
          </a:xfrm>
        </p:spPr>
        <p:txBody>
          <a:bodyPr/>
          <a:lstStyle/>
          <a:p>
            <a:r>
              <a:rPr lang="en-US" dirty="0" smtClean="0">
                <a:effectLst/>
              </a:rPr>
              <a:t>II</a:t>
            </a:r>
            <a:r>
              <a:rPr lang="ru-RU" dirty="0" smtClean="0">
                <a:effectLst/>
              </a:rPr>
              <a:t>. ТЕРМИНОЛОГИЯ </a:t>
            </a:r>
            <a:r>
              <a:rPr lang="ru-RU" dirty="0">
                <a:effectLst/>
              </a:rPr>
              <a:t>И ОПРЕДЕЛЕНИЯ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30725"/>
          </a:xfrm>
        </p:spPr>
        <p:txBody>
          <a:bodyPr/>
          <a:lstStyle/>
          <a:p>
            <a:r>
              <a:rPr lang="ru-RU" dirty="0" smtClean="0">
                <a:effectLst/>
              </a:rPr>
              <a:t>1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Социолект</a:t>
            </a:r>
            <a:r>
              <a:rPr lang="ru-RU" dirty="0">
                <a:effectLst/>
              </a:rPr>
              <a:t> 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2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Сленг</a:t>
            </a:r>
          </a:p>
          <a:p>
            <a:r>
              <a:rPr lang="ru-RU" dirty="0" smtClean="0">
                <a:effectLst/>
              </a:rPr>
              <a:t>3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Деривация, дериват </a:t>
            </a:r>
          </a:p>
          <a:p>
            <a:r>
              <a:rPr lang="ru-RU" dirty="0" smtClean="0">
                <a:effectLst/>
              </a:rPr>
              <a:t>4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Продуктивность </a:t>
            </a:r>
            <a:r>
              <a:rPr lang="ru-RU" u="sng" dirty="0" smtClean="0">
                <a:effectLst/>
              </a:rPr>
              <a:t>(</a:t>
            </a:r>
            <a:r>
              <a:rPr lang="ru-RU" dirty="0" smtClean="0">
                <a:effectLst/>
              </a:rPr>
              <a:t>словообразовательного </a:t>
            </a:r>
            <a:r>
              <a:rPr lang="ru-RU" dirty="0">
                <a:effectLst/>
              </a:rPr>
              <a:t>типа, суффикса и т.д</a:t>
            </a:r>
            <a:r>
              <a:rPr lang="ru-RU" dirty="0" smtClean="0">
                <a:effectLst/>
              </a:rPr>
              <a:t>.)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7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ru-RU" dirty="0" smtClean="0"/>
              <a:t>. ПРОБЛЕМЫ МАТЕРИАЛА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964488" cy="1296144"/>
          </a:xfrm>
        </p:spPr>
        <p:txBody>
          <a:bodyPr/>
          <a:lstStyle/>
          <a:p>
            <a:r>
              <a:rPr lang="ru-RU" dirty="0">
                <a:effectLst/>
              </a:rPr>
              <a:t>1. </a:t>
            </a:r>
            <a:r>
              <a:rPr lang="ru-RU" dirty="0" smtClean="0">
                <a:effectLst/>
              </a:rPr>
              <a:t>Проблема авторов: презумпция  добросовестности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2. Проблема отграничения </a:t>
            </a:r>
            <a:r>
              <a:rPr lang="ru-RU" dirty="0" err="1">
                <a:effectLst/>
              </a:rPr>
              <a:t>сленгизмов</a:t>
            </a:r>
            <a:r>
              <a:rPr lang="ru-RU" dirty="0">
                <a:effectLst/>
              </a:rPr>
              <a:t> от </a:t>
            </a:r>
            <a:r>
              <a:rPr lang="ru-RU" dirty="0" err="1" smtClean="0">
                <a:effectLst/>
              </a:rPr>
              <a:t>несленгизмов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3. Проблема </a:t>
            </a:r>
            <a:r>
              <a:rPr lang="ru-RU" dirty="0" smtClean="0">
                <a:effectLst/>
              </a:rPr>
              <a:t>отграничения дериватов от </a:t>
            </a:r>
            <a:r>
              <a:rPr lang="ru-RU" dirty="0" err="1" smtClean="0">
                <a:effectLst/>
              </a:rPr>
              <a:t>недериватов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А. </a:t>
            </a:r>
            <a:r>
              <a:rPr lang="ru-RU" dirty="0">
                <a:effectLst/>
              </a:rPr>
              <a:t>Заимствование </a:t>
            </a:r>
            <a:r>
              <a:rPr lang="ru-RU" dirty="0" smtClean="0">
                <a:effectLst/>
              </a:rPr>
              <a:t>– дериват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 smtClean="0">
                <a:effectLst/>
              </a:rPr>
              <a:t>Б. </a:t>
            </a:r>
            <a:r>
              <a:rPr lang="ru-RU" dirty="0">
                <a:effectLst/>
              </a:rPr>
              <a:t>Морфологический – семантический дериват.</a:t>
            </a:r>
          </a:p>
          <a:p>
            <a:r>
              <a:rPr lang="ru-RU" dirty="0" smtClean="0">
                <a:effectLst/>
              </a:rPr>
              <a:t>В. Немотивированное </a:t>
            </a:r>
            <a:r>
              <a:rPr lang="ru-RU" dirty="0">
                <a:effectLst/>
              </a:rPr>
              <a:t>слово – дериват.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6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В. Немотивированное слово – дериват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52528"/>
          </a:xfrm>
        </p:spPr>
        <p:txBody>
          <a:bodyPr/>
          <a:lstStyle/>
          <a:p>
            <a:r>
              <a:rPr lang="ru-RU" i="1" dirty="0" err="1">
                <a:effectLst/>
              </a:rPr>
              <a:t>защёка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‘неприятность; какая-то </a:t>
            </a:r>
            <a:r>
              <a:rPr lang="ru-RU" dirty="0">
                <a:effectLst/>
              </a:rPr>
              <a:t>непонятная </a:t>
            </a:r>
            <a:r>
              <a:rPr lang="ru-RU" dirty="0" smtClean="0">
                <a:effectLst/>
              </a:rPr>
              <a:t>вещь’: </a:t>
            </a:r>
            <a:r>
              <a:rPr lang="ru-RU" i="1" dirty="0">
                <a:effectLst/>
              </a:rPr>
              <a:t>1. Не сдал сегодня экзамен, придется пересдавать, вот такая вот </a:t>
            </a:r>
            <a:r>
              <a:rPr lang="ru-RU" i="1" dirty="0" err="1">
                <a:effectLst/>
              </a:rPr>
              <a:t>защёка</a:t>
            </a:r>
            <a:r>
              <a:rPr lang="ru-RU" i="1" dirty="0">
                <a:effectLst/>
              </a:rPr>
              <a:t> образовалась. 2. Мы шли по узкой тропинке, впереди лежало что-то непонятное и черное. – Что это за </a:t>
            </a:r>
            <a:r>
              <a:rPr lang="ru-RU" i="1" dirty="0" err="1">
                <a:effectLst/>
              </a:rPr>
              <a:t>защёка</a:t>
            </a:r>
            <a:r>
              <a:rPr lang="ru-RU" i="1" dirty="0">
                <a:effectLst/>
              </a:rPr>
              <a:t>? – спросил Борька</a:t>
            </a:r>
            <a:r>
              <a:rPr lang="ru-RU" dirty="0">
                <a:effectLst/>
              </a:rPr>
              <a:t>. 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бакрушка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‘блюдо, приготовленное из несовместимых ингредиентов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бузюлька</a:t>
            </a:r>
            <a:r>
              <a:rPr lang="ru-RU" dirty="0">
                <a:effectLst/>
              </a:rPr>
              <a:t>, </a:t>
            </a:r>
            <a:r>
              <a:rPr lang="ru-RU" i="1" dirty="0" err="1">
                <a:effectLst/>
              </a:rPr>
              <a:t>кочетыга</a:t>
            </a:r>
            <a:r>
              <a:rPr lang="ru-RU" dirty="0">
                <a:effectLst/>
              </a:rPr>
              <a:t>, </a:t>
            </a:r>
            <a:r>
              <a:rPr lang="ru-RU" i="1" dirty="0" err="1" smtClean="0">
                <a:effectLst/>
              </a:rPr>
              <a:t>кутарки</a:t>
            </a:r>
            <a:r>
              <a:rPr lang="ru-RU" i="1" dirty="0" smtClean="0">
                <a:effectLst/>
              </a:rPr>
              <a:t>,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2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 морфологических дериватов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более </a:t>
            </a:r>
            <a:r>
              <a:rPr lang="ru-RU" dirty="0">
                <a:effectLst/>
              </a:rPr>
              <a:t>половины (56</a:t>
            </a:r>
            <a:r>
              <a:rPr lang="ru-RU" dirty="0" smtClean="0">
                <a:effectLst/>
              </a:rPr>
              <a:t>%)</a:t>
            </a:r>
          </a:p>
          <a:p>
            <a:r>
              <a:rPr lang="ru-RU" dirty="0" smtClean="0">
                <a:effectLst/>
              </a:rPr>
              <a:t>(более </a:t>
            </a:r>
            <a:r>
              <a:rPr lang="ru-RU" dirty="0">
                <a:effectLst/>
              </a:rPr>
              <a:t>четверти – семантические дериваты и </a:t>
            </a:r>
            <a:r>
              <a:rPr lang="ru-RU" dirty="0" smtClean="0">
                <a:effectLst/>
              </a:rPr>
              <a:t>1/7 – </a:t>
            </a:r>
            <a:r>
              <a:rPr lang="ru-RU" dirty="0">
                <a:effectLst/>
              </a:rPr>
              <a:t>заимствования</a:t>
            </a:r>
            <a:r>
              <a:rPr lang="ru-RU" dirty="0" smtClean="0">
                <a:effectLst/>
              </a:rPr>
              <a:t>)</a:t>
            </a:r>
          </a:p>
          <a:p>
            <a:endParaRPr lang="ru-RU" dirty="0">
              <a:effectLst/>
            </a:endParaRPr>
          </a:p>
          <a:p>
            <a:r>
              <a:rPr lang="ru-RU" dirty="0" smtClean="0">
                <a:effectLst/>
              </a:rPr>
              <a:t>(из общего числа св. 11000 слов)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0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US" dirty="0"/>
              <a:t>III</a:t>
            </a:r>
            <a:r>
              <a:rPr lang="ru-RU" dirty="0"/>
              <a:t>. </a:t>
            </a:r>
            <a:r>
              <a:rPr lang="ru-RU" dirty="0" smtClean="0">
                <a:effectLst/>
              </a:rPr>
              <a:t>Интернет </a:t>
            </a:r>
            <a:r>
              <a:rPr lang="ru-RU" dirty="0">
                <a:effectLst/>
              </a:rPr>
              <a:t>как источник изучения словообразования лексики сленга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6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1.</a:t>
            </a:r>
            <a:r>
              <a:rPr lang="ru-RU" dirty="0">
                <a:effectLst/>
              </a:rPr>
              <a:t> </a:t>
            </a:r>
            <a:r>
              <a:rPr lang="ru-RU" b="1" dirty="0">
                <a:effectLst/>
              </a:rPr>
              <a:t>Суффиксация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половины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1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28" y="116632"/>
            <a:ext cx="8964488" cy="1556792"/>
          </a:xfrm>
        </p:spPr>
        <p:txBody>
          <a:bodyPr/>
          <a:lstStyle/>
          <a:p>
            <a:r>
              <a:rPr lang="ru-RU" sz="4000" b="1" dirty="0" smtClean="0">
                <a:effectLst/>
              </a:rPr>
              <a:t>2</a:t>
            </a:r>
            <a:r>
              <a:rPr lang="ru-RU" sz="4000" b="1" dirty="0">
                <a:effectLst/>
              </a:rPr>
              <a:t>.</a:t>
            </a:r>
            <a:r>
              <a:rPr lang="ru-RU" sz="4000" dirty="0">
                <a:effectLst/>
              </a:rPr>
              <a:t> </a:t>
            </a:r>
            <a:r>
              <a:rPr lang="ru-RU" sz="4000" b="1" dirty="0">
                <a:effectLst/>
              </a:rPr>
              <a:t>Префиксация и префиксально-суффиксальный способ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530725"/>
          </a:xfrm>
        </p:spPr>
        <p:txBody>
          <a:bodyPr/>
          <a:lstStyle/>
          <a:p>
            <a:r>
              <a:rPr lang="ru-RU" i="1" dirty="0" err="1">
                <a:effectLst/>
              </a:rPr>
              <a:t>недоанглосакс</a:t>
            </a:r>
            <a:r>
              <a:rPr lang="ru-RU" dirty="0">
                <a:effectLst/>
              </a:rPr>
              <a:t> ‘тот, кто засоряет свою речь бестолковыми англицизмами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послемобье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‘организованная встреча </a:t>
            </a:r>
            <a:r>
              <a:rPr lang="ru-RU" dirty="0" err="1">
                <a:effectLst/>
              </a:rPr>
              <a:t>мобберов</a:t>
            </a:r>
            <a:r>
              <a:rPr lang="ru-RU" dirty="0">
                <a:effectLst/>
              </a:rPr>
              <a:t> после </a:t>
            </a:r>
            <a:r>
              <a:rPr lang="ru-RU" dirty="0" smtClean="0">
                <a:effectLst/>
              </a:rPr>
              <a:t>акции’</a:t>
            </a:r>
          </a:p>
          <a:p>
            <a:r>
              <a:rPr lang="ru-RU" i="1" dirty="0" err="1" smtClean="0">
                <a:effectLst/>
              </a:rPr>
              <a:t>дофенист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‘то же, что </a:t>
            </a:r>
            <a:r>
              <a:rPr lang="ru-RU" dirty="0" err="1">
                <a:effectLst/>
              </a:rPr>
              <a:t>пофигист</a:t>
            </a:r>
            <a:r>
              <a:rPr lang="ru-RU" dirty="0">
                <a:effectLst/>
              </a:rPr>
              <a:t>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6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словообразование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Интернет                           сленг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843808" y="2204864"/>
            <a:ext cx="1512168" cy="2016224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29486" y="2204864"/>
            <a:ext cx="1512168" cy="2016224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05436" y="4653136"/>
            <a:ext cx="2484276" cy="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3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3.</a:t>
            </a:r>
            <a:r>
              <a:rPr lang="ru-RU" dirty="0">
                <a:effectLst/>
              </a:rPr>
              <a:t> </a:t>
            </a:r>
            <a:r>
              <a:rPr lang="ru-RU" b="1" dirty="0">
                <a:effectLst/>
              </a:rPr>
              <a:t>Сложение и сложение с суффиксацией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646141"/>
          </a:xfrm>
        </p:spPr>
        <p:txBody>
          <a:bodyPr/>
          <a:lstStyle/>
          <a:p>
            <a:r>
              <a:rPr lang="ru-RU" i="1" dirty="0" err="1">
                <a:effectLst/>
              </a:rPr>
              <a:t>долбоящик</a:t>
            </a:r>
            <a:r>
              <a:rPr lang="ru-RU" dirty="0">
                <a:effectLst/>
              </a:rPr>
              <a:t> ‘</a:t>
            </a:r>
            <a:r>
              <a:rPr lang="ru-RU" dirty="0" smtClean="0">
                <a:effectLst/>
              </a:rPr>
              <a:t>телевизор’</a:t>
            </a:r>
          </a:p>
          <a:p>
            <a:r>
              <a:rPr lang="ru-RU" i="1" dirty="0" err="1" smtClean="0">
                <a:effectLst/>
              </a:rPr>
              <a:t>кошкотерапия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‘способ избавления от хворей с помощью </a:t>
            </a:r>
            <a:r>
              <a:rPr lang="ru-RU" dirty="0" smtClean="0">
                <a:effectLst/>
              </a:rPr>
              <a:t>кошки’</a:t>
            </a:r>
          </a:p>
          <a:p>
            <a:r>
              <a:rPr lang="ru-RU" i="1" dirty="0" smtClean="0">
                <a:effectLst/>
              </a:rPr>
              <a:t>бэби-гот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‘начинающий </a:t>
            </a:r>
            <a:r>
              <a:rPr lang="ru-RU" dirty="0" smtClean="0">
                <a:effectLst/>
              </a:rPr>
              <a:t>гот’</a:t>
            </a:r>
          </a:p>
          <a:p>
            <a:r>
              <a:rPr lang="ru-RU" i="1" dirty="0" err="1" smtClean="0">
                <a:effectLst/>
              </a:rPr>
              <a:t>эмо</a:t>
            </a:r>
            <a:r>
              <a:rPr lang="ru-RU" i="1" dirty="0" smtClean="0">
                <a:effectLst/>
              </a:rPr>
              <a:t>-бабы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‘несколько грубоватое название </a:t>
            </a:r>
            <a:r>
              <a:rPr lang="ru-RU" dirty="0" err="1">
                <a:effectLst/>
              </a:rPr>
              <a:t>эмо-герл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хламовозка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‘машина, вывозящая </a:t>
            </a:r>
            <a:r>
              <a:rPr lang="ru-RU" dirty="0" smtClean="0">
                <a:effectLst/>
              </a:rPr>
              <a:t>мусор’</a:t>
            </a:r>
          </a:p>
          <a:p>
            <a:r>
              <a:rPr lang="ru-RU" i="1" dirty="0" err="1" smtClean="0">
                <a:effectLst/>
              </a:rPr>
              <a:t>понторез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‘хвастун’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5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4. Аббревиация и усечение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ЛП</a:t>
            </a:r>
            <a:r>
              <a:rPr lang="ru-RU" dirty="0">
                <a:effectLst/>
              </a:rPr>
              <a:t> ‘лучшая </a:t>
            </a:r>
            <a:r>
              <a:rPr lang="ru-RU" dirty="0" smtClean="0">
                <a:effectLst/>
              </a:rPr>
              <a:t>подруга’</a:t>
            </a:r>
          </a:p>
          <a:p>
            <a:r>
              <a:rPr lang="ru-RU" i="1" dirty="0" smtClean="0">
                <a:effectLst/>
              </a:rPr>
              <a:t>УЧННР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‘удар </a:t>
            </a:r>
            <a:r>
              <a:rPr lang="ru-RU" dirty="0" err="1">
                <a:effectLst/>
              </a:rPr>
              <a:t>Чака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Нориса</a:t>
            </a:r>
            <a:r>
              <a:rPr lang="ru-RU" dirty="0">
                <a:effectLst/>
              </a:rPr>
              <a:t> ногой с </a:t>
            </a:r>
            <a:r>
              <a:rPr lang="ru-RU" dirty="0" smtClean="0">
                <a:effectLst/>
              </a:rPr>
              <a:t>разворота’</a:t>
            </a:r>
          </a:p>
          <a:p>
            <a:r>
              <a:rPr lang="ru-RU" i="1" dirty="0" err="1" smtClean="0">
                <a:effectLst/>
              </a:rPr>
              <a:t>педобраз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‘студент или выпускник, получивший педагогическое </a:t>
            </a:r>
            <a:r>
              <a:rPr lang="ru-RU" dirty="0" smtClean="0">
                <a:effectLst/>
              </a:rPr>
              <a:t>образование’</a:t>
            </a:r>
          </a:p>
          <a:p>
            <a:r>
              <a:rPr lang="ru-RU" i="1" dirty="0" err="1" smtClean="0">
                <a:effectLst/>
              </a:rPr>
              <a:t>ава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‘доспех Авадон в игре «</a:t>
            </a:r>
            <a:r>
              <a:rPr lang="ru-RU" dirty="0" err="1">
                <a:effectLst/>
              </a:rPr>
              <a:t>Lineage</a:t>
            </a:r>
            <a:r>
              <a:rPr lang="ru-RU" dirty="0">
                <a:effectLst/>
              </a:rPr>
              <a:t> 2</a:t>
            </a:r>
            <a:r>
              <a:rPr lang="ru-RU" dirty="0" smtClean="0">
                <a:effectLst/>
              </a:rPr>
              <a:t>»’</a:t>
            </a:r>
          </a:p>
          <a:p>
            <a:r>
              <a:rPr lang="ru-RU" i="1" dirty="0" err="1" smtClean="0">
                <a:effectLst/>
              </a:rPr>
              <a:t>второкуры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</a:t>
            </a:r>
            <a:r>
              <a:rPr lang="ru-RU" dirty="0" smtClean="0">
                <a:effectLst/>
              </a:rPr>
              <a:t>второкурсники’</a:t>
            </a:r>
          </a:p>
          <a:p>
            <a:r>
              <a:rPr lang="ru-RU" i="1" dirty="0" err="1" smtClean="0">
                <a:effectLst/>
              </a:rPr>
              <a:t>Кастра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‘город Кострома’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5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5.</a:t>
            </a:r>
            <a:r>
              <a:rPr lang="ru-RU" dirty="0">
                <a:effectLst/>
              </a:rPr>
              <a:t> </a:t>
            </a:r>
            <a:r>
              <a:rPr lang="ru-RU" b="1" dirty="0">
                <a:effectLst/>
              </a:rPr>
              <a:t>Контаминация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0725"/>
          </a:xfrm>
        </p:spPr>
        <p:txBody>
          <a:bodyPr/>
          <a:lstStyle/>
          <a:p>
            <a:r>
              <a:rPr lang="ru-RU" i="1" dirty="0" err="1">
                <a:effectLst/>
              </a:rPr>
              <a:t>дибилан</a:t>
            </a:r>
            <a:r>
              <a:rPr lang="ru-RU" dirty="0">
                <a:effectLst/>
              </a:rPr>
              <a:t> ‘поп-певец Дима Билан (Он просто многих достал!)’← </a:t>
            </a:r>
            <a:r>
              <a:rPr lang="ru-RU" i="1" dirty="0">
                <a:effectLst/>
              </a:rPr>
              <a:t>Дима</a:t>
            </a:r>
            <a:r>
              <a:rPr lang="ru-RU" dirty="0">
                <a:effectLst/>
              </a:rPr>
              <a:t> + </a:t>
            </a:r>
            <a:r>
              <a:rPr lang="ru-RU" i="1" dirty="0">
                <a:effectLst/>
              </a:rPr>
              <a:t>Билан</a:t>
            </a:r>
            <a:r>
              <a:rPr lang="ru-RU" dirty="0">
                <a:effectLst/>
              </a:rPr>
              <a:t> + </a:t>
            </a:r>
            <a:r>
              <a:rPr lang="ru-RU" i="1" dirty="0" smtClean="0">
                <a:effectLst/>
              </a:rPr>
              <a:t>дебил</a:t>
            </a:r>
          </a:p>
          <a:p>
            <a:r>
              <a:rPr lang="ru-RU" i="1" dirty="0" err="1" smtClean="0">
                <a:effectLst/>
              </a:rPr>
              <a:t>имбиот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‘исходные слова "</a:t>
            </a:r>
            <a:r>
              <a:rPr lang="ru-RU" dirty="0" err="1">
                <a:effectLst/>
              </a:rPr>
              <a:t>имбецил</a:t>
            </a:r>
            <a:r>
              <a:rPr lang="ru-RU" dirty="0">
                <a:effectLst/>
              </a:rPr>
              <a:t>" и "идиот", это что-то среднее между этими словами, но значение одно – </a:t>
            </a:r>
            <a:r>
              <a:rPr lang="ru-RU" dirty="0" err="1">
                <a:effectLst/>
              </a:rPr>
              <a:t>даун</a:t>
            </a:r>
            <a:r>
              <a:rPr lang="ru-RU" dirty="0" smtClean="0">
                <a:effectLst/>
              </a:rPr>
              <a:t>!’</a:t>
            </a:r>
          </a:p>
          <a:p>
            <a:r>
              <a:rPr lang="ru-RU" i="1" dirty="0" err="1" smtClean="0">
                <a:effectLst/>
              </a:rPr>
              <a:t>практикантроп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‘практикант,  неумелый начинающий работник’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серия </a:t>
            </a:r>
            <a:r>
              <a:rPr lang="ru-RU" dirty="0" err="1" smtClean="0"/>
              <a:t>контаминатов</a:t>
            </a:r>
            <a:r>
              <a:rPr lang="ru-RU" dirty="0" smtClean="0"/>
              <a:t> → </a:t>
            </a:r>
            <a:r>
              <a:rPr lang="ru-RU" dirty="0" err="1" smtClean="0"/>
              <a:t>суффиксоиды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очконавт</a:t>
            </a:r>
            <a:r>
              <a:rPr lang="ru-RU" i="1" dirty="0">
                <a:effectLst/>
              </a:rPr>
              <a:t> </a:t>
            </a:r>
            <a:r>
              <a:rPr lang="ru-RU" dirty="0">
                <a:effectLst/>
              </a:rPr>
              <a:t>‘тот, кто все время </a:t>
            </a:r>
            <a:r>
              <a:rPr lang="ru-RU" dirty="0" smtClean="0">
                <a:effectLst/>
              </a:rPr>
              <a:t>очкует’</a:t>
            </a:r>
          </a:p>
          <a:p>
            <a:r>
              <a:rPr lang="ru-RU" i="1" dirty="0" err="1" smtClean="0">
                <a:effectLst/>
              </a:rPr>
              <a:t>психонавт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‘наркоман, употребляющий галлюциногены </a:t>
            </a:r>
            <a:r>
              <a:rPr lang="ru-RU" dirty="0" smtClean="0">
                <a:effectLst/>
              </a:rPr>
              <a:t>для </a:t>
            </a:r>
            <a:r>
              <a:rPr lang="ru-RU" dirty="0">
                <a:effectLst/>
              </a:rPr>
              <a:t>достижения духовного опыта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сачконавт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</a:t>
            </a:r>
            <a:r>
              <a:rPr lang="ru-RU" dirty="0" smtClean="0">
                <a:effectLst/>
              </a:rPr>
              <a:t>прогульщик’</a:t>
            </a:r>
          </a:p>
          <a:p>
            <a:r>
              <a:rPr lang="ru-RU" i="1" dirty="0" err="1" smtClean="0">
                <a:effectLst/>
              </a:rPr>
              <a:t>алконавт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‘алкоголик’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2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серия </a:t>
            </a:r>
            <a:r>
              <a:rPr lang="ru-RU" dirty="0" err="1" smtClean="0"/>
              <a:t>контаминатов</a:t>
            </a:r>
            <a:r>
              <a:rPr lang="ru-RU" dirty="0" smtClean="0"/>
              <a:t> → </a:t>
            </a:r>
            <a:r>
              <a:rPr lang="ru-RU" dirty="0" err="1" smtClean="0"/>
              <a:t>суффиксоиды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718149"/>
          </a:xfrm>
        </p:spPr>
        <p:txBody>
          <a:bodyPr/>
          <a:lstStyle/>
          <a:p>
            <a:r>
              <a:rPr lang="ru-RU" i="1" dirty="0" err="1">
                <a:effectLst/>
              </a:rPr>
              <a:t>гитараст</a:t>
            </a:r>
            <a:r>
              <a:rPr lang="ru-RU" i="1" dirty="0">
                <a:effectLst/>
              </a:rPr>
              <a:t> </a:t>
            </a:r>
            <a:r>
              <a:rPr lang="ru-RU" dirty="0">
                <a:effectLst/>
              </a:rPr>
              <a:t>‘человек, умеющий играть на </a:t>
            </a:r>
            <a:r>
              <a:rPr lang="ru-RU" dirty="0" smtClean="0">
                <a:effectLst/>
              </a:rPr>
              <a:t>гитаре’</a:t>
            </a:r>
          </a:p>
          <a:p>
            <a:r>
              <a:rPr lang="ru-RU" i="1" dirty="0" err="1" smtClean="0">
                <a:effectLst/>
              </a:rPr>
              <a:t>копираст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‘сторонник авторских прав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либераст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‘сторонник либеральных идей</a:t>
            </a:r>
            <a:r>
              <a:rPr lang="ru-RU" dirty="0" smtClean="0">
                <a:effectLst/>
              </a:rPr>
              <a:t>’</a:t>
            </a:r>
          </a:p>
          <a:p>
            <a:r>
              <a:rPr lang="ru-RU" i="1" dirty="0" err="1" smtClean="0">
                <a:effectLst/>
              </a:rPr>
              <a:t>нумераст</a:t>
            </a:r>
            <a:r>
              <a:rPr lang="ru-RU" i="1" dirty="0" smtClean="0">
                <a:effectLst/>
              </a:rPr>
              <a:t> </a:t>
            </a:r>
            <a:r>
              <a:rPr lang="ru-RU" dirty="0">
                <a:effectLst/>
              </a:rPr>
              <a:t>‘подвид </a:t>
            </a:r>
            <a:r>
              <a:rPr lang="ru-RU" dirty="0" err="1">
                <a:effectLst/>
              </a:rPr>
              <a:t>каментатора</a:t>
            </a:r>
            <a:r>
              <a:rPr lang="ru-RU" dirty="0">
                <a:effectLst/>
              </a:rPr>
              <a:t>, который ожидает появления новых </a:t>
            </a:r>
            <a:r>
              <a:rPr lang="ru-RU" dirty="0" smtClean="0">
                <a:effectLst/>
              </a:rPr>
              <a:t>постов </a:t>
            </a:r>
            <a:r>
              <a:rPr lang="ru-RU" dirty="0">
                <a:effectLst/>
              </a:rPr>
              <a:t>с целью прокомментировать их </a:t>
            </a:r>
            <a:r>
              <a:rPr lang="ru-RU" dirty="0" smtClean="0">
                <a:effectLst/>
              </a:rPr>
              <a:t>первым’</a:t>
            </a:r>
          </a:p>
          <a:p>
            <a:r>
              <a:rPr lang="ru-RU" i="1" dirty="0" err="1" smtClean="0">
                <a:effectLst/>
              </a:rPr>
              <a:t>флудераст</a:t>
            </a:r>
            <a:r>
              <a:rPr lang="ru-RU" i="1" dirty="0" smtClean="0">
                <a:effectLst/>
              </a:rPr>
              <a:t> </a:t>
            </a:r>
            <a:r>
              <a:rPr lang="ru-RU" dirty="0" smtClean="0">
                <a:effectLst/>
              </a:rPr>
              <a:t>‘негативное </a:t>
            </a:r>
            <a:r>
              <a:rPr lang="ru-RU" dirty="0">
                <a:effectLst/>
              </a:rPr>
              <a:t>название человека, пишущего в форуме много и не по теме’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6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731"/>
              </p:ext>
            </p:extLst>
          </p:nvPr>
        </p:nvGraphicFramePr>
        <p:xfrm>
          <a:off x="467544" y="1700808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2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социолектах</a:t>
            </a:r>
            <a:r>
              <a:rPr lang="ru-RU" dirty="0" smtClean="0"/>
              <a:t> – просторечные суффиксы?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405155"/>
              </p:ext>
            </p:extLst>
          </p:nvPr>
        </p:nvGraphicFramePr>
        <p:xfrm>
          <a:off x="251520" y="332656"/>
          <a:ext cx="8517632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4258816"/>
              </a:tblGrid>
              <a:tr h="5430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арго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сленг</a:t>
                      </a:r>
                      <a:endParaRPr lang="ru-RU" sz="2400" dirty="0"/>
                    </a:p>
                  </a:txBody>
                  <a:tcPr/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</a:rPr>
                        <a:t>щик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3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</a:rPr>
                        <a:t>л(а)/-л(о)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-ос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</a:rPr>
                        <a:t>аш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-л(о)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</a:rPr>
                        <a:t>арь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-ник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-ух(а)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-ух(а)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</a:rPr>
                        <a:t>ак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-ер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</a:rPr>
                        <a:t>ик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3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-Ø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3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</a:t>
                      </a:r>
                      <a:endParaRPr lang="ru-RU" sz="3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-ник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-Ø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50565"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-к(а)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9055" indent="-228600" algn="ctr">
                        <a:lnSpc>
                          <a:spcPts val="161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tabLst>
                          <a:tab pos="1597660" algn="l"/>
                        </a:tabLst>
                      </a:pPr>
                      <a:r>
                        <a:rPr lang="ru-RU" sz="3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-к(а)</a:t>
                      </a:r>
                      <a:endParaRPr lang="ru-RU" sz="3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суффикс -</a:t>
            </a:r>
            <a:r>
              <a:rPr lang="ru-RU" i="1" dirty="0" smtClean="0"/>
              <a:t>ер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вовер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ʽигрок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ММоРПГ</a:t>
            </a:r>
            <a:r>
              <a:rPr lang="ru-RU" dirty="0">
                <a:effectLst/>
              </a:rPr>
              <a:t> «</a:t>
            </a:r>
            <a:r>
              <a:rPr lang="ru-RU" dirty="0" err="1" smtClean="0">
                <a:effectLst/>
              </a:rPr>
              <a:t>ВоВ»ʼ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гуглер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ʽнезнайка</a:t>
            </a:r>
            <a:r>
              <a:rPr lang="ru-RU" dirty="0">
                <a:effectLst/>
              </a:rPr>
              <a:t>, который шарит в </a:t>
            </a:r>
            <a:r>
              <a:rPr lang="ru-RU" dirty="0" err="1">
                <a:effectLst/>
              </a:rPr>
              <a:t>гугле</a:t>
            </a:r>
            <a:r>
              <a:rPr lang="ru-RU" dirty="0">
                <a:effectLst/>
              </a:rPr>
              <a:t> с целью найти </a:t>
            </a:r>
            <a:r>
              <a:rPr lang="ru-RU" dirty="0" smtClean="0">
                <a:effectLst/>
              </a:rPr>
              <a:t>что-</a:t>
            </a:r>
            <a:r>
              <a:rPr lang="ru-RU" dirty="0" err="1" smtClean="0">
                <a:effectLst/>
              </a:rPr>
              <a:t>либоʼ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колбасер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ʽчеловек</a:t>
            </a:r>
            <a:r>
              <a:rPr lang="ru-RU" dirty="0">
                <a:effectLst/>
              </a:rPr>
              <a:t>, всю ночь </a:t>
            </a:r>
            <a:r>
              <a:rPr lang="ru-RU" dirty="0" err="1" smtClean="0">
                <a:effectLst/>
              </a:rPr>
              <a:t>танцующийʼ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прогер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ʽпрограммистʼ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8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суффикс -</a:t>
            </a:r>
            <a:r>
              <a:rPr lang="ru-RU" i="1" dirty="0" smtClean="0"/>
              <a:t>ос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америкос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ʽамериканецʼ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бандос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ʽбандитʼ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девятос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ʽавтомобиль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ВАЗ-2109ʼ</a:t>
            </a:r>
          </a:p>
          <a:p>
            <a:r>
              <a:rPr lang="ru-RU" i="1" dirty="0" err="1" smtClean="0">
                <a:effectLst/>
              </a:rPr>
              <a:t>попадос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ʽсерьезные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неприятностиʼ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Интернет как новое технологическое </a:t>
            </a:r>
            <a:r>
              <a:rPr lang="ru-RU" dirty="0" smtClean="0">
                <a:effectLst/>
              </a:rPr>
              <a:t>явление</a:t>
            </a:r>
          </a:p>
          <a:p>
            <a:pPr marL="0" indent="0" algn="ctr">
              <a:buNone/>
            </a:pPr>
            <a:endParaRPr lang="ru-RU" dirty="0" smtClean="0">
              <a:effectLst/>
            </a:endParaRPr>
          </a:p>
          <a:p>
            <a:pPr marL="0" indent="0" algn="ctr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2800" dirty="0">
                <a:effectLst/>
              </a:rPr>
              <a:t>Интернет как экстралингвистический фактор формирования словаря </a:t>
            </a:r>
            <a:r>
              <a:rPr lang="ru-RU" sz="2800" dirty="0" err="1" smtClean="0">
                <a:effectLst/>
              </a:rPr>
              <a:t>социолекта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endParaRPr lang="ru-RU" sz="2800" dirty="0">
              <a:effectLst/>
            </a:endParaRPr>
          </a:p>
          <a:p>
            <a:pPr marL="0" indent="0">
              <a:buNone/>
            </a:pPr>
            <a:r>
              <a:rPr lang="ru-RU" sz="2800" dirty="0">
                <a:effectLst/>
              </a:rPr>
              <a:t>Интернет как источник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2276872"/>
            <a:ext cx="1368152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195736" y="2276872"/>
            <a:ext cx="1368152" cy="30963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en-US" dirty="0"/>
              <a:t>IV</a:t>
            </a:r>
            <a:r>
              <a:rPr lang="ru-RU" dirty="0"/>
              <a:t>. Интернет как источник изучения оценки носителями сленга мотивационных отношений в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пометки </a:t>
            </a:r>
            <a:r>
              <a:rPr lang="ru-RU" dirty="0" smtClean="0">
                <a:effectLst/>
              </a:rPr>
              <a:t>– 9</a:t>
            </a:r>
            <a:r>
              <a:rPr lang="ru-RU" dirty="0">
                <a:effectLst/>
              </a:rPr>
              <a:t>% словарных статей </a:t>
            </a:r>
            <a:r>
              <a:rPr lang="ru-RU" dirty="0" smtClean="0">
                <a:effectLst/>
              </a:rPr>
              <a:t>слов  (МД)</a:t>
            </a:r>
          </a:p>
          <a:p>
            <a:r>
              <a:rPr lang="ru-RU" dirty="0" smtClean="0">
                <a:effectLst/>
              </a:rPr>
              <a:t>словарь «</a:t>
            </a:r>
            <a:r>
              <a:rPr lang="ru-RU" dirty="0" err="1" smtClean="0">
                <a:effectLst/>
              </a:rPr>
              <a:t>teenslang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6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368152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>
                <a:effectLst/>
              </a:rPr>
              <a:t>англоязычное происхождение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30725"/>
          </a:xfrm>
        </p:spPr>
        <p:txBody>
          <a:bodyPr/>
          <a:lstStyle/>
          <a:p>
            <a:r>
              <a:rPr lang="ru-RU" i="1" dirty="0" err="1" smtClean="0">
                <a:effectLst/>
              </a:rPr>
              <a:t>нуп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ʽпользователь-новичокʼ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от английского </a:t>
            </a:r>
            <a:r>
              <a:rPr lang="ru-RU" dirty="0" err="1">
                <a:solidFill>
                  <a:srgbClr val="FFFF00"/>
                </a:solidFill>
                <a:effectLst/>
              </a:rPr>
              <a:t>new</a:t>
            </a:r>
            <a:r>
              <a:rPr lang="ru-RU" dirty="0">
                <a:solidFill>
                  <a:srgbClr val="FFFF00"/>
                </a:solidFill>
                <a:effectLst/>
              </a:rPr>
              <a:t> </a:t>
            </a:r>
            <a:r>
              <a:rPr lang="ru-RU" dirty="0" err="1">
                <a:solidFill>
                  <a:srgbClr val="FFFF00"/>
                </a:solidFill>
                <a:effectLst/>
              </a:rPr>
              <a:t>player</a:t>
            </a:r>
            <a:r>
              <a:rPr lang="ru-RU" dirty="0">
                <a:solidFill>
                  <a:srgbClr val="FFFF00"/>
                </a:solidFill>
                <a:effectLst/>
              </a:rPr>
              <a:t> — новый 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игрок</a:t>
            </a:r>
          </a:p>
          <a:p>
            <a:r>
              <a:rPr lang="ru-RU" i="1" dirty="0" err="1" smtClean="0">
                <a:effectLst/>
              </a:rPr>
              <a:t>личер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ʽчеловек</a:t>
            </a:r>
            <a:r>
              <a:rPr lang="ru-RU" dirty="0">
                <a:effectLst/>
              </a:rPr>
              <a:t>, который выдает чужую работу (программный продукт, контент) за свою, с измененными авторскими </a:t>
            </a:r>
            <a:r>
              <a:rPr lang="ru-RU" dirty="0" err="1">
                <a:effectLst/>
              </a:rPr>
              <a:t>правамиʼ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англ. </a:t>
            </a:r>
            <a:r>
              <a:rPr lang="ru-RU" dirty="0" err="1">
                <a:solidFill>
                  <a:srgbClr val="FFFF00"/>
                </a:solidFill>
                <a:effectLst/>
              </a:rPr>
              <a:t>leech</a:t>
            </a:r>
            <a:r>
              <a:rPr lang="ru-RU" dirty="0">
                <a:solidFill>
                  <a:srgbClr val="FFFF00"/>
                </a:solidFill>
                <a:effectLst/>
              </a:rPr>
              <a:t> — 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пиявка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мэнша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ʽженщинаʼ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рус. словообразование от англ. </a:t>
            </a:r>
            <a:r>
              <a:rPr lang="ru-RU" dirty="0" err="1">
                <a:solidFill>
                  <a:srgbClr val="FFFF00"/>
                </a:solidFill>
                <a:effectLst/>
              </a:rPr>
              <a:t>man</a:t>
            </a:r>
            <a:r>
              <a:rPr lang="ru-RU" dirty="0">
                <a:solidFill>
                  <a:srgbClr val="FFFF00"/>
                </a:solidFill>
                <a:effectLst/>
              </a:rPr>
              <a:t> — человек, 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мужчина</a:t>
            </a:r>
          </a:p>
          <a:p>
            <a:r>
              <a:rPr lang="ru-RU" dirty="0" smtClean="0">
                <a:effectLst/>
              </a:rPr>
              <a:t>(НО: </a:t>
            </a:r>
            <a:r>
              <a:rPr lang="ru-RU" i="1" dirty="0" err="1">
                <a:effectLst/>
              </a:rPr>
              <a:t>мэн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ʽмужчина</a:t>
            </a:r>
            <a:r>
              <a:rPr lang="ru-RU" dirty="0">
                <a:effectLst/>
              </a:rPr>
              <a:t>, </a:t>
            </a:r>
            <a:r>
              <a:rPr lang="ru-RU" dirty="0" err="1" smtClean="0">
                <a:effectLst/>
              </a:rPr>
              <a:t>пареньʼ</a:t>
            </a:r>
            <a:r>
              <a:rPr lang="ru-RU" dirty="0" smtClean="0">
                <a:effectLst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8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368152"/>
          </a:xfrm>
        </p:spPr>
        <p:txBody>
          <a:bodyPr/>
          <a:lstStyle/>
          <a:p>
            <a:r>
              <a:rPr lang="ru-RU" dirty="0" smtClean="0">
                <a:effectLst/>
              </a:rPr>
              <a:t>2. объяснение внутренней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хомякоз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ʽплохо</a:t>
            </a:r>
            <a:r>
              <a:rPr lang="ru-RU" dirty="0">
                <a:effectLst/>
              </a:rPr>
              <a:t> контролируемая страсть к собиранию всевозможного </a:t>
            </a:r>
            <a:r>
              <a:rPr lang="ru-RU" dirty="0" err="1">
                <a:effectLst/>
              </a:rPr>
              <a:t>хламаʼ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происхождение ассоциативное «в кладовку, копилку» → «хомяк» → «</a:t>
            </a:r>
            <a:r>
              <a:rPr lang="ru-RU" dirty="0" err="1" smtClean="0">
                <a:solidFill>
                  <a:srgbClr val="FFFF00"/>
                </a:solidFill>
                <a:effectLst/>
              </a:rPr>
              <a:t>хомякоз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»</a:t>
            </a:r>
          </a:p>
          <a:p>
            <a:r>
              <a:rPr lang="ru-RU" i="1" dirty="0" err="1" smtClean="0">
                <a:effectLst/>
              </a:rPr>
              <a:t>чистопацаны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ʽкрутой</a:t>
            </a:r>
            <a:r>
              <a:rPr lang="ru-RU" dirty="0">
                <a:effectLst/>
              </a:rPr>
              <a:t> парень с чисто </a:t>
            </a:r>
            <a:r>
              <a:rPr lang="ru-RU" dirty="0" err="1">
                <a:effectLst/>
              </a:rPr>
              <a:t>ма-асковским</a:t>
            </a:r>
            <a:r>
              <a:rPr lang="ru-RU" dirty="0">
                <a:effectLst/>
              </a:rPr>
              <a:t> а-</a:t>
            </a:r>
            <a:r>
              <a:rPr lang="ru-RU" dirty="0" err="1">
                <a:effectLst/>
              </a:rPr>
              <a:t>акцентомʼ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→ происходит от того, что эти парни всегда повторяют: «Ну ты, чисто, пацан, даёшь!»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/>
              <a:t>3. чаще всего – </a:t>
            </a:r>
            <a:r>
              <a:rPr lang="ru-RU" dirty="0">
                <a:effectLst/>
              </a:rPr>
              <a:t>сокращения и аббревиатуры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теры</a:t>
            </a:r>
            <a:r>
              <a:rPr lang="ru-RU" i="1" dirty="0">
                <a:effectLst/>
              </a:rPr>
              <a:t> </a:t>
            </a:r>
            <a:r>
              <a:rPr lang="ru-RU" dirty="0" err="1">
                <a:effectLst/>
              </a:rPr>
              <a:t>ʽкоманда</a:t>
            </a:r>
            <a:r>
              <a:rPr lang="ru-RU" dirty="0">
                <a:effectLst/>
              </a:rPr>
              <a:t> и члены команды «террористов» в игре «</a:t>
            </a:r>
            <a:r>
              <a:rPr lang="ru-RU" dirty="0" err="1">
                <a:effectLst/>
              </a:rPr>
              <a:t>Counter-Strike»ʼ</a:t>
            </a:r>
            <a:r>
              <a:rPr lang="ru-RU" dirty="0">
                <a:effectLst/>
              </a:rPr>
              <a:t> – </a:t>
            </a:r>
            <a:r>
              <a:rPr lang="ru-RU" dirty="0">
                <a:solidFill>
                  <a:srgbClr val="FFFF00"/>
                </a:solidFill>
                <a:effectLst/>
              </a:rPr>
              <a:t>сокр. «террористы»</a:t>
            </a:r>
          </a:p>
          <a:p>
            <a:r>
              <a:rPr lang="ru-RU" i="1" dirty="0">
                <a:effectLst/>
              </a:rPr>
              <a:t>ССЗБ </a:t>
            </a:r>
            <a:r>
              <a:rPr lang="ru-RU" dirty="0" err="1">
                <a:effectLst/>
              </a:rPr>
              <a:t>ʽо</a:t>
            </a:r>
            <a:r>
              <a:rPr lang="ru-RU" dirty="0">
                <a:effectLst/>
              </a:rPr>
              <a:t> человеке, допустившем оплошность, приносящем своими действиями вред самому </a:t>
            </a:r>
            <a:r>
              <a:rPr lang="ru-RU" dirty="0" err="1">
                <a:effectLst/>
              </a:rPr>
              <a:t>себеʼ</a:t>
            </a:r>
            <a:r>
              <a:rPr lang="ru-RU" dirty="0">
                <a:effectLst/>
              </a:rPr>
              <a:t> – </a:t>
            </a:r>
            <a:r>
              <a:rPr lang="ru-RU" dirty="0">
                <a:solidFill>
                  <a:srgbClr val="FFFF00"/>
                </a:solidFill>
                <a:effectLst/>
              </a:rPr>
              <a:t>аббревиатура Сам Себе Злобный 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Буратино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/>
          <a:lstStyle/>
          <a:p>
            <a:r>
              <a:rPr lang="ru-RU" dirty="0" smtClean="0">
                <a:effectLst/>
              </a:rPr>
              <a:t>4. </a:t>
            </a:r>
            <a:r>
              <a:rPr lang="ru-RU" dirty="0" err="1" smtClean="0">
                <a:effectLst/>
              </a:rPr>
              <a:t>контаминаты</a:t>
            </a:r>
            <a:r>
              <a:rPr lang="ru-RU" dirty="0" smtClean="0">
                <a:effectLst/>
              </a:rPr>
              <a:t> – наиболее </a:t>
            </a:r>
            <a:r>
              <a:rPr lang="ru-RU" dirty="0">
                <a:effectLst/>
              </a:rPr>
              <a:t>разнообразная трактовка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а) указывается один компонент: </a:t>
            </a:r>
          </a:p>
          <a:p>
            <a:r>
              <a:rPr lang="ru-RU" i="1" dirty="0" err="1" smtClean="0">
                <a:effectLst/>
              </a:rPr>
              <a:t>бухалтер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ʽалкашʼ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производное от слова бухать </a:t>
            </a:r>
            <a:endParaRPr lang="ru-RU" dirty="0" smtClean="0">
              <a:solidFill>
                <a:srgbClr val="FFFF00"/>
              </a:solidFill>
              <a:effectLst/>
            </a:endParaRPr>
          </a:p>
          <a:p>
            <a:r>
              <a:rPr lang="ru-RU" dirty="0" smtClean="0">
                <a:effectLst/>
              </a:rPr>
              <a:t>(НО: </a:t>
            </a:r>
            <a:r>
              <a:rPr lang="ru-RU" i="1" dirty="0" smtClean="0">
                <a:effectLst/>
              </a:rPr>
              <a:t>бухать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+ </a:t>
            </a:r>
            <a:r>
              <a:rPr lang="ru-RU" i="1" dirty="0">
                <a:effectLst/>
              </a:rPr>
              <a:t>бухгалтер</a:t>
            </a:r>
            <a:r>
              <a:rPr lang="ru-RU" dirty="0">
                <a:effectLst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б) указываются оба компонента: </a:t>
            </a:r>
          </a:p>
          <a:p>
            <a:r>
              <a:rPr lang="ru-RU" i="1" dirty="0" err="1" smtClean="0">
                <a:effectLst/>
              </a:rPr>
              <a:t>Ландавшиц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ʽЛандау+Лившиц</a:t>
            </a:r>
            <a:r>
              <a:rPr lang="ru-RU" dirty="0">
                <a:effectLst/>
              </a:rPr>
              <a:t> – </a:t>
            </a:r>
            <a:r>
              <a:rPr lang="ru-RU" dirty="0">
                <a:solidFill>
                  <a:srgbClr val="FFFF00"/>
                </a:solidFill>
                <a:effectLst/>
              </a:rPr>
              <a:t>сокращённое название авторов учебника по </a:t>
            </a:r>
            <a:r>
              <a:rPr lang="ru-RU" dirty="0" err="1">
                <a:solidFill>
                  <a:srgbClr val="FFFF00"/>
                </a:solidFill>
                <a:effectLst/>
              </a:rPr>
              <a:t>физикеʼ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в) особое </a:t>
            </a:r>
            <a:r>
              <a:rPr lang="ru-RU" dirty="0">
                <a:effectLst/>
              </a:rPr>
              <a:t>звучание </a:t>
            </a:r>
            <a:r>
              <a:rPr lang="ru-RU" dirty="0" smtClean="0">
                <a:effectLst/>
              </a:rPr>
              <a:t>слова: </a:t>
            </a:r>
          </a:p>
          <a:p>
            <a:r>
              <a:rPr lang="ru-RU" i="1" dirty="0" err="1" smtClean="0">
                <a:effectLst/>
              </a:rPr>
              <a:t>поцреот</a:t>
            </a:r>
            <a:r>
              <a:rPr lang="ru-RU" i="1" dirty="0" smtClean="0">
                <a:effectLst/>
              </a:rPr>
              <a:t> </a:t>
            </a:r>
            <a:r>
              <a:rPr lang="ru-RU" dirty="0" err="1">
                <a:solidFill>
                  <a:srgbClr val="FFFF00"/>
                </a:solidFill>
                <a:effectLst/>
              </a:rPr>
              <a:t>ʽумышленно</a:t>
            </a:r>
            <a:r>
              <a:rPr lang="ru-RU" dirty="0">
                <a:solidFill>
                  <a:srgbClr val="FFFF00"/>
                </a:solidFill>
                <a:effectLst/>
              </a:rPr>
              <a:t> искажённое слово "патриот" в целях насмешки, </a:t>
            </a:r>
            <a:r>
              <a:rPr lang="ru-RU" dirty="0" err="1" smtClean="0">
                <a:solidFill>
                  <a:srgbClr val="FFFF00"/>
                </a:solidFill>
                <a:effectLst/>
              </a:rPr>
              <a:t>унижения</a:t>
            </a:r>
            <a:r>
              <a:rPr lang="ru-RU" dirty="0" err="1" smtClean="0">
                <a:effectLst/>
              </a:rPr>
              <a:t>ʼ</a:t>
            </a:r>
            <a:endParaRPr lang="ru-RU" dirty="0" smtClean="0">
              <a:effectLst/>
            </a:endParaRPr>
          </a:p>
          <a:p>
            <a:r>
              <a:rPr lang="ru-RU" i="1" dirty="0" err="1" smtClean="0">
                <a:effectLst/>
              </a:rPr>
              <a:t>бякер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ʽвелосипедистʼ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намеренно искаженное байкер — фанат </a:t>
            </a:r>
            <a:r>
              <a:rPr lang="ru-RU" dirty="0" err="1" smtClean="0">
                <a:solidFill>
                  <a:srgbClr val="FFFF00"/>
                </a:solidFill>
                <a:effectLst/>
              </a:rPr>
              <a:t>мотовелоспорта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аффиксальные мотивированные (редко)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софтина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ʽкомпьютерная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программаʼ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производное от 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софт</a:t>
            </a:r>
          </a:p>
          <a:p>
            <a:r>
              <a:rPr lang="ru-RU" i="1" dirty="0" err="1" smtClean="0">
                <a:effectLst/>
              </a:rPr>
              <a:t>бузюка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ʽвредина</a:t>
            </a:r>
            <a:r>
              <a:rPr lang="ru-RU" dirty="0">
                <a:effectLst/>
              </a:rPr>
              <a:t>, человек, который </a:t>
            </a:r>
            <a:r>
              <a:rPr lang="ru-RU" dirty="0" err="1">
                <a:effectLst/>
              </a:rPr>
              <a:t>возражаетʼ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от гл. </a:t>
            </a:r>
            <a:r>
              <a:rPr lang="ru-RU" dirty="0" err="1">
                <a:solidFill>
                  <a:srgbClr val="FFFF00"/>
                </a:solidFill>
                <a:effectLst/>
              </a:rPr>
              <a:t>бузеть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effectLst/>
              </a:rPr>
              <a:t>онлайн-словари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сленга</a:t>
            </a:r>
            <a:r>
              <a:rPr lang="ru-RU" dirty="0">
                <a:effectLst/>
              </a:rPr>
              <a:t>, которые создаются самими носителями сленга и существуют только в электронном виде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713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брюлики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ʽбриллианты</a:t>
            </a:r>
            <a:r>
              <a:rPr lang="ru-RU" dirty="0">
                <a:effectLst/>
              </a:rPr>
              <a:t>, драгоценные камни (пренебрежительное), украшения из </a:t>
            </a:r>
            <a:r>
              <a:rPr lang="ru-RU" dirty="0" err="1">
                <a:effectLst/>
              </a:rPr>
              <a:t>бриллиантовʼ</a:t>
            </a:r>
            <a:r>
              <a:rPr lang="ru-RU" dirty="0">
                <a:effectLst/>
              </a:rPr>
              <a:t> </a:t>
            </a:r>
            <a:r>
              <a:rPr lang="ru-RU" dirty="0">
                <a:solidFill>
                  <a:srgbClr val="FFFF00"/>
                </a:solidFill>
                <a:effectLst/>
              </a:rPr>
              <a:t>– </a:t>
            </a:r>
            <a:r>
              <a:rPr lang="ru-RU" dirty="0" err="1">
                <a:solidFill>
                  <a:srgbClr val="FFFF00"/>
                </a:solidFill>
                <a:effectLst/>
              </a:rPr>
              <a:t>искаж</a:t>
            </a:r>
            <a:r>
              <a:rPr lang="ru-RU" dirty="0">
                <a:solidFill>
                  <a:srgbClr val="FFFF00"/>
                </a:solidFill>
                <a:effectLst/>
              </a:rPr>
              <a:t>. «бриллианты»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1612900"/>
            <a:ext cx="6381750" cy="4505325"/>
          </a:xfrm>
        </p:spPr>
      </p:pic>
    </p:spTree>
    <p:extLst>
      <p:ext uri="{BB962C8B-B14F-4D97-AF65-F5344CB8AC3E}">
        <p14:creationId xmlns:p14="http://schemas.microsoft.com/office/powerpoint/2010/main" val="337556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  <a:hlinkClick r:id="rId2"/>
              </a:rPr>
              <a:t>http://www.slovoborg.</a:t>
            </a:r>
            <a:r>
              <a:rPr lang="ru-RU" dirty="0">
                <a:effectLst/>
                <a:hlinkClick r:id="rId3"/>
              </a:rPr>
              <a:t>s</a:t>
            </a:r>
            <a:r>
              <a:rPr lang="ru-RU" dirty="0">
                <a:effectLst/>
                <a:hlinkClick r:id="rId2"/>
              </a:rPr>
              <a:t>u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  <a:hlinkClick r:id="rId4"/>
              </a:rPr>
              <a:t>http</a:t>
            </a:r>
            <a:r>
              <a:rPr lang="ru-RU" dirty="0">
                <a:effectLst/>
                <a:hlinkClick r:id="rId4"/>
              </a:rPr>
              <a:t>://www.slovonovo.ru</a:t>
            </a:r>
            <a:endParaRPr lang="ru-RU" dirty="0" smtClean="0">
              <a:effectLst/>
              <a:hlinkClick r:id="rId3"/>
            </a:endParaRPr>
          </a:p>
          <a:p>
            <a:r>
              <a:rPr lang="ru-RU" dirty="0" smtClean="0">
                <a:effectLst/>
                <a:hlinkClick r:id="rId3"/>
              </a:rPr>
              <a:t>http</a:t>
            </a:r>
            <a:r>
              <a:rPr lang="ru-RU" dirty="0">
                <a:effectLst/>
                <a:hlinkClick r:id="rId3"/>
              </a:rPr>
              <a:t>://www.teenslang.su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579296" cy="572626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Интернет как </a:t>
            </a:r>
            <a:r>
              <a:rPr lang="ru-RU" dirty="0" smtClean="0">
                <a:effectLst/>
              </a:rPr>
              <a:t>источник</a:t>
            </a:r>
          </a:p>
          <a:p>
            <a:pPr marL="0" indent="0" algn="ctr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Интернет </a:t>
            </a:r>
            <a:r>
              <a:rPr lang="ru-RU" dirty="0">
                <a:effectLst/>
              </a:rPr>
              <a:t>как источник изучения словообразования лексики </a:t>
            </a:r>
            <a:r>
              <a:rPr lang="ru-RU" dirty="0" smtClean="0">
                <a:effectLst/>
              </a:rPr>
              <a:t>сленга</a:t>
            </a:r>
          </a:p>
          <a:p>
            <a:pPr marL="0" indent="0">
              <a:buNone/>
            </a:pP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</a:rPr>
              <a:t>Интернет как источник изучения оценки носителями сленга мотивационных отношений в языке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95736" y="836712"/>
            <a:ext cx="1368152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059832" y="980728"/>
            <a:ext cx="1368152" cy="30963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dirty="0"/>
              <a:t>Терминология и определения</a:t>
            </a:r>
            <a:endParaRPr lang="ru-RU" dirty="0" smtClean="0"/>
          </a:p>
          <a:p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ru-RU" dirty="0"/>
              <a:t>Проблемы материала исследования</a:t>
            </a:r>
            <a:endParaRPr lang="ru-RU" dirty="0" smtClean="0"/>
          </a:p>
          <a:p>
            <a:r>
              <a:rPr lang="en-US" dirty="0" smtClean="0"/>
              <a:t>III</a:t>
            </a:r>
            <a:r>
              <a:rPr lang="ru-RU" dirty="0" smtClean="0"/>
              <a:t>. </a:t>
            </a:r>
            <a:r>
              <a:rPr lang="ru-RU" dirty="0"/>
              <a:t>Интернет как источник изучения словообразования лексики сленга</a:t>
            </a:r>
            <a:endParaRPr lang="en-US" dirty="0" smtClean="0"/>
          </a:p>
          <a:p>
            <a:r>
              <a:rPr lang="en-US" dirty="0"/>
              <a:t>IV</a:t>
            </a:r>
            <a:r>
              <a:rPr lang="ru-RU" dirty="0"/>
              <a:t>. Интернет как источник изучения оценки носителями сленга мотивационных отношений в языке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3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844824"/>
          </a:xfrm>
        </p:spPr>
        <p:txBody>
          <a:bodyPr/>
          <a:lstStyle/>
          <a:p>
            <a:r>
              <a:rPr lang="en-US" dirty="0" smtClean="0">
                <a:effectLst/>
              </a:rPr>
              <a:t>II</a:t>
            </a:r>
            <a:r>
              <a:rPr lang="ru-RU" dirty="0" smtClean="0">
                <a:effectLst/>
              </a:rPr>
              <a:t>. ТЕРМИНОЛОГИЯ </a:t>
            </a:r>
            <a:r>
              <a:rPr lang="ru-RU" dirty="0">
                <a:effectLst/>
              </a:rPr>
              <a:t>И ОПРЕДЕЛЕНИЯ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30725"/>
          </a:xfrm>
        </p:spPr>
        <p:txBody>
          <a:bodyPr/>
          <a:lstStyle/>
          <a:p>
            <a:r>
              <a:rPr lang="ru-RU" dirty="0" smtClean="0">
                <a:effectLst/>
              </a:rPr>
              <a:t>1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Социолект</a:t>
            </a:r>
            <a:r>
              <a:rPr lang="ru-RU" dirty="0">
                <a:effectLst/>
              </a:rPr>
              <a:t> 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2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Сленг</a:t>
            </a:r>
          </a:p>
          <a:p>
            <a:r>
              <a:rPr lang="ru-RU" dirty="0" smtClean="0">
                <a:effectLst/>
              </a:rPr>
              <a:t>3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Деривация, дериват </a:t>
            </a:r>
          </a:p>
          <a:p>
            <a:r>
              <a:rPr lang="ru-RU" dirty="0" smtClean="0">
                <a:effectLst/>
              </a:rPr>
              <a:t>4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Продуктивность </a:t>
            </a:r>
            <a:r>
              <a:rPr lang="ru-RU" u="sng" dirty="0" smtClean="0">
                <a:effectLst/>
              </a:rPr>
              <a:t>(</a:t>
            </a:r>
            <a:r>
              <a:rPr lang="ru-RU" dirty="0" smtClean="0">
                <a:effectLst/>
              </a:rPr>
              <a:t>словообразовательного </a:t>
            </a:r>
            <a:r>
              <a:rPr lang="ru-RU" dirty="0">
                <a:effectLst/>
              </a:rPr>
              <a:t>типа, суффикса и т.д</a:t>
            </a:r>
            <a:r>
              <a:rPr lang="ru-RU" dirty="0" smtClean="0">
                <a:effectLst/>
              </a:rPr>
              <a:t>.)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62919" y="1785515"/>
            <a:ext cx="3096344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35" y="2664473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                        ос/</a:t>
            </a:r>
            <a:r>
              <a:rPr lang="ru-RU" dirty="0" err="1" smtClean="0"/>
              <a:t>ож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95167" y="1490120"/>
            <a:ext cx="864096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54216"/>
            <a:ext cx="890093" cy="88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15" y="3624170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31" y="3294801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28" y="4477396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325" y="1785515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041" y="1075091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618" y="4477395"/>
            <a:ext cx="890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446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902</TotalTime>
  <Words>962</Words>
  <Application>Microsoft Office PowerPoint</Application>
  <PresentationFormat>Экран (4:3)</PresentationFormat>
  <Paragraphs>156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Тема1</vt:lpstr>
      <vt:lpstr>ОНЛАЙН-СЛОВАРИ МОЛОДЕЖНОГО СЛЕНГА: СЛОВООБРАЗОВАТЕЛЬНЫЙ АСПЕКТ ЛЕКСИКИ  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СОДЕРЖАНИЕ</vt:lpstr>
      <vt:lpstr>II. ТЕРМИНОЛОГИЯ И ОПРЕДЕЛЕНИЯ </vt:lpstr>
      <vt:lpstr>                        ос/ож</vt:lpstr>
      <vt:lpstr>II. ТЕРМИНОЛОГИЯ И ОПРЕДЕЛЕНИЯ </vt:lpstr>
      <vt:lpstr>III. ПРОБЛЕМЫ МАТЕРИАЛА ИССЛЕДОВАНИЯ</vt:lpstr>
      <vt:lpstr>1. Проблема авторов: презумпция  добросовестности</vt:lpstr>
      <vt:lpstr>2. Проблема отграничения сленгизмов от несленгизмов</vt:lpstr>
      <vt:lpstr>3. Проблема отграничения дериватов от недериватов</vt:lpstr>
      <vt:lpstr>В. Немотивированное слово – дериват</vt:lpstr>
      <vt:lpstr>число морфологических дериватов</vt:lpstr>
      <vt:lpstr>III. Интернет как источник изучения словообразования лексики сленга</vt:lpstr>
      <vt:lpstr>1. Суффиксация</vt:lpstr>
      <vt:lpstr>2. Префиксация и префиксально-суффиксальный способ</vt:lpstr>
      <vt:lpstr>3. Сложение и сложение с суффиксацией</vt:lpstr>
      <vt:lpstr>4. Аббревиация и усечение</vt:lpstr>
      <vt:lpstr>5. Контаминация</vt:lpstr>
      <vt:lpstr>серия контаминатов → суффиксоиды </vt:lpstr>
      <vt:lpstr>серия контаминатов → суффиксоиды </vt:lpstr>
      <vt:lpstr>Способы словообразования</vt:lpstr>
      <vt:lpstr>В социолектах – просторечные суффиксы?</vt:lpstr>
      <vt:lpstr>Презентация PowerPoint</vt:lpstr>
      <vt:lpstr>суффикс -ер</vt:lpstr>
      <vt:lpstr>суффикс -ос</vt:lpstr>
      <vt:lpstr>IV. Интернет как источник изучения оценки носителями сленга мотивационных отношений в языке</vt:lpstr>
      <vt:lpstr>Презентация PowerPoint</vt:lpstr>
      <vt:lpstr>1. англоязычное происхождение </vt:lpstr>
      <vt:lpstr>Презентация PowerPoint</vt:lpstr>
      <vt:lpstr>2. объяснение внутренней формы</vt:lpstr>
      <vt:lpstr>3. чаще всего – сокращения и аббревиатуры </vt:lpstr>
      <vt:lpstr>4. контаминаты – наиболее разнообразная трактовка </vt:lpstr>
      <vt:lpstr>Презентация PowerPoint</vt:lpstr>
      <vt:lpstr>Презентация PowerPoint</vt:lpstr>
      <vt:lpstr>5. аффиксальные мотивированные (редко)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SamLab.ws</cp:lastModifiedBy>
  <cp:revision>97</cp:revision>
  <dcterms:modified xsi:type="dcterms:W3CDTF">2016-03-21T05:55:30Z</dcterms:modified>
</cp:coreProperties>
</file>