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6" r:id="rId3"/>
    <p:sldId id="292" r:id="rId4"/>
    <p:sldId id="297" r:id="rId5"/>
    <p:sldId id="293" r:id="rId6"/>
    <p:sldId id="294" r:id="rId7"/>
    <p:sldId id="298" r:id="rId8"/>
    <p:sldId id="299" r:id="rId9"/>
    <p:sldId id="300" r:id="rId10"/>
    <p:sldId id="295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7" r:id="rId27"/>
    <p:sldId id="316" r:id="rId28"/>
    <p:sldId id="286" r:id="rId29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355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0263"/>
            <a:ext cx="3073400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AB67CBE-8B9E-4E39-AC0A-3641846403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56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16244C0-C411-4200-B812-2EE9ABAF167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83086F-A0E4-4E14-A184-FD797A006C4A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9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1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9F6028B-D31C-468F-9F40-F901C0E2268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1138" y="9720263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D6CBFC-8549-450B-82A0-43A79923F048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7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6397E-B215-4E2A-ACB7-B371900490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69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4CC90-2484-43E1-8629-DE49D75401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82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30175"/>
            <a:ext cx="2055812" cy="5992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8213" cy="59928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DFD50-B434-4B3A-9005-2ABCF84F58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464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67208-E4C5-4970-9438-6C7B4C705F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235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FD74C-59DA-410D-A1A6-40CCC3A6B0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53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9E3E2-E4ED-492C-B145-7CB6085F59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640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1892B-D578-4858-8750-1B3026260C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038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256D8-A5E1-4442-B1E6-4EF5D09C5D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118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04B23-6ED0-4E10-BCB3-A99526E7DC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821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100D5-0B0E-4A92-8D42-E712208F61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198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83E83-4EB0-4E29-A118-C899BB6BB8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900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219F2-4DE5-43E4-A2E0-CF74AAE72A4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954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DB616-FFF9-4951-A636-84E099275A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922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FA5CA-5FAB-48C1-8A5F-E67002A8CB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383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30175"/>
            <a:ext cx="2055812" cy="5992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8213" cy="59928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9D694-DE3D-4E76-B473-33CC285D660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008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D62D2-8013-4DDC-B3CE-6BF2A6426E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5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D2823-398E-4303-B584-07C4A6961F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498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5971B-15BF-4B87-8278-77C4AAE451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011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C6248-7F0E-4E6A-B7F7-C27CAC96E6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29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E0858-467B-4CD3-A74D-195665454D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664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2BA71-BDD1-444D-B8CD-ED26981121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86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0EFD0-30DA-4229-8D40-FBFB22BDC8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826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6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2" charset="-122"/>
              </a:defRPr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C225A85F-C586-4CD2-ACFD-653BD7D8110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3175" y="4267200"/>
            <a:ext cx="9137650" cy="2587625"/>
            <a:chOff x="2" y="2688"/>
            <a:chExt cx="5756" cy="1630"/>
          </a:xfrm>
        </p:grpSpPr>
        <p:sp>
          <p:nvSpPr>
            <p:cNvPr id="2056" name="Freeform 2"/>
            <p:cNvSpPr>
              <a:spLocks noChangeArrowheads="1"/>
            </p:cNvSpPr>
            <p:nvPr/>
          </p:nvSpPr>
          <p:spPr bwMode="auto">
            <a:xfrm>
              <a:off x="2" y="2688"/>
              <a:ext cx="5756" cy="1630"/>
            </a:xfrm>
            <a:custGeom>
              <a:avLst/>
              <a:gdLst>
                <a:gd name="T0" fmla="*/ 591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15 w 5740"/>
                <a:gd name="T7" fmla="*/ 0 h 4316"/>
                <a:gd name="T8" fmla="*/ 5915 w 5740"/>
                <a:gd name="T9" fmla="*/ 0 h 4316"/>
                <a:gd name="T10" fmla="*/ 591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sr-Cyrl-CS">
                <a:latin typeface="Arial" charset="0"/>
                <a:ea typeface="Microsoft YaHei" pitchFamily="32" charset="-122"/>
              </a:endParaRPr>
            </a:p>
          </p:txBody>
        </p:sp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3528" y="3715"/>
              <a:ext cx="790" cy="519"/>
              <a:chOff x="3528" y="3715"/>
              <a:chExt cx="790" cy="519"/>
            </a:xfrm>
          </p:grpSpPr>
          <p:sp>
            <p:nvSpPr>
              <p:cNvPr id="2108" name="Oval 4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0" cy="325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9" name="Oval 5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0" cy="273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0" name="Oval 6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2" cy="205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1" name="Oval 7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0" cy="157"/>
              </a:xfrm>
              <a:prstGeom prst="ellipse">
                <a:avLst/>
              </a:prstGeom>
              <a:gradFill rotWithShape="0"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2" name="Oval 8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0" cy="105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3" name="Freeform 9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1" cy="159"/>
              </a:xfrm>
              <a:custGeom>
                <a:avLst/>
                <a:gdLst>
                  <a:gd name="T0" fmla="*/ 374 w 382"/>
                  <a:gd name="T1" fmla="*/ 12 h 161"/>
                  <a:gd name="T2" fmla="*/ 255 w 382"/>
                  <a:gd name="T3" fmla="*/ 24 h 161"/>
                  <a:gd name="T4" fmla="*/ 149 w 382"/>
                  <a:gd name="T5" fmla="*/ 52 h 161"/>
                  <a:gd name="T6" fmla="*/ 101 w 382"/>
                  <a:gd name="T7" fmla="*/ 75 h 161"/>
                  <a:gd name="T8" fmla="*/ 59 w 382"/>
                  <a:gd name="T9" fmla="*/ 98 h 161"/>
                  <a:gd name="T10" fmla="*/ 24 w 382"/>
                  <a:gd name="T11" fmla="*/ 126 h 161"/>
                  <a:gd name="T12" fmla="*/ 0 w 382"/>
                  <a:gd name="T13" fmla="*/ 156 h 161"/>
                  <a:gd name="T14" fmla="*/ 0 w 382"/>
                  <a:gd name="T15" fmla="*/ 132 h 161"/>
                  <a:gd name="T16" fmla="*/ 29 w 382"/>
                  <a:gd name="T17" fmla="*/ 104 h 161"/>
                  <a:gd name="T18" fmla="*/ 65 w 382"/>
                  <a:gd name="T19" fmla="*/ 80 h 161"/>
                  <a:gd name="T20" fmla="*/ 155 w 382"/>
                  <a:gd name="T21" fmla="*/ 36 h 161"/>
                  <a:gd name="T22" fmla="*/ 255 w 382"/>
                  <a:gd name="T23" fmla="*/ 12 h 161"/>
                  <a:gd name="T24" fmla="*/ 374 w 382"/>
                  <a:gd name="T25" fmla="*/ 0 h 161"/>
                  <a:gd name="T26" fmla="*/ 374 w 382"/>
                  <a:gd name="T27" fmla="*/ 0 h 161"/>
                  <a:gd name="T28" fmla="*/ 380 w 382"/>
                  <a:gd name="T29" fmla="*/ 0 h 161"/>
                  <a:gd name="T30" fmla="*/ 380 w 382"/>
                  <a:gd name="T31" fmla="*/ 12 h 161"/>
                  <a:gd name="T32" fmla="*/ 374 w 382"/>
                  <a:gd name="T33" fmla="*/ 12 h 161"/>
                  <a:gd name="T34" fmla="*/ 374 w 382"/>
                  <a:gd name="T35" fmla="*/ 12 h 161"/>
                  <a:gd name="T36" fmla="*/ 374 w 382"/>
                  <a:gd name="T37" fmla="*/ 12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4" name="Freeform 10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2" cy="64"/>
              </a:xfrm>
              <a:custGeom>
                <a:avLst/>
                <a:gdLst>
                  <a:gd name="T0" fmla="*/ 255 w 443"/>
                  <a:gd name="T1" fmla="*/ 49 h 66"/>
                  <a:gd name="T2" fmla="*/ 351 w 443"/>
                  <a:gd name="T3" fmla="*/ 45 h 66"/>
                  <a:gd name="T4" fmla="*/ 441 w 443"/>
                  <a:gd name="T5" fmla="*/ 22 h 66"/>
                  <a:gd name="T6" fmla="*/ 441 w 443"/>
                  <a:gd name="T7" fmla="*/ 33 h 66"/>
                  <a:gd name="T8" fmla="*/ 351 w 443"/>
                  <a:gd name="T9" fmla="*/ 55 h 66"/>
                  <a:gd name="T10" fmla="*/ 255 w 443"/>
                  <a:gd name="T11" fmla="*/ 61 h 66"/>
                  <a:gd name="T12" fmla="*/ 186 w 443"/>
                  <a:gd name="T13" fmla="*/ 55 h 66"/>
                  <a:gd name="T14" fmla="*/ 120 w 443"/>
                  <a:gd name="T15" fmla="*/ 45 h 66"/>
                  <a:gd name="T16" fmla="*/ 60 w 443"/>
                  <a:gd name="T17" fmla="*/ 33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2 h 66"/>
                  <a:gd name="T24" fmla="*/ 120 w 443"/>
                  <a:gd name="T25" fmla="*/ 33 h 66"/>
                  <a:gd name="T26" fmla="*/ 186 w 443"/>
                  <a:gd name="T27" fmla="*/ 45 h 66"/>
                  <a:gd name="T28" fmla="*/ 255 w 443"/>
                  <a:gd name="T29" fmla="*/ 49 h 66"/>
                  <a:gd name="T30" fmla="*/ 255 w 443"/>
                  <a:gd name="T31" fmla="*/ 49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89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" name="Freeform 11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7" cy="214"/>
              </a:xfrm>
              <a:custGeom>
                <a:avLst/>
                <a:gdLst>
                  <a:gd name="T0" fmla="*/ 12 w 89"/>
                  <a:gd name="T1" fmla="*/ 64 h 216"/>
                  <a:gd name="T2" fmla="*/ 18 w 89"/>
                  <a:gd name="T3" fmla="*/ 106 h 216"/>
                  <a:gd name="T4" fmla="*/ 34 w 89"/>
                  <a:gd name="T5" fmla="*/ 141 h 216"/>
                  <a:gd name="T6" fmla="*/ 57 w 89"/>
                  <a:gd name="T7" fmla="*/ 175 h 216"/>
                  <a:gd name="T8" fmla="*/ 84 w 89"/>
                  <a:gd name="T9" fmla="*/ 211 h 216"/>
                  <a:gd name="T10" fmla="*/ 67 w 89"/>
                  <a:gd name="T11" fmla="*/ 211 h 216"/>
                  <a:gd name="T12" fmla="*/ 40 w 89"/>
                  <a:gd name="T13" fmla="*/ 175 h 216"/>
                  <a:gd name="T14" fmla="*/ 18 w 89"/>
                  <a:gd name="T15" fmla="*/ 141 h 216"/>
                  <a:gd name="T16" fmla="*/ 6 w 89"/>
                  <a:gd name="T17" fmla="*/ 106 h 216"/>
                  <a:gd name="T18" fmla="*/ 0 w 89"/>
                  <a:gd name="T19" fmla="*/ 64 h 216"/>
                  <a:gd name="T20" fmla="*/ 0 w 89"/>
                  <a:gd name="T21" fmla="*/ 30 h 216"/>
                  <a:gd name="T22" fmla="*/ 12 w 89"/>
                  <a:gd name="T23" fmla="*/ 0 h 216"/>
                  <a:gd name="T24" fmla="*/ 28 w 89"/>
                  <a:gd name="T25" fmla="*/ 0 h 216"/>
                  <a:gd name="T26" fmla="*/ 18 w 89"/>
                  <a:gd name="T27" fmla="*/ 30 h 216"/>
                  <a:gd name="T28" fmla="*/ 12 w 89"/>
                  <a:gd name="T29" fmla="*/ 64 h 216"/>
                  <a:gd name="T30" fmla="*/ 12 w 89"/>
                  <a:gd name="T31" fmla="*/ 64 h 2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6" name="Freeform 12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8" cy="459"/>
              </a:xfrm>
              <a:custGeom>
                <a:avLst/>
                <a:gdLst>
                  <a:gd name="T0" fmla="*/ 385 w 747"/>
                  <a:gd name="T1" fmla="*/ 438 h 461"/>
                  <a:gd name="T2" fmla="*/ 312 w 747"/>
                  <a:gd name="T3" fmla="*/ 432 h 461"/>
                  <a:gd name="T4" fmla="*/ 246 w 747"/>
                  <a:gd name="T5" fmla="*/ 420 h 461"/>
                  <a:gd name="T6" fmla="*/ 185 w 747"/>
                  <a:gd name="T7" fmla="*/ 402 h 461"/>
                  <a:gd name="T8" fmla="*/ 131 w 747"/>
                  <a:gd name="T9" fmla="*/ 378 h 461"/>
                  <a:gd name="T10" fmla="*/ 83 w 747"/>
                  <a:gd name="T11" fmla="*/ 343 h 461"/>
                  <a:gd name="T12" fmla="*/ 53 w 747"/>
                  <a:gd name="T13" fmla="*/ 308 h 461"/>
                  <a:gd name="T14" fmla="*/ 30 w 747"/>
                  <a:gd name="T15" fmla="*/ 266 h 461"/>
                  <a:gd name="T16" fmla="*/ 24 w 747"/>
                  <a:gd name="T17" fmla="*/ 225 h 461"/>
                  <a:gd name="T18" fmla="*/ 30 w 747"/>
                  <a:gd name="T19" fmla="*/ 183 h 461"/>
                  <a:gd name="T20" fmla="*/ 53 w 747"/>
                  <a:gd name="T21" fmla="*/ 141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6 w 747"/>
                  <a:gd name="T29" fmla="*/ 30 h 461"/>
                  <a:gd name="T30" fmla="*/ 312 w 747"/>
                  <a:gd name="T31" fmla="*/ 18 h 461"/>
                  <a:gd name="T32" fmla="*/ 385 w 747"/>
                  <a:gd name="T33" fmla="*/ 12 h 461"/>
                  <a:gd name="T34" fmla="*/ 481 w 747"/>
                  <a:gd name="T35" fmla="*/ 18 h 461"/>
                  <a:gd name="T36" fmla="*/ 566 w 747"/>
                  <a:gd name="T37" fmla="*/ 41 h 461"/>
                  <a:gd name="T38" fmla="*/ 566 w 747"/>
                  <a:gd name="T39" fmla="*/ 36 h 461"/>
                  <a:gd name="T40" fmla="*/ 566 w 747"/>
                  <a:gd name="T41" fmla="*/ 30 h 461"/>
                  <a:gd name="T42" fmla="*/ 481 w 747"/>
                  <a:gd name="T43" fmla="*/ 6 h 461"/>
                  <a:gd name="T44" fmla="*/ 385 w 747"/>
                  <a:gd name="T45" fmla="*/ 0 h 461"/>
                  <a:gd name="T46" fmla="*/ 306 w 747"/>
                  <a:gd name="T47" fmla="*/ 6 h 461"/>
                  <a:gd name="T48" fmla="*/ 234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5 h 461"/>
                  <a:gd name="T58" fmla="*/ 6 w 747"/>
                  <a:gd name="T59" fmla="*/ 177 h 461"/>
                  <a:gd name="T60" fmla="*/ 0 w 747"/>
                  <a:gd name="T61" fmla="*/ 225 h 461"/>
                  <a:gd name="T62" fmla="*/ 6 w 747"/>
                  <a:gd name="T63" fmla="*/ 272 h 461"/>
                  <a:gd name="T64" fmla="*/ 30 w 747"/>
                  <a:gd name="T65" fmla="*/ 314 h 461"/>
                  <a:gd name="T66" fmla="*/ 65 w 747"/>
                  <a:gd name="T67" fmla="*/ 354 h 461"/>
                  <a:gd name="T68" fmla="*/ 113 w 747"/>
                  <a:gd name="T69" fmla="*/ 390 h 461"/>
                  <a:gd name="T70" fmla="*/ 167 w 747"/>
                  <a:gd name="T71" fmla="*/ 414 h 461"/>
                  <a:gd name="T72" fmla="*/ 234 w 747"/>
                  <a:gd name="T73" fmla="*/ 438 h 461"/>
                  <a:gd name="T74" fmla="*/ 306 w 747"/>
                  <a:gd name="T75" fmla="*/ 450 h 461"/>
                  <a:gd name="T76" fmla="*/ 385 w 747"/>
                  <a:gd name="T77" fmla="*/ 456 h 461"/>
                  <a:gd name="T78" fmla="*/ 451 w 747"/>
                  <a:gd name="T79" fmla="*/ 450 h 461"/>
                  <a:gd name="T80" fmla="*/ 511 w 747"/>
                  <a:gd name="T81" fmla="*/ 444 h 461"/>
                  <a:gd name="T82" fmla="*/ 613 w 747"/>
                  <a:gd name="T83" fmla="*/ 408 h 461"/>
                  <a:gd name="T84" fmla="*/ 661 w 747"/>
                  <a:gd name="T85" fmla="*/ 384 h 461"/>
                  <a:gd name="T86" fmla="*/ 697 w 747"/>
                  <a:gd name="T87" fmla="*/ 354 h 461"/>
                  <a:gd name="T88" fmla="*/ 727 w 747"/>
                  <a:gd name="T89" fmla="*/ 326 h 461"/>
                  <a:gd name="T90" fmla="*/ 751 w 747"/>
                  <a:gd name="T91" fmla="*/ 290 h 461"/>
                  <a:gd name="T92" fmla="*/ 745 w 747"/>
                  <a:gd name="T93" fmla="*/ 284 h 461"/>
                  <a:gd name="T94" fmla="*/ 733 w 747"/>
                  <a:gd name="T95" fmla="*/ 278 h 461"/>
                  <a:gd name="T96" fmla="*/ 715 w 747"/>
                  <a:gd name="T97" fmla="*/ 314 h 461"/>
                  <a:gd name="T98" fmla="*/ 685 w 747"/>
                  <a:gd name="T99" fmla="*/ 343 h 461"/>
                  <a:gd name="T100" fmla="*/ 649 w 747"/>
                  <a:gd name="T101" fmla="*/ 372 h 461"/>
                  <a:gd name="T102" fmla="*/ 608 w 747"/>
                  <a:gd name="T103" fmla="*/ 396 h 461"/>
                  <a:gd name="T104" fmla="*/ 505 w 747"/>
                  <a:gd name="T105" fmla="*/ 426 h 461"/>
                  <a:gd name="T106" fmla="*/ 445 w 747"/>
                  <a:gd name="T107" fmla="*/ 438 h 461"/>
                  <a:gd name="T108" fmla="*/ 385 w 747"/>
                  <a:gd name="T109" fmla="*/ 438 h 461"/>
                  <a:gd name="T110" fmla="*/ 385 w 747"/>
                  <a:gd name="T111" fmla="*/ 438 h 4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stretch>
                  <a:fillRect/>
                </a:stretch>
              </a:blip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3" name="Freeform 13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4" cy="28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0 h 30"/>
                  <a:gd name="T4" fmla="*/ 46 w 96"/>
                  <a:gd name="T5" fmla="*/ 15 h 30"/>
                  <a:gd name="T6" fmla="*/ 91 w 96"/>
                  <a:gd name="T7" fmla="*/ 25 h 30"/>
                  <a:gd name="T8" fmla="*/ 91 w 96"/>
                  <a:gd name="T9" fmla="*/ 20 h 30"/>
                  <a:gd name="T10" fmla="*/ 91 w 96"/>
                  <a:gd name="T11" fmla="*/ 15 h 30"/>
                  <a:gd name="T12" fmla="*/ 46 w 96"/>
                  <a:gd name="T13" fmla="*/ 10 h 30"/>
                  <a:gd name="T14" fmla="*/ 0 w 96"/>
                  <a:gd name="T15" fmla="*/ 0 h 30"/>
                  <a:gd name="T16" fmla="*/ 0 w 9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18" name="Oval 14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2" cy="51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</p:grpSp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1776" y="3631"/>
              <a:ext cx="1624" cy="681"/>
              <a:chOff x="1776" y="3631"/>
              <a:chExt cx="1624" cy="681"/>
            </a:xfrm>
          </p:grpSpPr>
          <p:sp>
            <p:nvSpPr>
              <p:cNvPr id="2090" name="Oval 16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6" cy="375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1" name="Oval 17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1" cy="33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2" name="Oval 18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499" cy="297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3" name="Oval 19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2" cy="256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4" name="Oval 20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1" cy="238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5" name="Oval 21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4" cy="190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6" name="Oval 22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5" cy="133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7" name="Oval 23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8" cy="58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8" name="Freeform 24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7" cy="184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3 w 448"/>
                  <a:gd name="T9" fmla="*/ 58 h 186"/>
                  <a:gd name="T10" fmla="*/ 327 w 448"/>
                  <a:gd name="T11" fmla="*/ 82 h 186"/>
                  <a:gd name="T12" fmla="*/ 375 w 448"/>
                  <a:gd name="T13" fmla="*/ 111 h 186"/>
                  <a:gd name="T14" fmla="*/ 417 w 448"/>
                  <a:gd name="T15" fmla="*/ 145 h 186"/>
                  <a:gd name="T16" fmla="*/ 446 w 448"/>
                  <a:gd name="T17" fmla="*/ 181 h 186"/>
                  <a:gd name="T18" fmla="*/ 446 w 448"/>
                  <a:gd name="T19" fmla="*/ 157 h 186"/>
                  <a:gd name="T20" fmla="*/ 411 w 448"/>
                  <a:gd name="T21" fmla="*/ 123 h 186"/>
                  <a:gd name="T22" fmla="*/ 369 w 448"/>
                  <a:gd name="T23" fmla="*/ 93 h 186"/>
                  <a:gd name="T24" fmla="*/ 321 w 448"/>
                  <a:gd name="T25" fmla="*/ 64 h 186"/>
                  <a:gd name="T26" fmla="*/ 267 w 448"/>
                  <a:gd name="T27" fmla="*/ 46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99" name="Freeform 25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0" cy="460"/>
              </a:xfrm>
              <a:custGeom>
                <a:avLst/>
                <a:gdLst>
                  <a:gd name="T0" fmla="*/ 23 w 890"/>
                  <a:gd name="T1" fmla="*/ 273 h 462"/>
                  <a:gd name="T2" fmla="*/ 29 w 890"/>
                  <a:gd name="T3" fmla="*/ 220 h 462"/>
                  <a:gd name="T4" fmla="*/ 59 w 890"/>
                  <a:gd name="T5" fmla="*/ 172 h 462"/>
                  <a:gd name="T6" fmla="*/ 95 w 890"/>
                  <a:gd name="T7" fmla="*/ 130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9 w 890"/>
                  <a:gd name="T17" fmla="*/ 18 h 462"/>
                  <a:gd name="T18" fmla="*/ 533 w 890"/>
                  <a:gd name="T19" fmla="*/ 24 h 462"/>
                  <a:gd name="T20" fmla="*/ 610 w 890"/>
                  <a:gd name="T21" fmla="*/ 36 h 462"/>
                  <a:gd name="T22" fmla="*/ 682 w 890"/>
                  <a:gd name="T23" fmla="*/ 60 h 462"/>
                  <a:gd name="T24" fmla="*/ 742 w 890"/>
                  <a:gd name="T25" fmla="*/ 96 h 462"/>
                  <a:gd name="T26" fmla="*/ 796 w 890"/>
                  <a:gd name="T27" fmla="*/ 130 h 462"/>
                  <a:gd name="T28" fmla="*/ 832 w 890"/>
                  <a:gd name="T29" fmla="*/ 172 h 462"/>
                  <a:gd name="T30" fmla="*/ 862 w 890"/>
                  <a:gd name="T31" fmla="*/ 220 h 462"/>
                  <a:gd name="T32" fmla="*/ 868 w 890"/>
                  <a:gd name="T33" fmla="*/ 273 h 462"/>
                  <a:gd name="T34" fmla="*/ 856 w 890"/>
                  <a:gd name="T35" fmla="*/ 327 h 462"/>
                  <a:gd name="T36" fmla="*/ 832 w 890"/>
                  <a:gd name="T37" fmla="*/ 373 h 462"/>
                  <a:gd name="T38" fmla="*/ 784 w 890"/>
                  <a:gd name="T39" fmla="*/ 421 h 462"/>
                  <a:gd name="T40" fmla="*/ 724 w 890"/>
                  <a:gd name="T41" fmla="*/ 457 h 462"/>
                  <a:gd name="T42" fmla="*/ 766 w 890"/>
                  <a:gd name="T43" fmla="*/ 457 h 462"/>
                  <a:gd name="T44" fmla="*/ 820 w 890"/>
                  <a:gd name="T45" fmla="*/ 421 h 462"/>
                  <a:gd name="T46" fmla="*/ 856 w 890"/>
                  <a:gd name="T47" fmla="*/ 373 h 462"/>
                  <a:gd name="T48" fmla="*/ 885 w 890"/>
                  <a:gd name="T49" fmla="*/ 327 h 462"/>
                  <a:gd name="T50" fmla="*/ 891 w 890"/>
                  <a:gd name="T51" fmla="*/ 273 h 462"/>
                  <a:gd name="T52" fmla="*/ 885 w 890"/>
                  <a:gd name="T53" fmla="*/ 220 h 462"/>
                  <a:gd name="T54" fmla="*/ 856 w 890"/>
                  <a:gd name="T55" fmla="*/ 166 h 462"/>
                  <a:gd name="T56" fmla="*/ 814 w 890"/>
                  <a:gd name="T57" fmla="*/ 118 h 462"/>
                  <a:gd name="T58" fmla="*/ 760 w 890"/>
                  <a:gd name="T59" fmla="*/ 84 h 462"/>
                  <a:gd name="T60" fmla="*/ 694 w 890"/>
                  <a:gd name="T61" fmla="*/ 48 h 462"/>
                  <a:gd name="T62" fmla="*/ 622 w 890"/>
                  <a:gd name="T63" fmla="*/ 24 h 462"/>
                  <a:gd name="T64" fmla="*/ 539 w 890"/>
                  <a:gd name="T65" fmla="*/ 6 h 462"/>
                  <a:gd name="T66" fmla="*/ 449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18 h 462"/>
                  <a:gd name="T78" fmla="*/ 35 w 890"/>
                  <a:gd name="T79" fmla="*/ 166 h 462"/>
                  <a:gd name="T80" fmla="*/ 12 w 890"/>
                  <a:gd name="T81" fmla="*/ 220 h 462"/>
                  <a:gd name="T82" fmla="*/ 0 w 890"/>
                  <a:gd name="T83" fmla="*/ 273 h 462"/>
                  <a:gd name="T84" fmla="*/ 6 w 890"/>
                  <a:gd name="T85" fmla="*/ 327 h 462"/>
                  <a:gd name="T86" fmla="*/ 35 w 890"/>
                  <a:gd name="T87" fmla="*/ 373 h 462"/>
                  <a:gd name="T88" fmla="*/ 71 w 890"/>
                  <a:gd name="T89" fmla="*/ 421 h 462"/>
                  <a:gd name="T90" fmla="*/ 125 w 890"/>
                  <a:gd name="T91" fmla="*/ 457 h 462"/>
                  <a:gd name="T92" fmla="*/ 167 w 890"/>
                  <a:gd name="T93" fmla="*/ 457 h 462"/>
                  <a:gd name="T94" fmla="*/ 107 w 890"/>
                  <a:gd name="T95" fmla="*/ 421 h 462"/>
                  <a:gd name="T96" fmla="*/ 59 w 890"/>
                  <a:gd name="T97" fmla="*/ 373 h 462"/>
                  <a:gd name="T98" fmla="*/ 35 w 890"/>
                  <a:gd name="T99" fmla="*/ 327 h 462"/>
                  <a:gd name="T100" fmla="*/ 23 w 890"/>
                  <a:gd name="T101" fmla="*/ 273 h 462"/>
                  <a:gd name="T102" fmla="*/ 23 w 890"/>
                  <a:gd name="T103" fmla="*/ 273 h 46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0" name="Freeform 26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5" cy="484"/>
              </a:xfrm>
              <a:custGeom>
                <a:avLst/>
                <a:gdLst>
                  <a:gd name="T0" fmla="*/ 18 w 406"/>
                  <a:gd name="T1" fmla="*/ 297 h 486"/>
                  <a:gd name="T2" fmla="*/ 24 w 406"/>
                  <a:gd name="T3" fmla="*/ 243 h 486"/>
                  <a:gd name="T4" fmla="*/ 48 w 406"/>
                  <a:gd name="T5" fmla="*/ 196 h 486"/>
                  <a:gd name="T6" fmla="*/ 83 w 406"/>
                  <a:gd name="T7" fmla="*/ 148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49 w 406"/>
                  <a:gd name="T13" fmla="*/ 42 h 486"/>
                  <a:gd name="T14" fmla="*/ 327 w 406"/>
                  <a:gd name="T15" fmla="*/ 24 h 486"/>
                  <a:gd name="T16" fmla="*/ 404 w 406"/>
                  <a:gd name="T17" fmla="*/ 6 h 486"/>
                  <a:gd name="T18" fmla="*/ 404 w 406"/>
                  <a:gd name="T19" fmla="*/ 0 h 486"/>
                  <a:gd name="T20" fmla="*/ 321 w 406"/>
                  <a:gd name="T21" fmla="*/ 12 h 486"/>
                  <a:gd name="T22" fmla="*/ 243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2 h 486"/>
                  <a:gd name="T30" fmla="*/ 30 w 406"/>
                  <a:gd name="T31" fmla="*/ 190 h 486"/>
                  <a:gd name="T32" fmla="*/ 6 w 406"/>
                  <a:gd name="T33" fmla="*/ 243 h 486"/>
                  <a:gd name="T34" fmla="*/ 0 w 406"/>
                  <a:gd name="T35" fmla="*/ 297 h 486"/>
                  <a:gd name="T36" fmla="*/ 6 w 406"/>
                  <a:gd name="T37" fmla="*/ 345 h 486"/>
                  <a:gd name="T38" fmla="*/ 30 w 406"/>
                  <a:gd name="T39" fmla="*/ 391 h 486"/>
                  <a:gd name="T40" fmla="*/ 66 w 406"/>
                  <a:gd name="T41" fmla="*/ 439 h 486"/>
                  <a:gd name="T42" fmla="*/ 107 w 406"/>
                  <a:gd name="T43" fmla="*/ 481 h 486"/>
                  <a:gd name="T44" fmla="*/ 131 w 406"/>
                  <a:gd name="T45" fmla="*/ 481 h 486"/>
                  <a:gd name="T46" fmla="*/ 83 w 406"/>
                  <a:gd name="T47" fmla="*/ 445 h 486"/>
                  <a:gd name="T48" fmla="*/ 48 w 406"/>
                  <a:gd name="T49" fmla="*/ 397 h 486"/>
                  <a:gd name="T50" fmla="*/ 24 w 406"/>
                  <a:gd name="T51" fmla="*/ 351 h 486"/>
                  <a:gd name="T52" fmla="*/ 18 w 406"/>
                  <a:gd name="T53" fmla="*/ 297 h 486"/>
                  <a:gd name="T54" fmla="*/ 18 w 406"/>
                  <a:gd name="T55" fmla="*/ 297 h 4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1" name="Freeform 27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6" cy="250"/>
              </a:xfrm>
              <a:custGeom>
                <a:avLst/>
                <a:gdLst>
                  <a:gd name="T0" fmla="*/ 87 w 107"/>
                  <a:gd name="T1" fmla="*/ 82 h 252"/>
                  <a:gd name="T2" fmla="*/ 81 w 107"/>
                  <a:gd name="T3" fmla="*/ 129 h 252"/>
                  <a:gd name="T4" fmla="*/ 63 w 107"/>
                  <a:gd name="T5" fmla="*/ 171 h 252"/>
                  <a:gd name="T6" fmla="*/ 36 w 107"/>
                  <a:gd name="T7" fmla="*/ 211 h 252"/>
                  <a:gd name="T8" fmla="*/ 0 w 107"/>
                  <a:gd name="T9" fmla="*/ 247 h 252"/>
                  <a:gd name="T10" fmla="*/ 18 w 107"/>
                  <a:gd name="T11" fmla="*/ 247 h 252"/>
                  <a:gd name="T12" fmla="*/ 53 w 107"/>
                  <a:gd name="T13" fmla="*/ 211 h 252"/>
                  <a:gd name="T14" fmla="*/ 81 w 107"/>
                  <a:gd name="T15" fmla="*/ 171 h 252"/>
                  <a:gd name="T16" fmla="*/ 99 w 107"/>
                  <a:gd name="T17" fmla="*/ 129 h 252"/>
                  <a:gd name="T18" fmla="*/ 105 w 107"/>
                  <a:gd name="T19" fmla="*/ 82 h 252"/>
                  <a:gd name="T20" fmla="*/ 99 w 107"/>
                  <a:gd name="T21" fmla="*/ 42 h 252"/>
                  <a:gd name="T22" fmla="*/ 87 w 107"/>
                  <a:gd name="T23" fmla="*/ 0 h 252"/>
                  <a:gd name="T24" fmla="*/ 63 w 107"/>
                  <a:gd name="T25" fmla="*/ 0 h 252"/>
                  <a:gd name="T26" fmla="*/ 81 w 107"/>
                  <a:gd name="T27" fmla="*/ 42 h 252"/>
                  <a:gd name="T28" fmla="*/ 87 w 107"/>
                  <a:gd name="T29" fmla="*/ 82 h 252"/>
                  <a:gd name="T30" fmla="*/ 87 w 107"/>
                  <a:gd name="T31" fmla="*/ 82 h 2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FBB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2" name="Freeform 28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3" cy="148"/>
              </a:xfrm>
              <a:custGeom>
                <a:avLst/>
                <a:gdLst>
                  <a:gd name="T0" fmla="*/ 515 w 835"/>
                  <a:gd name="T1" fmla="*/ 18 h 150"/>
                  <a:gd name="T2" fmla="*/ 594 w 835"/>
                  <a:gd name="T3" fmla="*/ 24 h 150"/>
                  <a:gd name="T4" fmla="*/ 677 w 835"/>
                  <a:gd name="T5" fmla="*/ 30 h 150"/>
                  <a:gd name="T6" fmla="*/ 750 w 835"/>
                  <a:gd name="T7" fmla="*/ 40 h 150"/>
                  <a:gd name="T8" fmla="*/ 823 w 835"/>
                  <a:gd name="T9" fmla="*/ 58 h 150"/>
                  <a:gd name="T10" fmla="*/ 830 w 835"/>
                  <a:gd name="T11" fmla="*/ 40 h 150"/>
                  <a:gd name="T12" fmla="*/ 756 w 835"/>
                  <a:gd name="T13" fmla="*/ 24 h 150"/>
                  <a:gd name="T14" fmla="*/ 683 w 835"/>
                  <a:gd name="T15" fmla="*/ 12 h 150"/>
                  <a:gd name="T16" fmla="*/ 600 w 835"/>
                  <a:gd name="T17" fmla="*/ 6 h 150"/>
                  <a:gd name="T18" fmla="*/ 515 w 835"/>
                  <a:gd name="T19" fmla="*/ 0 h 150"/>
                  <a:gd name="T20" fmla="*/ 370 w 835"/>
                  <a:gd name="T21" fmla="*/ 12 h 150"/>
                  <a:gd name="T22" fmla="*/ 230 w 835"/>
                  <a:gd name="T23" fmla="*/ 36 h 150"/>
                  <a:gd name="T24" fmla="*/ 110 w 835"/>
                  <a:gd name="T25" fmla="*/ 75 h 150"/>
                  <a:gd name="T26" fmla="*/ 0 w 835"/>
                  <a:gd name="T27" fmla="*/ 127 h 150"/>
                  <a:gd name="T28" fmla="*/ 19 w 835"/>
                  <a:gd name="T29" fmla="*/ 145 h 150"/>
                  <a:gd name="T30" fmla="*/ 122 w 835"/>
                  <a:gd name="T31" fmla="*/ 93 h 150"/>
                  <a:gd name="T32" fmla="*/ 242 w 835"/>
                  <a:gd name="T33" fmla="*/ 52 h 150"/>
                  <a:gd name="T34" fmla="*/ 376 w 835"/>
                  <a:gd name="T35" fmla="*/ 30 h 150"/>
                  <a:gd name="T36" fmla="*/ 515 w 835"/>
                  <a:gd name="T37" fmla="*/ 18 h 150"/>
                  <a:gd name="T38" fmla="*/ 515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3" name="Freeform 29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69" cy="459"/>
              </a:xfrm>
              <a:custGeom>
                <a:avLst/>
                <a:gdLst>
                  <a:gd name="T0" fmla="*/ 31 w 171"/>
                  <a:gd name="T1" fmla="*/ 260 h 461"/>
                  <a:gd name="T2" fmla="*/ 42 w 171"/>
                  <a:gd name="T3" fmla="*/ 189 h 461"/>
                  <a:gd name="T4" fmla="*/ 65 w 171"/>
                  <a:gd name="T5" fmla="*/ 129 h 461"/>
                  <a:gd name="T6" fmla="*/ 113 w 171"/>
                  <a:gd name="T7" fmla="*/ 72 h 461"/>
                  <a:gd name="T8" fmla="*/ 166 w 171"/>
                  <a:gd name="T9" fmla="*/ 18 h 461"/>
                  <a:gd name="T10" fmla="*/ 148 w 171"/>
                  <a:gd name="T11" fmla="*/ 0 h 461"/>
                  <a:gd name="T12" fmla="*/ 83 w 171"/>
                  <a:gd name="T13" fmla="*/ 60 h 461"/>
                  <a:gd name="T14" fmla="*/ 42 w 171"/>
                  <a:gd name="T15" fmla="*/ 118 h 461"/>
                  <a:gd name="T16" fmla="*/ 13 w 171"/>
                  <a:gd name="T17" fmla="*/ 189 h 461"/>
                  <a:gd name="T18" fmla="*/ 0 w 171"/>
                  <a:gd name="T19" fmla="*/ 260 h 461"/>
                  <a:gd name="T20" fmla="*/ 6 w 171"/>
                  <a:gd name="T21" fmla="*/ 314 h 461"/>
                  <a:gd name="T22" fmla="*/ 25 w 171"/>
                  <a:gd name="T23" fmla="*/ 360 h 461"/>
                  <a:gd name="T24" fmla="*/ 47 w 171"/>
                  <a:gd name="T25" fmla="*/ 408 h 461"/>
                  <a:gd name="T26" fmla="*/ 83 w 171"/>
                  <a:gd name="T27" fmla="*/ 456 h 461"/>
                  <a:gd name="T28" fmla="*/ 119 w 171"/>
                  <a:gd name="T29" fmla="*/ 456 h 461"/>
                  <a:gd name="T30" fmla="*/ 83 w 171"/>
                  <a:gd name="T31" fmla="*/ 408 h 461"/>
                  <a:gd name="T32" fmla="*/ 53 w 171"/>
                  <a:gd name="T33" fmla="*/ 360 h 461"/>
                  <a:gd name="T34" fmla="*/ 37 w 171"/>
                  <a:gd name="T35" fmla="*/ 314 h 461"/>
                  <a:gd name="T36" fmla="*/ 31 w 171"/>
                  <a:gd name="T37" fmla="*/ 260 h 461"/>
                  <a:gd name="T38" fmla="*/ 31 w 171"/>
                  <a:gd name="T39" fmla="*/ 260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4" name="Freeform 30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8" cy="561"/>
              </a:xfrm>
              <a:custGeom>
                <a:avLst/>
                <a:gdLst>
                  <a:gd name="T0" fmla="*/ 355 w 360"/>
                  <a:gd name="T1" fmla="*/ 362 h 563"/>
                  <a:gd name="T2" fmla="*/ 348 w 360"/>
                  <a:gd name="T3" fmla="*/ 302 h 563"/>
                  <a:gd name="T4" fmla="*/ 330 w 360"/>
                  <a:gd name="T5" fmla="*/ 249 h 563"/>
                  <a:gd name="T6" fmla="*/ 300 w 360"/>
                  <a:gd name="T7" fmla="*/ 202 h 563"/>
                  <a:gd name="T8" fmla="*/ 259 w 360"/>
                  <a:gd name="T9" fmla="*/ 154 h 563"/>
                  <a:gd name="T10" fmla="*/ 210 w 360"/>
                  <a:gd name="T11" fmla="*/ 108 h 563"/>
                  <a:gd name="T12" fmla="*/ 157 w 360"/>
                  <a:gd name="T13" fmla="*/ 66 h 563"/>
                  <a:gd name="T14" fmla="*/ 90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2 w 360"/>
                  <a:gd name="T23" fmla="*/ 78 h 563"/>
                  <a:gd name="T24" fmla="*/ 186 w 360"/>
                  <a:gd name="T25" fmla="*/ 114 h 563"/>
                  <a:gd name="T26" fmla="*/ 235 w 360"/>
                  <a:gd name="T27" fmla="*/ 160 h 563"/>
                  <a:gd name="T28" fmla="*/ 269 w 360"/>
                  <a:gd name="T29" fmla="*/ 208 h 563"/>
                  <a:gd name="T30" fmla="*/ 294 w 360"/>
                  <a:gd name="T31" fmla="*/ 255 h 563"/>
                  <a:gd name="T32" fmla="*/ 312 w 360"/>
                  <a:gd name="T33" fmla="*/ 308 h 563"/>
                  <a:gd name="T34" fmla="*/ 318 w 360"/>
                  <a:gd name="T35" fmla="*/ 362 h 563"/>
                  <a:gd name="T36" fmla="*/ 312 w 360"/>
                  <a:gd name="T37" fmla="*/ 416 h 563"/>
                  <a:gd name="T38" fmla="*/ 294 w 360"/>
                  <a:gd name="T39" fmla="*/ 462 h 563"/>
                  <a:gd name="T40" fmla="*/ 269 w 360"/>
                  <a:gd name="T41" fmla="*/ 510 h 563"/>
                  <a:gd name="T42" fmla="*/ 235 w 360"/>
                  <a:gd name="T43" fmla="*/ 558 h 563"/>
                  <a:gd name="T44" fmla="*/ 265 w 360"/>
                  <a:gd name="T45" fmla="*/ 558 h 563"/>
                  <a:gd name="T46" fmla="*/ 306 w 360"/>
                  <a:gd name="T47" fmla="*/ 510 h 563"/>
                  <a:gd name="T48" fmla="*/ 330 w 360"/>
                  <a:gd name="T49" fmla="*/ 462 h 563"/>
                  <a:gd name="T50" fmla="*/ 348 w 360"/>
                  <a:gd name="T51" fmla="*/ 416 h 563"/>
                  <a:gd name="T52" fmla="*/ 355 w 360"/>
                  <a:gd name="T53" fmla="*/ 362 h 563"/>
                  <a:gd name="T54" fmla="*/ 355 w 360"/>
                  <a:gd name="T55" fmla="*/ 362 h 5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5" name="Freeform 31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6" cy="423"/>
              </a:xfrm>
              <a:custGeom>
                <a:avLst/>
                <a:gdLst>
                  <a:gd name="T0" fmla="*/ 1048 w 1078"/>
                  <a:gd name="T1" fmla="*/ 420 h 425"/>
                  <a:gd name="T2" fmla="*/ 1073 w 1078"/>
                  <a:gd name="T3" fmla="*/ 414 h 425"/>
                  <a:gd name="T4" fmla="*/ 1061 w 1078"/>
                  <a:gd name="T5" fmla="*/ 372 h 425"/>
                  <a:gd name="T6" fmla="*/ 1042 w 1078"/>
                  <a:gd name="T7" fmla="*/ 331 h 425"/>
                  <a:gd name="T8" fmla="*/ 981 w 1078"/>
                  <a:gd name="T9" fmla="*/ 249 h 425"/>
                  <a:gd name="T10" fmla="*/ 902 w 1078"/>
                  <a:gd name="T11" fmla="*/ 178 h 425"/>
                  <a:gd name="T12" fmla="*/ 806 w 1078"/>
                  <a:gd name="T13" fmla="*/ 118 h 425"/>
                  <a:gd name="T14" fmla="*/ 691 w 1078"/>
                  <a:gd name="T15" fmla="*/ 72 h 425"/>
                  <a:gd name="T16" fmla="*/ 557 w 1078"/>
                  <a:gd name="T17" fmla="*/ 30 h 425"/>
                  <a:gd name="T18" fmla="*/ 418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18 w 1078"/>
                  <a:gd name="T33" fmla="*/ 18 h 425"/>
                  <a:gd name="T34" fmla="*/ 551 w 1078"/>
                  <a:gd name="T35" fmla="*/ 42 h 425"/>
                  <a:gd name="T36" fmla="*/ 679 w 1078"/>
                  <a:gd name="T37" fmla="*/ 84 h 425"/>
                  <a:gd name="T38" fmla="*/ 795 w 1078"/>
                  <a:gd name="T39" fmla="*/ 130 h 425"/>
                  <a:gd name="T40" fmla="*/ 890 w 1078"/>
                  <a:gd name="T41" fmla="*/ 190 h 425"/>
                  <a:gd name="T42" fmla="*/ 963 w 1078"/>
                  <a:gd name="T43" fmla="*/ 261 h 425"/>
                  <a:gd name="T44" fmla="*/ 994 w 1078"/>
                  <a:gd name="T45" fmla="*/ 297 h 425"/>
                  <a:gd name="T46" fmla="*/ 1018 w 1078"/>
                  <a:gd name="T47" fmla="*/ 337 h 425"/>
                  <a:gd name="T48" fmla="*/ 1036 w 1078"/>
                  <a:gd name="T49" fmla="*/ 378 h 425"/>
                  <a:gd name="T50" fmla="*/ 1048 w 1078"/>
                  <a:gd name="T51" fmla="*/ 420 h 425"/>
                  <a:gd name="T52" fmla="*/ 1048 w 1078"/>
                  <a:gd name="T53" fmla="*/ 420 h 4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6" name="Freeform 32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6" cy="232"/>
              </a:xfrm>
              <a:custGeom>
                <a:avLst/>
                <a:gdLst>
                  <a:gd name="T0" fmla="*/ 0 w 98"/>
                  <a:gd name="T1" fmla="*/ 229 h 234"/>
                  <a:gd name="T2" fmla="*/ 24 w 98"/>
                  <a:gd name="T3" fmla="*/ 229 h 234"/>
                  <a:gd name="T4" fmla="*/ 52 w 98"/>
                  <a:gd name="T5" fmla="*/ 181 h 234"/>
                  <a:gd name="T6" fmla="*/ 75 w 98"/>
                  <a:gd name="T7" fmla="*/ 135 h 234"/>
                  <a:gd name="T8" fmla="*/ 87 w 98"/>
                  <a:gd name="T9" fmla="*/ 88 h 234"/>
                  <a:gd name="T10" fmla="*/ 93 w 98"/>
                  <a:gd name="T11" fmla="*/ 36 h 234"/>
                  <a:gd name="T12" fmla="*/ 93 w 98"/>
                  <a:gd name="T13" fmla="*/ 0 h 234"/>
                  <a:gd name="T14" fmla="*/ 71 w 98"/>
                  <a:gd name="T15" fmla="*/ 0 h 234"/>
                  <a:gd name="T16" fmla="*/ 71 w 98"/>
                  <a:gd name="T17" fmla="*/ 36 h 234"/>
                  <a:gd name="T18" fmla="*/ 64 w 98"/>
                  <a:gd name="T19" fmla="*/ 88 h 234"/>
                  <a:gd name="T20" fmla="*/ 52 w 98"/>
                  <a:gd name="T21" fmla="*/ 135 h 234"/>
                  <a:gd name="T22" fmla="*/ 29 w 98"/>
                  <a:gd name="T23" fmla="*/ 181 h 234"/>
                  <a:gd name="T24" fmla="*/ 0 w 98"/>
                  <a:gd name="T25" fmla="*/ 229 h 234"/>
                  <a:gd name="T26" fmla="*/ 0 w 98"/>
                  <a:gd name="T27" fmla="*/ 229 h 2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107" name="Freeform 33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79" cy="639"/>
              </a:xfrm>
              <a:custGeom>
                <a:avLst/>
                <a:gdLst>
                  <a:gd name="T0" fmla="*/ 18 w 481"/>
                  <a:gd name="T1" fmla="*/ 440 h 641"/>
                  <a:gd name="T2" fmla="*/ 24 w 481"/>
                  <a:gd name="T3" fmla="*/ 368 h 641"/>
                  <a:gd name="T4" fmla="*/ 55 w 481"/>
                  <a:gd name="T5" fmla="*/ 303 h 641"/>
                  <a:gd name="T6" fmla="*/ 91 w 481"/>
                  <a:gd name="T7" fmla="*/ 244 h 641"/>
                  <a:gd name="T8" fmla="*/ 144 w 481"/>
                  <a:gd name="T9" fmla="*/ 184 h 641"/>
                  <a:gd name="T10" fmla="*/ 211 w 481"/>
                  <a:gd name="T11" fmla="*/ 132 h 641"/>
                  <a:gd name="T12" fmla="*/ 289 w 481"/>
                  <a:gd name="T13" fmla="*/ 84 h 641"/>
                  <a:gd name="T14" fmla="*/ 379 w 481"/>
                  <a:gd name="T15" fmla="*/ 48 h 641"/>
                  <a:gd name="T16" fmla="*/ 476 w 481"/>
                  <a:gd name="T17" fmla="*/ 12 h 641"/>
                  <a:gd name="T18" fmla="*/ 452 w 481"/>
                  <a:gd name="T19" fmla="*/ 0 h 641"/>
                  <a:gd name="T20" fmla="*/ 356 w 481"/>
                  <a:gd name="T21" fmla="*/ 36 h 641"/>
                  <a:gd name="T22" fmla="*/ 271 w 481"/>
                  <a:gd name="T23" fmla="*/ 78 h 641"/>
                  <a:gd name="T24" fmla="*/ 193 w 481"/>
                  <a:gd name="T25" fmla="*/ 126 h 641"/>
                  <a:gd name="T26" fmla="*/ 126 w 481"/>
                  <a:gd name="T27" fmla="*/ 178 h 641"/>
                  <a:gd name="T28" fmla="*/ 73 w 481"/>
                  <a:gd name="T29" fmla="*/ 238 h 641"/>
                  <a:gd name="T30" fmla="*/ 37 w 481"/>
                  <a:gd name="T31" fmla="*/ 303 h 641"/>
                  <a:gd name="T32" fmla="*/ 6 w 481"/>
                  <a:gd name="T33" fmla="*/ 368 h 641"/>
                  <a:gd name="T34" fmla="*/ 0 w 481"/>
                  <a:gd name="T35" fmla="*/ 440 h 641"/>
                  <a:gd name="T36" fmla="*/ 6 w 481"/>
                  <a:gd name="T37" fmla="*/ 492 h 641"/>
                  <a:gd name="T38" fmla="*/ 18 w 481"/>
                  <a:gd name="T39" fmla="*/ 540 h 641"/>
                  <a:gd name="T40" fmla="*/ 43 w 481"/>
                  <a:gd name="T41" fmla="*/ 588 h 641"/>
                  <a:gd name="T42" fmla="*/ 73 w 481"/>
                  <a:gd name="T43" fmla="*/ 636 h 641"/>
                  <a:gd name="T44" fmla="*/ 97 w 481"/>
                  <a:gd name="T45" fmla="*/ 636 h 641"/>
                  <a:gd name="T46" fmla="*/ 67 w 481"/>
                  <a:gd name="T47" fmla="*/ 588 h 641"/>
                  <a:gd name="T48" fmla="*/ 43 w 481"/>
                  <a:gd name="T49" fmla="*/ 540 h 641"/>
                  <a:gd name="T50" fmla="*/ 24 w 481"/>
                  <a:gd name="T51" fmla="*/ 492 h 641"/>
                  <a:gd name="T52" fmla="*/ 18 w 481"/>
                  <a:gd name="T53" fmla="*/ 440 h 641"/>
                  <a:gd name="T54" fmla="*/ 18 w 481"/>
                  <a:gd name="T55" fmla="*/ 440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</p:grpSp>
        <p:grpSp>
          <p:nvGrpSpPr>
            <p:cNvPr id="2059" name="Group 34"/>
            <p:cNvGrpSpPr>
              <a:grpSpLocks/>
            </p:cNvGrpSpPr>
            <p:nvPr/>
          </p:nvGrpSpPr>
          <p:grpSpPr bwMode="auto">
            <a:xfrm>
              <a:off x="4128" y="3360"/>
              <a:ext cx="1349" cy="819"/>
              <a:chOff x="4128" y="3360"/>
              <a:chExt cx="1349" cy="819"/>
            </a:xfrm>
          </p:grpSpPr>
          <p:sp>
            <p:nvSpPr>
              <p:cNvPr id="2073" name="Freeform 35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199" cy="729"/>
              </a:xfrm>
              <a:custGeom>
                <a:avLst/>
                <a:gdLst>
                  <a:gd name="T0" fmla="*/ 482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2 h 731"/>
                  <a:gd name="T8" fmla="*/ 0 w 1201"/>
                  <a:gd name="T9" fmla="*/ 363 h 731"/>
                  <a:gd name="T10" fmla="*/ 12 w 1201"/>
                  <a:gd name="T11" fmla="*/ 434 h 731"/>
                  <a:gd name="T12" fmla="*/ 101 w 1201"/>
                  <a:gd name="T13" fmla="*/ 564 h 731"/>
                  <a:gd name="T14" fmla="*/ 263 w 1201"/>
                  <a:gd name="T15" fmla="*/ 666 h 731"/>
                  <a:gd name="T16" fmla="*/ 482 w 1201"/>
                  <a:gd name="T17" fmla="*/ 720 h 731"/>
                  <a:gd name="T18" fmla="*/ 720 w 1201"/>
                  <a:gd name="T19" fmla="*/ 720 h 731"/>
                  <a:gd name="T20" fmla="*/ 933 w 1201"/>
                  <a:gd name="T21" fmla="*/ 666 h 731"/>
                  <a:gd name="T22" fmla="*/ 1095 w 1201"/>
                  <a:gd name="T23" fmla="*/ 564 h 731"/>
                  <a:gd name="T24" fmla="*/ 1184 w 1201"/>
                  <a:gd name="T25" fmla="*/ 434 h 731"/>
                  <a:gd name="T26" fmla="*/ 1196 w 1201"/>
                  <a:gd name="T27" fmla="*/ 363 h 731"/>
                  <a:gd name="T28" fmla="*/ 1184 w 1201"/>
                  <a:gd name="T29" fmla="*/ 292 h 731"/>
                  <a:gd name="T30" fmla="*/ 1095 w 1201"/>
                  <a:gd name="T31" fmla="*/ 162 h 731"/>
                  <a:gd name="T32" fmla="*/ 933 w 1201"/>
                  <a:gd name="T33" fmla="*/ 60 h 731"/>
                  <a:gd name="T34" fmla="*/ 720 w 1201"/>
                  <a:gd name="T35" fmla="*/ 6 h 731"/>
                  <a:gd name="T36" fmla="*/ 601 w 1201"/>
                  <a:gd name="T37" fmla="*/ 0 h 731"/>
                  <a:gd name="T38" fmla="*/ 488 w 1201"/>
                  <a:gd name="T39" fmla="*/ 696 h 731"/>
                  <a:gd name="T40" fmla="*/ 287 w 1201"/>
                  <a:gd name="T41" fmla="*/ 642 h 731"/>
                  <a:gd name="T42" fmla="*/ 131 w 1201"/>
                  <a:gd name="T43" fmla="*/ 552 h 731"/>
                  <a:gd name="T44" fmla="*/ 48 w 1201"/>
                  <a:gd name="T45" fmla="*/ 434 h 731"/>
                  <a:gd name="T46" fmla="*/ 36 w 1201"/>
                  <a:gd name="T47" fmla="*/ 363 h 731"/>
                  <a:gd name="T48" fmla="*/ 48 w 1201"/>
                  <a:gd name="T49" fmla="*/ 298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88 w 1201"/>
                  <a:gd name="T55" fmla="*/ 30 h 731"/>
                  <a:gd name="T56" fmla="*/ 714 w 1201"/>
                  <a:gd name="T57" fmla="*/ 30 h 731"/>
                  <a:gd name="T58" fmla="*/ 915 w 1201"/>
                  <a:gd name="T59" fmla="*/ 84 h 731"/>
                  <a:gd name="T60" fmla="*/ 1065 w 1201"/>
                  <a:gd name="T61" fmla="*/ 174 h 731"/>
                  <a:gd name="T62" fmla="*/ 1148 w 1201"/>
                  <a:gd name="T63" fmla="*/ 298 h 731"/>
                  <a:gd name="T64" fmla="*/ 1148 w 1201"/>
                  <a:gd name="T65" fmla="*/ 434 h 731"/>
                  <a:gd name="T66" fmla="*/ 1065 w 1201"/>
                  <a:gd name="T67" fmla="*/ 552 h 731"/>
                  <a:gd name="T68" fmla="*/ 915 w 1201"/>
                  <a:gd name="T69" fmla="*/ 642 h 731"/>
                  <a:gd name="T70" fmla="*/ 714 w 1201"/>
                  <a:gd name="T71" fmla="*/ 696 h 731"/>
                  <a:gd name="T72" fmla="*/ 601 w 1201"/>
                  <a:gd name="T73" fmla="*/ 702 h 7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4" name="Freeform 36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2" cy="735"/>
              </a:xfrm>
              <a:custGeom>
                <a:avLst/>
                <a:gdLst>
                  <a:gd name="T0" fmla="*/ 24 w 544"/>
                  <a:gd name="T1" fmla="*/ 399 h 737"/>
                  <a:gd name="T2" fmla="*/ 36 w 544"/>
                  <a:gd name="T3" fmla="*/ 328 h 737"/>
                  <a:gd name="T4" fmla="*/ 66 w 544"/>
                  <a:gd name="T5" fmla="*/ 262 h 737"/>
                  <a:gd name="T6" fmla="*/ 108 w 544"/>
                  <a:gd name="T7" fmla="*/ 202 h 737"/>
                  <a:gd name="T8" fmla="*/ 171 w 544"/>
                  <a:gd name="T9" fmla="*/ 150 h 737"/>
                  <a:gd name="T10" fmla="*/ 249 w 544"/>
                  <a:gd name="T11" fmla="*/ 102 h 737"/>
                  <a:gd name="T12" fmla="*/ 332 w 544"/>
                  <a:gd name="T13" fmla="*/ 60 h 737"/>
                  <a:gd name="T14" fmla="*/ 431 w 544"/>
                  <a:gd name="T15" fmla="*/ 30 h 737"/>
                  <a:gd name="T16" fmla="*/ 539 w 544"/>
                  <a:gd name="T17" fmla="*/ 12 h 737"/>
                  <a:gd name="T18" fmla="*/ 539 w 544"/>
                  <a:gd name="T19" fmla="*/ 0 h 737"/>
                  <a:gd name="T20" fmla="*/ 425 w 544"/>
                  <a:gd name="T21" fmla="*/ 18 h 737"/>
                  <a:gd name="T22" fmla="*/ 326 w 544"/>
                  <a:gd name="T23" fmla="*/ 48 h 737"/>
                  <a:gd name="T24" fmla="*/ 231 w 544"/>
                  <a:gd name="T25" fmla="*/ 90 h 737"/>
                  <a:gd name="T26" fmla="*/ 153 w 544"/>
                  <a:gd name="T27" fmla="*/ 138 h 737"/>
                  <a:gd name="T28" fmla="*/ 90 w 544"/>
                  <a:gd name="T29" fmla="*/ 196 h 737"/>
                  <a:gd name="T30" fmla="*/ 42 w 544"/>
                  <a:gd name="T31" fmla="*/ 256 h 737"/>
                  <a:gd name="T32" fmla="*/ 12 w 544"/>
                  <a:gd name="T33" fmla="*/ 328 h 737"/>
                  <a:gd name="T34" fmla="*/ 0 w 544"/>
                  <a:gd name="T35" fmla="*/ 399 h 737"/>
                  <a:gd name="T36" fmla="*/ 6 w 544"/>
                  <a:gd name="T37" fmla="*/ 452 h 737"/>
                  <a:gd name="T38" fmla="*/ 18 w 544"/>
                  <a:gd name="T39" fmla="*/ 500 h 737"/>
                  <a:gd name="T40" fmla="*/ 42 w 544"/>
                  <a:gd name="T41" fmla="*/ 542 h 737"/>
                  <a:gd name="T42" fmla="*/ 78 w 544"/>
                  <a:gd name="T43" fmla="*/ 588 h 737"/>
                  <a:gd name="T44" fmla="*/ 114 w 544"/>
                  <a:gd name="T45" fmla="*/ 630 h 737"/>
                  <a:gd name="T46" fmla="*/ 159 w 544"/>
                  <a:gd name="T47" fmla="*/ 666 h 737"/>
                  <a:gd name="T48" fmla="*/ 219 w 544"/>
                  <a:gd name="T49" fmla="*/ 702 h 737"/>
                  <a:gd name="T50" fmla="*/ 278 w 544"/>
                  <a:gd name="T51" fmla="*/ 732 h 737"/>
                  <a:gd name="T52" fmla="*/ 320 w 544"/>
                  <a:gd name="T53" fmla="*/ 732 h 737"/>
                  <a:gd name="T54" fmla="*/ 255 w 544"/>
                  <a:gd name="T55" fmla="*/ 702 h 737"/>
                  <a:gd name="T56" fmla="*/ 201 w 544"/>
                  <a:gd name="T57" fmla="*/ 666 h 737"/>
                  <a:gd name="T58" fmla="*/ 147 w 544"/>
                  <a:gd name="T59" fmla="*/ 630 h 737"/>
                  <a:gd name="T60" fmla="*/ 108 w 544"/>
                  <a:gd name="T61" fmla="*/ 588 h 737"/>
                  <a:gd name="T62" fmla="*/ 72 w 544"/>
                  <a:gd name="T63" fmla="*/ 548 h 737"/>
                  <a:gd name="T64" fmla="*/ 48 w 544"/>
                  <a:gd name="T65" fmla="*/ 500 h 737"/>
                  <a:gd name="T66" fmla="*/ 30 w 544"/>
                  <a:gd name="T67" fmla="*/ 452 h 737"/>
                  <a:gd name="T68" fmla="*/ 24 w 544"/>
                  <a:gd name="T69" fmla="*/ 399 h 737"/>
                  <a:gd name="T70" fmla="*/ 24 w 544"/>
                  <a:gd name="T71" fmla="*/ 399 h 7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5" name="Freeform 37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7" cy="250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1 w 609"/>
                  <a:gd name="T5" fmla="*/ 30 h 252"/>
                  <a:gd name="T6" fmla="*/ 290 w 609"/>
                  <a:gd name="T7" fmla="*/ 48 h 252"/>
                  <a:gd name="T8" fmla="*/ 373 w 609"/>
                  <a:gd name="T9" fmla="*/ 76 h 252"/>
                  <a:gd name="T10" fmla="*/ 445 w 609"/>
                  <a:gd name="T11" fmla="*/ 112 h 252"/>
                  <a:gd name="T12" fmla="*/ 509 w 609"/>
                  <a:gd name="T13" fmla="*/ 153 h 252"/>
                  <a:gd name="T14" fmla="*/ 562 w 609"/>
                  <a:gd name="T15" fmla="*/ 193 h 252"/>
                  <a:gd name="T16" fmla="*/ 604 w 609"/>
                  <a:gd name="T17" fmla="*/ 247 h 252"/>
                  <a:gd name="T18" fmla="*/ 604 w 609"/>
                  <a:gd name="T19" fmla="*/ 211 h 252"/>
                  <a:gd name="T20" fmla="*/ 556 w 609"/>
                  <a:gd name="T21" fmla="*/ 165 h 252"/>
                  <a:gd name="T22" fmla="*/ 497 w 609"/>
                  <a:gd name="T23" fmla="*/ 124 h 252"/>
                  <a:gd name="T24" fmla="*/ 433 w 609"/>
                  <a:gd name="T25" fmla="*/ 88 h 252"/>
                  <a:gd name="T26" fmla="*/ 361 w 609"/>
                  <a:gd name="T27" fmla="*/ 60 h 252"/>
                  <a:gd name="T28" fmla="*/ 284 w 609"/>
                  <a:gd name="T29" fmla="*/ 36 h 252"/>
                  <a:gd name="T30" fmla="*/ 195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F8FE6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6" name="Freeform 38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0" cy="52"/>
              </a:xfrm>
              <a:custGeom>
                <a:avLst/>
                <a:gdLst>
                  <a:gd name="T0" fmla="*/ 67 w 72"/>
                  <a:gd name="T1" fmla="*/ 0 h 54"/>
                  <a:gd name="T2" fmla="*/ 34 w 72"/>
                  <a:gd name="T3" fmla="*/ 27 h 54"/>
                  <a:gd name="T4" fmla="*/ 0 w 72"/>
                  <a:gd name="T5" fmla="*/ 49 h 54"/>
                  <a:gd name="T6" fmla="*/ 34 w 72"/>
                  <a:gd name="T7" fmla="*/ 49 h 54"/>
                  <a:gd name="T8" fmla="*/ 51 w 72"/>
                  <a:gd name="T9" fmla="*/ 38 h 54"/>
                  <a:gd name="T10" fmla="*/ 67 w 72"/>
                  <a:gd name="T11" fmla="*/ 22 h 54"/>
                  <a:gd name="T12" fmla="*/ 67 w 72"/>
                  <a:gd name="T13" fmla="*/ 22 h 54"/>
                  <a:gd name="T14" fmla="*/ 67 w 72"/>
                  <a:gd name="T15" fmla="*/ 0 h 54"/>
                  <a:gd name="T16" fmla="*/ 67 w 7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7" name="Freeform 39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3" cy="106"/>
              </a:xfrm>
              <a:custGeom>
                <a:avLst/>
                <a:gdLst>
                  <a:gd name="T0" fmla="*/ 297 w 705"/>
                  <a:gd name="T1" fmla="*/ 85 h 108"/>
                  <a:gd name="T2" fmla="*/ 219 w 705"/>
                  <a:gd name="T3" fmla="*/ 85 h 108"/>
                  <a:gd name="T4" fmla="*/ 143 w 705"/>
                  <a:gd name="T5" fmla="*/ 75 h 108"/>
                  <a:gd name="T6" fmla="*/ 0 w 705"/>
                  <a:gd name="T7" fmla="*/ 46 h 108"/>
                  <a:gd name="T8" fmla="*/ 0 w 705"/>
                  <a:gd name="T9" fmla="*/ 63 h 108"/>
                  <a:gd name="T10" fmla="*/ 143 w 705"/>
                  <a:gd name="T11" fmla="*/ 91 h 108"/>
                  <a:gd name="T12" fmla="*/ 219 w 705"/>
                  <a:gd name="T13" fmla="*/ 103 h 108"/>
                  <a:gd name="T14" fmla="*/ 297 w 705"/>
                  <a:gd name="T15" fmla="*/ 103 h 108"/>
                  <a:gd name="T16" fmla="*/ 409 w 705"/>
                  <a:gd name="T17" fmla="*/ 97 h 108"/>
                  <a:gd name="T18" fmla="*/ 517 w 705"/>
                  <a:gd name="T19" fmla="*/ 80 h 108"/>
                  <a:gd name="T20" fmla="*/ 610 w 705"/>
                  <a:gd name="T21" fmla="*/ 57 h 108"/>
                  <a:gd name="T22" fmla="*/ 700 w 705"/>
                  <a:gd name="T23" fmla="*/ 24 h 108"/>
                  <a:gd name="T24" fmla="*/ 700 w 705"/>
                  <a:gd name="T25" fmla="*/ 0 h 108"/>
                  <a:gd name="T26" fmla="*/ 610 w 705"/>
                  <a:gd name="T27" fmla="*/ 40 h 108"/>
                  <a:gd name="T28" fmla="*/ 517 w 705"/>
                  <a:gd name="T29" fmla="*/ 63 h 108"/>
                  <a:gd name="T30" fmla="*/ 409 w 705"/>
                  <a:gd name="T31" fmla="*/ 80 h 108"/>
                  <a:gd name="T32" fmla="*/ 297 w 705"/>
                  <a:gd name="T33" fmla="*/ 85 h 108"/>
                  <a:gd name="T34" fmla="*/ 297 w 705"/>
                  <a:gd name="T35" fmla="*/ 85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8" name="Freeform 40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1" cy="339"/>
              </a:xfrm>
              <a:custGeom>
                <a:avLst/>
                <a:gdLst>
                  <a:gd name="T0" fmla="*/ 114 w 143"/>
                  <a:gd name="T1" fmla="*/ 112 h 341"/>
                  <a:gd name="T2" fmla="*/ 108 w 143"/>
                  <a:gd name="T3" fmla="*/ 170 h 341"/>
                  <a:gd name="T4" fmla="*/ 86 w 143"/>
                  <a:gd name="T5" fmla="*/ 236 h 341"/>
                  <a:gd name="T6" fmla="*/ 45 w 143"/>
                  <a:gd name="T7" fmla="*/ 288 h 341"/>
                  <a:gd name="T8" fmla="*/ 0 w 143"/>
                  <a:gd name="T9" fmla="*/ 336 h 341"/>
                  <a:gd name="T10" fmla="*/ 29 w 143"/>
                  <a:gd name="T11" fmla="*/ 336 h 341"/>
                  <a:gd name="T12" fmla="*/ 74 w 143"/>
                  <a:gd name="T13" fmla="*/ 282 h 341"/>
                  <a:gd name="T14" fmla="*/ 108 w 143"/>
                  <a:gd name="T15" fmla="*/ 230 h 341"/>
                  <a:gd name="T16" fmla="*/ 132 w 143"/>
                  <a:gd name="T17" fmla="*/ 170 h 341"/>
                  <a:gd name="T18" fmla="*/ 138 w 143"/>
                  <a:gd name="T19" fmla="*/ 112 h 341"/>
                  <a:gd name="T20" fmla="*/ 132 w 143"/>
                  <a:gd name="T21" fmla="*/ 60 h 341"/>
                  <a:gd name="T22" fmla="*/ 114 w 143"/>
                  <a:gd name="T23" fmla="*/ 0 h 341"/>
                  <a:gd name="T24" fmla="*/ 86 w 143"/>
                  <a:gd name="T25" fmla="*/ 0 h 341"/>
                  <a:gd name="T26" fmla="*/ 108 w 143"/>
                  <a:gd name="T27" fmla="*/ 60 h 341"/>
                  <a:gd name="T28" fmla="*/ 114 w 143"/>
                  <a:gd name="T29" fmla="*/ 112 h 341"/>
                  <a:gd name="T30" fmla="*/ 114 w 143"/>
                  <a:gd name="T31" fmla="*/ 112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79" name="Freeform 41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1" cy="88"/>
              </a:xfrm>
              <a:custGeom>
                <a:avLst/>
                <a:gdLst>
                  <a:gd name="T0" fmla="*/ 56 w 83"/>
                  <a:gd name="T1" fmla="*/ 85 h 90"/>
                  <a:gd name="T2" fmla="*/ 78 w 83"/>
                  <a:gd name="T3" fmla="*/ 79 h 90"/>
                  <a:gd name="T4" fmla="*/ 66 w 83"/>
                  <a:gd name="T5" fmla="*/ 57 h 90"/>
                  <a:gd name="T6" fmla="*/ 50 w 83"/>
                  <a:gd name="T7" fmla="*/ 40 h 90"/>
                  <a:gd name="T8" fmla="*/ 6 w 83"/>
                  <a:gd name="T9" fmla="*/ 0 h 90"/>
                  <a:gd name="T10" fmla="*/ 0 w 83"/>
                  <a:gd name="T11" fmla="*/ 18 h 90"/>
                  <a:gd name="T12" fmla="*/ 33 w 83"/>
                  <a:gd name="T13" fmla="*/ 45 h 90"/>
                  <a:gd name="T14" fmla="*/ 56 w 83"/>
                  <a:gd name="T15" fmla="*/ 85 h 90"/>
                  <a:gd name="T16" fmla="*/ 56 w 83"/>
                  <a:gd name="T17" fmla="*/ 85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0" name="Freeform 42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5" cy="429"/>
              </a:xfrm>
              <a:custGeom>
                <a:avLst/>
                <a:gdLst>
                  <a:gd name="T0" fmla="*/ 688 w 717"/>
                  <a:gd name="T1" fmla="*/ 213 h 431"/>
                  <a:gd name="T2" fmla="*/ 682 w 717"/>
                  <a:gd name="T3" fmla="*/ 254 h 431"/>
                  <a:gd name="T4" fmla="*/ 664 w 717"/>
                  <a:gd name="T5" fmla="*/ 290 h 431"/>
                  <a:gd name="T6" fmla="*/ 628 w 717"/>
                  <a:gd name="T7" fmla="*/ 324 h 431"/>
                  <a:gd name="T8" fmla="*/ 593 w 717"/>
                  <a:gd name="T9" fmla="*/ 354 h 431"/>
                  <a:gd name="T10" fmla="*/ 539 w 717"/>
                  <a:gd name="T11" fmla="*/ 378 h 431"/>
                  <a:gd name="T12" fmla="*/ 487 w 717"/>
                  <a:gd name="T13" fmla="*/ 396 h 431"/>
                  <a:gd name="T14" fmla="*/ 421 w 717"/>
                  <a:gd name="T15" fmla="*/ 408 h 431"/>
                  <a:gd name="T16" fmla="*/ 356 w 717"/>
                  <a:gd name="T17" fmla="*/ 414 h 431"/>
                  <a:gd name="T18" fmla="*/ 291 w 717"/>
                  <a:gd name="T19" fmla="*/ 408 h 431"/>
                  <a:gd name="T20" fmla="*/ 225 w 717"/>
                  <a:gd name="T21" fmla="*/ 396 h 431"/>
                  <a:gd name="T22" fmla="*/ 173 w 717"/>
                  <a:gd name="T23" fmla="*/ 378 h 431"/>
                  <a:gd name="T24" fmla="*/ 119 w 717"/>
                  <a:gd name="T25" fmla="*/ 354 h 431"/>
                  <a:gd name="T26" fmla="*/ 84 w 717"/>
                  <a:gd name="T27" fmla="*/ 324 h 431"/>
                  <a:gd name="T28" fmla="*/ 48 w 717"/>
                  <a:gd name="T29" fmla="*/ 290 h 431"/>
                  <a:gd name="T30" fmla="*/ 30 w 717"/>
                  <a:gd name="T31" fmla="*/ 254 h 431"/>
                  <a:gd name="T32" fmla="*/ 24 w 717"/>
                  <a:gd name="T33" fmla="*/ 213 h 431"/>
                  <a:gd name="T34" fmla="*/ 30 w 717"/>
                  <a:gd name="T35" fmla="*/ 172 h 431"/>
                  <a:gd name="T36" fmla="*/ 48 w 717"/>
                  <a:gd name="T37" fmla="*/ 136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5 w 717"/>
                  <a:gd name="T45" fmla="*/ 30 h 431"/>
                  <a:gd name="T46" fmla="*/ 291 w 717"/>
                  <a:gd name="T47" fmla="*/ 18 h 431"/>
                  <a:gd name="T48" fmla="*/ 356 w 717"/>
                  <a:gd name="T49" fmla="*/ 12 h 431"/>
                  <a:gd name="T50" fmla="*/ 415 w 717"/>
                  <a:gd name="T51" fmla="*/ 18 h 431"/>
                  <a:gd name="T52" fmla="*/ 475 w 717"/>
                  <a:gd name="T53" fmla="*/ 30 h 431"/>
                  <a:gd name="T54" fmla="*/ 529 w 717"/>
                  <a:gd name="T55" fmla="*/ 48 h 431"/>
                  <a:gd name="T56" fmla="*/ 575 w 717"/>
                  <a:gd name="T57" fmla="*/ 66 h 431"/>
                  <a:gd name="T58" fmla="*/ 581 w 717"/>
                  <a:gd name="T59" fmla="*/ 48 h 431"/>
                  <a:gd name="T60" fmla="*/ 475 w 717"/>
                  <a:gd name="T61" fmla="*/ 12 h 431"/>
                  <a:gd name="T62" fmla="*/ 415 w 717"/>
                  <a:gd name="T63" fmla="*/ 6 h 431"/>
                  <a:gd name="T64" fmla="*/ 356 w 717"/>
                  <a:gd name="T65" fmla="*/ 0 h 431"/>
                  <a:gd name="T66" fmla="*/ 285 w 717"/>
                  <a:gd name="T67" fmla="*/ 6 h 431"/>
                  <a:gd name="T68" fmla="*/ 219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0 h 431"/>
                  <a:gd name="T78" fmla="*/ 6 w 717"/>
                  <a:gd name="T79" fmla="*/ 172 h 431"/>
                  <a:gd name="T80" fmla="*/ 0 w 717"/>
                  <a:gd name="T81" fmla="*/ 213 h 431"/>
                  <a:gd name="T82" fmla="*/ 6 w 717"/>
                  <a:gd name="T83" fmla="*/ 254 h 431"/>
                  <a:gd name="T84" fmla="*/ 30 w 717"/>
                  <a:gd name="T85" fmla="*/ 296 h 431"/>
                  <a:gd name="T86" fmla="*/ 60 w 717"/>
                  <a:gd name="T87" fmla="*/ 330 h 431"/>
                  <a:gd name="T88" fmla="*/ 107 w 717"/>
                  <a:gd name="T89" fmla="*/ 366 h 431"/>
                  <a:gd name="T90" fmla="*/ 161 w 717"/>
                  <a:gd name="T91" fmla="*/ 390 h 431"/>
                  <a:gd name="T92" fmla="*/ 219 w 717"/>
                  <a:gd name="T93" fmla="*/ 408 h 431"/>
                  <a:gd name="T94" fmla="*/ 285 w 717"/>
                  <a:gd name="T95" fmla="*/ 420 h 431"/>
                  <a:gd name="T96" fmla="*/ 356 w 717"/>
                  <a:gd name="T97" fmla="*/ 426 h 431"/>
                  <a:gd name="T98" fmla="*/ 427 w 717"/>
                  <a:gd name="T99" fmla="*/ 420 h 431"/>
                  <a:gd name="T100" fmla="*/ 493 w 717"/>
                  <a:gd name="T101" fmla="*/ 408 h 431"/>
                  <a:gd name="T102" fmla="*/ 557 w 717"/>
                  <a:gd name="T103" fmla="*/ 390 h 431"/>
                  <a:gd name="T104" fmla="*/ 605 w 717"/>
                  <a:gd name="T105" fmla="*/ 366 h 431"/>
                  <a:gd name="T106" fmla="*/ 652 w 717"/>
                  <a:gd name="T107" fmla="*/ 330 h 431"/>
                  <a:gd name="T108" fmla="*/ 682 w 717"/>
                  <a:gd name="T109" fmla="*/ 296 h 431"/>
                  <a:gd name="T110" fmla="*/ 706 w 717"/>
                  <a:gd name="T111" fmla="*/ 254 h 431"/>
                  <a:gd name="T112" fmla="*/ 712 w 717"/>
                  <a:gd name="T113" fmla="*/ 213 h 431"/>
                  <a:gd name="T114" fmla="*/ 712 w 717"/>
                  <a:gd name="T115" fmla="*/ 202 h 431"/>
                  <a:gd name="T116" fmla="*/ 706 w 717"/>
                  <a:gd name="T117" fmla="*/ 190 h 431"/>
                  <a:gd name="T118" fmla="*/ 682 w 717"/>
                  <a:gd name="T119" fmla="*/ 196 h 431"/>
                  <a:gd name="T120" fmla="*/ 688 w 717"/>
                  <a:gd name="T121" fmla="*/ 208 h 431"/>
                  <a:gd name="T122" fmla="*/ 688 w 717"/>
                  <a:gd name="T123" fmla="*/ 213 h 431"/>
                  <a:gd name="T124" fmla="*/ 688 w 717"/>
                  <a:gd name="T125" fmla="*/ 213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1" name="Freeform 43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7" cy="531"/>
              </a:xfrm>
              <a:custGeom>
                <a:avLst/>
                <a:gdLst>
                  <a:gd name="T0" fmla="*/ 613 w 909"/>
                  <a:gd name="T1" fmla="*/ 0 h 533"/>
                  <a:gd name="T2" fmla="*/ 613 w 909"/>
                  <a:gd name="T3" fmla="*/ 18 h 533"/>
                  <a:gd name="T4" fmla="*/ 719 w 909"/>
                  <a:gd name="T5" fmla="*/ 60 h 533"/>
                  <a:gd name="T6" fmla="*/ 760 w 909"/>
                  <a:gd name="T7" fmla="*/ 84 h 533"/>
                  <a:gd name="T8" fmla="*/ 802 w 909"/>
                  <a:gd name="T9" fmla="*/ 114 h 533"/>
                  <a:gd name="T10" fmla="*/ 832 w 909"/>
                  <a:gd name="T11" fmla="*/ 142 h 533"/>
                  <a:gd name="T12" fmla="*/ 856 w 909"/>
                  <a:gd name="T13" fmla="*/ 178 h 533"/>
                  <a:gd name="T14" fmla="*/ 868 w 909"/>
                  <a:gd name="T15" fmla="*/ 214 h 533"/>
                  <a:gd name="T16" fmla="*/ 874 w 909"/>
                  <a:gd name="T17" fmla="*/ 256 h 533"/>
                  <a:gd name="T18" fmla="*/ 868 w 909"/>
                  <a:gd name="T19" fmla="*/ 308 h 533"/>
                  <a:gd name="T20" fmla="*/ 838 w 909"/>
                  <a:gd name="T21" fmla="*/ 356 h 533"/>
                  <a:gd name="T22" fmla="*/ 802 w 909"/>
                  <a:gd name="T23" fmla="*/ 397 h 533"/>
                  <a:gd name="T24" fmla="*/ 748 w 909"/>
                  <a:gd name="T25" fmla="*/ 438 h 533"/>
                  <a:gd name="T26" fmla="*/ 689 w 909"/>
                  <a:gd name="T27" fmla="*/ 468 h 533"/>
                  <a:gd name="T28" fmla="*/ 619 w 909"/>
                  <a:gd name="T29" fmla="*/ 492 h 533"/>
                  <a:gd name="T30" fmla="*/ 535 w 909"/>
                  <a:gd name="T31" fmla="*/ 504 h 533"/>
                  <a:gd name="T32" fmla="*/ 452 w 909"/>
                  <a:gd name="T33" fmla="*/ 510 h 533"/>
                  <a:gd name="T34" fmla="*/ 369 w 909"/>
                  <a:gd name="T35" fmla="*/ 504 h 533"/>
                  <a:gd name="T36" fmla="*/ 285 w 909"/>
                  <a:gd name="T37" fmla="*/ 492 h 533"/>
                  <a:gd name="T38" fmla="*/ 215 w 909"/>
                  <a:gd name="T39" fmla="*/ 468 h 533"/>
                  <a:gd name="T40" fmla="*/ 156 w 909"/>
                  <a:gd name="T41" fmla="*/ 438 h 533"/>
                  <a:gd name="T42" fmla="*/ 102 w 909"/>
                  <a:gd name="T43" fmla="*/ 397 h 533"/>
                  <a:gd name="T44" fmla="*/ 66 w 909"/>
                  <a:gd name="T45" fmla="*/ 356 h 533"/>
                  <a:gd name="T46" fmla="*/ 36 w 909"/>
                  <a:gd name="T47" fmla="*/ 308 h 533"/>
                  <a:gd name="T48" fmla="*/ 30 w 909"/>
                  <a:gd name="T49" fmla="*/ 256 h 533"/>
                  <a:gd name="T50" fmla="*/ 36 w 909"/>
                  <a:gd name="T51" fmla="*/ 220 h 533"/>
                  <a:gd name="T52" fmla="*/ 48 w 909"/>
                  <a:gd name="T53" fmla="*/ 184 h 533"/>
                  <a:gd name="T54" fmla="*/ 66 w 909"/>
                  <a:gd name="T55" fmla="*/ 154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2 h 533"/>
                  <a:gd name="T62" fmla="*/ 18 w 909"/>
                  <a:gd name="T63" fmla="*/ 178 h 533"/>
                  <a:gd name="T64" fmla="*/ 6 w 909"/>
                  <a:gd name="T65" fmla="*/ 214 h 533"/>
                  <a:gd name="T66" fmla="*/ 0 w 909"/>
                  <a:gd name="T67" fmla="*/ 256 h 533"/>
                  <a:gd name="T68" fmla="*/ 12 w 909"/>
                  <a:gd name="T69" fmla="*/ 308 h 533"/>
                  <a:gd name="T70" fmla="*/ 36 w 909"/>
                  <a:gd name="T71" fmla="*/ 362 h 533"/>
                  <a:gd name="T72" fmla="*/ 78 w 909"/>
                  <a:gd name="T73" fmla="*/ 408 h 533"/>
                  <a:gd name="T74" fmla="*/ 132 w 909"/>
                  <a:gd name="T75" fmla="*/ 444 h 533"/>
                  <a:gd name="T76" fmla="*/ 203 w 909"/>
                  <a:gd name="T77" fmla="*/ 480 h 533"/>
                  <a:gd name="T78" fmla="*/ 273 w 909"/>
                  <a:gd name="T79" fmla="*/ 504 h 533"/>
                  <a:gd name="T80" fmla="*/ 363 w 909"/>
                  <a:gd name="T81" fmla="*/ 522 h 533"/>
                  <a:gd name="T82" fmla="*/ 452 w 909"/>
                  <a:gd name="T83" fmla="*/ 528 h 533"/>
                  <a:gd name="T84" fmla="*/ 541 w 909"/>
                  <a:gd name="T85" fmla="*/ 522 h 533"/>
                  <a:gd name="T86" fmla="*/ 631 w 909"/>
                  <a:gd name="T87" fmla="*/ 504 h 533"/>
                  <a:gd name="T88" fmla="*/ 707 w 909"/>
                  <a:gd name="T89" fmla="*/ 480 h 533"/>
                  <a:gd name="T90" fmla="*/ 772 w 909"/>
                  <a:gd name="T91" fmla="*/ 444 h 533"/>
                  <a:gd name="T92" fmla="*/ 826 w 909"/>
                  <a:gd name="T93" fmla="*/ 408 h 533"/>
                  <a:gd name="T94" fmla="*/ 868 w 909"/>
                  <a:gd name="T95" fmla="*/ 362 h 533"/>
                  <a:gd name="T96" fmla="*/ 892 w 909"/>
                  <a:gd name="T97" fmla="*/ 308 h 533"/>
                  <a:gd name="T98" fmla="*/ 904 w 909"/>
                  <a:gd name="T99" fmla="*/ 256 h 533"/>
                  <a:gd name="T100" fmla="*/ 898 w 909"/>
                  <a:gd name="T101" fmla="*/ 214 h 533"/>
                  <a:gd name="T102" fmla="*/ 880 w 909"/>
                  <a:gd name="T103" fmla="*/ 172 h 533"/>
                  <a:gd name="T104" fmla="*/ 856 w 909"/>
                  <a:gd name="T105" fmla="*/ 132 h 533"/>
                  <a:gd name="T106" fmla="*/ 820 w 909"/>
                  <a:gd name="T107" fmla="*/ 102 h 533"/>
                  <a:gd name="T108" fmla="*/ 778 w 909"/>
                  <a:gd name="T109" fmla="*/ 66 h 533"/>
                  <a:gd name="T110" fmla="*/ 730 w 909"/>
                  <a:gd name="T111" fmla="*/ 42 h 533"/>
                  <a:gd name="T112" fmla="*/ 613 w 909"/>
                  <a:gd name="T113" fmla="*/ 0 h 533"/>
                  <a:gd name="T114" fmla="*/ 613 w 909"/>
                  <a:gd name="T115" fmla="*/ 0 h 5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2" name="Freeform 44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3" cy="64"/>
              </a:xfrm>
              <a:custGeom>
                <a:avLst/>
                <a:gdLst>
                  <a:gd name="T0" fmla="*/ 237 w 365"/>
                  <a:gd name="T1" fmla="*/ 16 h 66"/>
                  <a:gd name="T2" fmla="*/ 294 w 365"/>
                  <a:gd name="T3" fmla="*/ 22 h 66"/>
                  <a:gd name="T4" fmla="*/ 354 w 365"/>
                  <a:gd name="T5" fmla="*/ 28 h 66"/>
                  <a:gd name="T6" fmla="*/ 360 w 365"/>
                  <a:gd name="T7" fmla="*/ 12 h 66"/>
                  <a:gd name="T8" fmla="*/ 300 w 365"/>
                  <a:gd name="T9" fmla="*/ 6 h 66"/>
                  <a:gd name="T10" fmla="*/ 237 w 365"/>
                  <a:gd name="T11" fmla="*/ 0 h 66"/>
                  <a:gd name="T12" fmla="*/ 172 w 365"/>
                  <a:gd name="T13" fmla="*/ 6 h 66"/>
                  <a:gd name="T14" fmla="*/ 112 w 365"/>
                  <a:gd name="T15" fmla="*/ 12 h 66"/>
                  <a:gd name="T16" fmla="*/ 0 w 365"/>
                  <a:gd name="T17" fmla="*/ 39 h 66"/>
                  <a:gd name="T18" fmla="*/ 0 w 365"/>
                  <a:gd name="T19" fmla="*/ 61 h 66"/>
                  <a:gd name="T20" fmla="*/ 54 w 365"/>
                  <a:gd name="T21" fmla="*/ 45 h 66"/>
                  <a:gd name="T22" fmla="*/ 112 w 365"/>
                  <a:gd name="T23" fmla="*/ 28 h 66"/>
                  <a:gd name="T24" fmla="*/ 172 w 365"/>
                  <a:gd name="T25" fmla="*/ 22 h 66"/>
                  <a:gd name="T26" fmla="*/ 237 w 365"/>
                  <a:gd name="T27" fmla="*/ 16 h 66"/>
                  <a:gd name="T28" fmla="*/ 237 w 365"/>
                  <a:gd name="T29" fmla="*/ 16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3" name="Freeform 45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4" cy="46"/>
              </a:xfrm>
              <a:custGeom>
                <a:avLst/>
                <a:gdLst>
                  <a:gd name="T0" fmla="*/ 61 w 66"/>
                  <a:gd name="T1" fmla="*/ 16 h 48"/>
                  <a:gd name="T2" fmla="*/ 45 w 66"/>
                  <a:gd name="T3" fmla="*/ 0 h 48"/>
                  <a:gd name="T4" fmla="*/ 22 w 66"/>
                  <a:gd name="T5" fmla="*/ 12 h 48"/>
                  <a:gd name="T6" fmla="*/ 0 w 66"/>
                  <a:gd name="T7" fmla="*/ 27 h 48"/>
                  <a:gd name="T8" fmla="*/ 12 w 66"/>
                  <a:gd name="T9" fmla="*/ 43 h 48"/>
                  <a:gd name="T10" fmla="*/ 39 w 66"/>
                  <a:gd name="T11" fmla="*/ 27 h 48"/>
                  <a:gd name="T12" fmla="*/ 61 w 66"/>
                  <a:gd name="T13" fmla="*/ 16 h 48"/>
                  <a:gd name="T14" fmla="*/ 61 w 66"/>
                  <a:gd name="T15" fmla="*/ 1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4" name="Oval 46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6" cy="317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5" name="Oval 47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4" cy="269"/>
              </a:xfrm>
              <a:prstGeom prst="ellipse">
                <a:avLst/>
              </a:pr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6" name="Oval 48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4" cy="231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7" name="Oval 49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6" cy="175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8" name="Oval 50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0" cy="13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89" name="Oval 51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4" cy="79"/>
              </a:xfrm>
              <a:prstGeom prst="ellipse">
                <a:avLst/>
              </a:prstGeom>
              <a:gradFill rotWithShape="0"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de-AT" altLang="de-DE">
                  <a:latin typeface="Arial" charset="0"/>
                  <a:ea typeface="Microsoft YaHei" pitchFamily="32" charset="-122"/>
                </a:endParaRPr>
              </a:p>
            </p:txBody>
          </p:sp>
        </p:grpSp>
        <p:grpSp>
          <p:nvGrpSpPr>
            <p:cNvPr id="2060" name="Group 52"/>
            <p:cNvGrpSpPr>
              <a:grpSpLocks/>
            </p:cNvGrpSpPr>
            <p:nvPr/>
          </p:nvGrpSpPr>
          <p:grpSpPr bwMode="auto">
            <a:xfrm>
              <a:off x="5280" y="3024"/>
              <a:ext cx="423" cy="256"/>
              <a:chOff x="5280" y="3024"/>
              <a:chExt cx="423" cy="256"/>
            </a:xfrm>
          </p:grpSpPr>
          <p:sp>
            <p:nvSpPr>
              <p:cNvPr id="2061" name="Freeform 53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1" cy="94"/>
              </a:xfrm>
              <a:custGeom>
                <a:avLst/>
                <a:gdLst>
                  <a:gd name="T0" fmla="*/ 214 w 382"/>
                  <a:gd name="T1" fmla="*/ 91 h 96"/>
                  <a:gd name="T2" fmla="*/ 143 w 382"/>
                  <a:gd name="T3" fmla="*/ 85 h 96"/>
                  <a:gd name="T4" fmla="*/ 83 w 382"/>
                  <a:gd name="T5" fmla="*/ 63 h 96"/>
                  <a:gd name="T6" fmla="*/ 35 w 382"/>
                  <a:gd name="T7" fmla="*/ 34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0 h 96"/>
                  <a:gd name="T14" fmla="*/ 77 w 382"/>
                  <a:gd name="T15" fmla="*/ 69 h 96"/>
                  <a:gd name="T16" fmla="*/ 137 w 382"/>
                  <a:gd name="T17" fmla="*/ 85 h 96"/>
                  <a:gd name="T18" fmla="*/ 214 w 382"/>
                  <a:gd name="T19" fmla="*/ 91 h 96"/>
                  <a:gd name="T20" fmla="*/ 268 w 382"/>
                  <a:gd name="T21" fmla="*/ 85 h 96"/>
                  <a:gd name="T22" fmla="*/ 316 w 382"/>
                  <a:gd name="T23" fmla="*/ 79 h 96"/>
                  <a:gd name="T24" fmla="*/ 357 w 382"/>
                  <a:gd name="T25" fmla="*/ 63 h 96"/>
                  <a:gd name="T26" fmla="*/ 387 w 382"/>
                  <a:gd name="T27" fmla="*/ 40 h 96"/>
                  <a:gd name="T28" fmla="*/ 381 w 382"/>
                  <a:gd name="T29" fmla="*/ 40 h 96"/>
                  <a:gd name="T30" fmla="*/ 351 w 382"/>
                  <a:gd name="T31" fmla="*/ 63 h 96"/>
                  <a:gd name="T32" fmla="*/ 310 w 382"/>
                  <a:gd name="T33" fmla="*/ 73 h 96"/>
                  <a:gd name="T34" fmla="*/ 268 w 382"/>
                  <a:gd name="T35" fmla="*/ 85 h 96"/>
                  <a:gd name="T36" fmla="*/ 214 w 382"/>
                  <a:gd name="T37" fmla="*/ 91 h 96"/>
                  <a:gd name="T38" fmla="*/ 214 w 382"/>
                  <a:gd name="T39" fmla="*/ 91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2" name="Freeform 54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6" cy="52"/>
              </a:xfrm>
              <a:custGeom>
                <a:avLst/>
                <a:gdLst>
                  <a:gd name="T0" fmla="*/ 171 w 258"/>
                  <a:gd name="T1" fmla="*/ 0 h 54"/>
                  <a:gd name="T2" fmla="*/ 211 w 258"/>
                  <a:gd name="T3" fmla="*/ 6 h 54"/>
                  <a:gd name="T4" fmla="*/ 253 w 258"/>
                  <a:gd name="T5" fmla="*/ 12 h 54"/>
                  <a:gd name="T6" fmla="*/ 247 w 258"/>
                  <a:gd name="T7" fmla="*/ 6 h 54"/>
                  <a:gd name="T8" fmla="*/ 211 w 258"/>
                  <a:gd name="T9" fmla="*/ 0 h 54"/>
                  <a:gd name="T10" fmla="*/ 171 w 258"/>
                  <a:gd name="T11" fmla="*/ 0 h 54"/>
                  <a:gd name="T12" fmla="*/ 118 w 258"/>
                  <a:gd name="T13" fmla="*/ 6 h 54"/>
                  <a:gd name="T14" fmla="*/ 76 w 258"/>
                  <a:gd name="T15" fmla="*/ 12 h 54"/>
                  <a:gd name="T16" fmla="*/ 36 w 258"/>
                  <a:gd name="T17" fmla="*/ 27 h 54"/>
                  <a:gd name="T18" fmla="*/ 0 w 258"/>
                  <a:gd name="T19" fmla="*/ 43 h 54"/>
                  <a:gd name="T20" fmla="*/ 6 w 258"/>
                  <a:gd name="T21" fmla="*/ 49 h 54"/>
                  <a:gd name="T22" fmla="*/ 36 w 258"/>
                  <a:gd name="T23" fmla="*/ 33 h 54"/>
                  <a:gd name="T24" fmla="*/ 76 w 258"/>
                  <a:gd name="T25" fmla="*/ 16 h 54"/>
                  <a:gd name="T26" fmla="*/ 118 w 258"/>
                  <a:gd name="T27" fmla="*/ 6 h 54"/>
                  <a:gd name="T28" fmla="*/ 171 w 258"/>
                  <a:gd name="T29" fmla="*/ 0 h 54"/>
                  <a:gd name="T30" fmla="*/ 171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3" name="Freeform 55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8" cy="154"/>
              </a:xfrm>
              <a:custGeom>
                <a:avLst/>
                <a:gdLst>
                  <a:gd name="T0" fmla="*/ 49 w 60"/>
                  <a:gd name="T1" fmla="*/ 87 h 156"/>
                  <a:gd name="T2" fmla="*/ 44 w 60"/>
                  <a:gd name="T3" fmla="*/ 121 h 156"/>
                  <a:gd name="T4" fmla="*/ 22 w 60"/>
                  <a:gd name="T5" fmla="*/ 151 h 156"/>
                  <a:gd name="T6" fmla="*/ 28 w 60"/>
                  <a:gd name="T7" fmla="*/ 151 h 156"/>
                  <a:gd name="T8" fmla="*/ 49 w 60"/>
                  <a:gd name="T9" fmla="*/ 121 h 156"/>
                  <a:gd name="T10" fmla="*/ 55 w 60"/>
                  <a:gd name="T11" fmla="*/ 87 h 156"/>
                  <a:gd name="T12" fmla="*/ 49 w 60"/>
                  <a:gd name="T13" fmla="*/ 64 h 156"/>
                  <a:gd name="T14" fmla="*/ 44 w 60"/>
                  <a:gd name="T15" fmla="*/ 40 h 156"/>
                  <a:gd name="T16" fmla="*/ 28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2 w 60"/>
                  <a:gd name="T23" fmla="*/ 24 h 156"/>
                  <a:gd name="T24" fmla="*/ 39 w 60"/>
                  <a:gd name="T25" fmla="*/ 40 h 156"/>
                  <a:gd name="T26" fmla="*/ 44 w 60"/>
                  <a:gd name="T27" fmla="*/ 64 h 156"/>
                  <a:gd name="T28" fmla="*/ 49 w 60"/>
                  <a:gd name="T29" fmla="*/ 87 h 156"/>
                  <a:gd name="T30" fmla="*/ 49 w 60"/>
                  <a:gd name="T31" fmla="*/ 87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4" name="Freeform 56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0" cy="16"/>
              </a:xfrm>
              <a:custGeom>
                <a:avLst/>
                <a:gdLst>
                  <a:gd name="T0" fmla="*/ 111 w 192"/>
                  <a:gd name="T1" fmla="*/ 9 h 18"/>
                  <a:gd name="T2" fmla="*/ 70 w 192"/>
                  <a:gd name="T3" fmla="*/ 4 h 18"/>
                  <a:gd name="T4" fmla="*/ 30 w 192"/>
                  <a:gd name="T5" fmla="*/ 0 h 18"/>
                  <a:gd name="T6" fmla="*/ 0 w 192"/>
                  <a:gd name="T7" fmla="*/ 0 h 18"/>
                  <a:gd name="T8" fmla="*/ 52 w 192"/>
                  <a:gd name="T9" fmla="*/ 9 h 18"/>
                  <a:gd name="T10" fmla="*/ 111 w 192"/>
                  <a:gd name="T11" fmla="*/ 13 h 18"/>
                  <a:gd name="T12" fmla="*/ 151 w 192"/>
                  <a:gd name="T13" fmla="*/ 13 h 18"/>
                  <a:gd name="T14" fmla="*/ 187 w 192"/>
                  <a:gd name="T15" fmla="*/ 9 h 18"/>
                  <a:gd name="T16" fmla="*/ 181 w 192"/>
                  <a:gd name="T17" fmla="*/ 0 h 18"/>
                  <a:gd name="T18" fmla="*/ 145 w 192"/>
                  <a:gd name="T19" fmla="*/ 4 h 18"/>
                  <a:gd name="T20" fmla="*/ 111 w 192"/>
                  <a:gd name="T21" fmla="*/ 9 h 18"/>
                  <a:gd name="T22" fmla="*/ 111 w 192"/>
                  <a:gd name="T23" fmla="*/ 9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5" name="Freeform 57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59" cy="184"/>
              </a:xfrm>
              <a:custGeom>
                <a:avLst/>
                <a:gdLst>
                  <a:gd name="T0" fmla="*/ 11 w 161"/>
                  <a:gd name="T1" fmla="*/ 111 h 186"/>
                  <a:gd name="T2" fmla="*/ 17 w 161"/>
                  <a:gd name="T3" fmla="*/ 93 h 186"/>
                  <a:gd name="T4" fmla="*/ 23 w 161"/>
                  <a:gd name="T5" fmla="*/ 76 h 186"/>
                  <a:gd name="T6" fmla="*/ 51 w 161"/>
                  <a:gd name="T7" fmla="*/ 42 h 186"/>
                  <a:gd name="T8" fmla="*/ 98 w 161"/>
                  <a:gd name="T9" fmla="*/ 18 h 186"/>
                  <a:gd name="T10" fmla="*/ 150 w 161"/>
                  <a:gd name="T11" fmla="*/ 6 h 186"/>
                  <a:gd name="T12" fmla="*/ 156 w 161"/>
                  <a:gd name="T13" fmla="*/ 0 h 186"/>
                  <a:gd name="T14" fmla="*/ 92 w 161"/>
                  <a:gd name="T15" fmla="*/ 12 h 186"/>
                  <a:gd name="T16" fmla="*/ 45 w 161"/>
                  <a:gd name="T17" fmla="*/ 36 h 186"/>
                  <a:gd name="T18" fmla="*/ 11 w 161"/>
                  <a:gd name="T19" fmla="*/ 70 h 186"/>
                  <a:gd name="T20" fmla="*/ 5 w 161"/>
                  <a:gd name="T21" fmla="*/ 88 h 186"/>
                  <a:gd name="T22" fmla="*/ 0 w 161"/>
                  <a:gd name="T23" fmla="*/ 111 h 186"/>
                  <a:gd name="T24" fmla="*/ 11 w 161"/>
                  <a:gd name="T25" fmla="*/ 145 h 186"/>
                  <a:gd name="T26" fmla="*/ 23 w 161"/>
                  <a:gd name="T27" fmla="*/ 163 h 186"/>
                  <a:gd name="T28" fmla="*/ 40 w 161"/>
                  <a:gd name="T29" fmla="*/ 181 h 186"/>
                  <a:gd name="T30" fmla="*/ 63 w 161"/>
                  <a:gd name="T31" fmla="*/ 181 h 186"/>
                  <a:gd name="T32" fmla="*/ 40 w 161"/>
                  <a:gd name="T33" fmla="*/ 163 h 186"/>
                  <a:gd name="T34" fmla="*/ 23 w 161"/>
                  <a:gd name="T35" fmla="*/ 145 h 186"/>
                  <a:gd name="T36" fmla="*/ 17 w 161"/>
                  <a:gd name="T37" fmla="*/ 129 h 186"/>
                  <a:gd name="T38" fmla="*/ 11 w 161"/>
                  <a:gd name="T39" fmla="*/ 111 h 186"/>
                  <a:gd name="T40" fmla="*/ 11 w 161"/>
                  <a:gd name="T41" fmla="*/ 111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6" name="Freeform 58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4" cy="208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0 h 210"/>
                  <a:gd name="T8" fmla="*/ 166 w 185"/>
                  <a:gd name="T9" fmla="*/ 88 h 210"/>
                  <a:gd name="T10" fmla="*/ 172 w 185"/>
                  <a:gd name="T11" fmla="*/ 111 h 210"/>
                  <a:gd name="T12" fmla="*/ 166 w 185"/>
                  <a:gd name="T13" fmla="*/ 135 h 210"/>
                  <a:gd name="T14" fmla="*/ 154 w 185"/>
                  <a:gd name="T15" fmla="*/ 157 h 210"/>
                  <a:gd name="T16" fmla="*/ 124 w 185"/>
                  <a:gd name="T17" fmla="*/ 175 h 210"/>
                  <a:gd name="T18" fmla="*/ 90 w 185"/>
                  <a:gd name="T19" fmla="*/ 193 h 210"/>
                  <a:gd name="T20" fmla="*/ 101 w 185"/>
                  <a:gd name="T21" fmla="*/ 205 h 210"/>
                  <a:gd name="T22" fmla="*/ 136 w 185"/>
                  <a:gd name="T23" fmla="*/ 187 h 210"/>
                  <a:gd name="T24" fmla="*/ 166 w 185"/>
                  <a:gd name="T25" fmla="*/ 163 h 210"/>
                  <a:gd name="T26" fmla="*/ 184 w 185"/>
                  <a:gd name="T27" fmla="*/ 141 h 210"/>
                  <a:gd name="T28" fmla="*/ 190 w 185"/>
                  <a:gd name="T29" fmla="*/ 111 h 210"/>
                  <a:gd name="T30" fmla="*/ 184 w 185"/>
                  <a:gd name="T31" fmla="*/ 88 h 210"/>
                  <a:gd name="T32" fmla="*/ 178 w 185"/>
                  <a:gd name="T33" fmla="*/ 64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sp>
            <p:nvSpPr>
              <p:cNvPr id="2067" name="Freeform 59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7" cy="184"/>
              </a:xfrm>
              <a:custGeom>
                <a:avLst/>
                <a:gdLst>
                  <a:gd name="T0" fmla="*/ 147 w 299"/>
                  <a:gd name="T1" fmla="*/ 0 h 186"/>
                  <a:gd name="T2" fmla="*/ 88 w 299"/>
                  <a:gd name="T3" fmla="*/ 6 h 186"/>
                  <a:gd name="T4" fmla="*/ 42 w 299"/>
                  <a:gd name="T5" fmla="*/ 30 h 186"/>
                  <a:gd name="T6" fmla="*/ 12 w 299"/>
                  <a:gd name="T7" fmla="*/ 52 h 186"/>
                  <a:gd name="T8" fmla="*/ 6 w 299"/>
                  <a:gd name="T9" fmla="*/ 70 h 186"/>
                  <a:gd name="T10" fmla="*/ 0 w 299"/>
                  <a:gd name="T11" fmla="*/ 88 h 186"/>
                  <a:gd name="T12" fmla="*/ 6 w 299"/>
                  <a:gd name="T13" fmla="*/ 105 h 186"/>
                  <a:gd name="T14" fmla="*/ 12 w 299"/>
                  <a:gd name="T15" fmla="*/ 123 h 186"/>
                  <a:gd name="T16" fmla="*/ 42 w 299"/>
                  <a:gd name="T17" fmla="*/ 151 h 186"/>
                  <a:gd name="T18" fmla="*/ 88 w 299"/>
                  <a:gd name="T19" fmla="*/ 175 h 186"/>
                  <a:gd name="T20" fmla="*/ 147 w 299"/>
                  <a:gd name="T21" fmla="*/ 181 h 186"/>
                  <a:gd name="T22" fmla="*/ 206 w 299"/>
                  <a:gd name="T23" fmla="*/ 175 h 186"/>
                  <a:gd name="T24" fmla="*/ 252 w 299"/>
                  <a:gd name="T25" fmla="*/ 151 h 186"/>
                  <a:gd name="T26" fmla="*/ 282 w 299"/>
                  <a:gd name="T27" fmla="*/ 123 h 186"/>
                  <a:gd name="T28" fmla="*/ 294 w 299"/>
                  <a:gd name="T29" fmla="*/ 105 h 186"/>
                  <a:gd name="T30" fmla="*/ 294 w 299"/>
                  <a:gd name="T31" fmla="*/ 88 h 186"/>
                  <a:gd name="T32" fmla="*/ 294 w 299"/>
                  <a:gd name="T33" fmla="*/ 70 h 186"/>
                  <a:gd name="T34" fmla="*/ 282 w 299"/>
                  <a:gd name="T35" fmla="*/ 52 h 186"/>
                  <a:gd name="T36" fmla="*/ 252 w 299"/>
                  <a:gd name="T37" fmla="*/ 30 h 186"/>
                  <a:gd name="T38" fmla="*/ 206 w 299"/>
                  <a:gd name="T39" fmla="*/ 6 h 186"/>
                  <a:gd name="T40" fmla="*/ 147 w 299"/>
                  <a:gd name="T41" fmla="*/ 0 h 186"/>
                  <a:gd name="T42" fmla="*/ 147 w 299"/>
                  <a:gd name="T43" fmla="*/ 0 h 186"/>
                  <a:gd name="T44" fmla="*/ 147 w 299"/>
                  <a:gd name="T45" fmla="*/ 175 h 186"/>
                  <a:gd name="T46" fmla="*/ 94 w 299"/>
                  <a:gd name="T47" fmla="*/ 169 h 186"/>
                  <a:gd name="T48" fmla="*/ 48 w 299"/>
                  <a:gd name="T49" fmla="*/ 151 h 186"/>
                  <a:gd name="T50" fmla="*/ 18 w 299"/>
                  <a:gd name="T51" fmla="*/ 123 h 186"/>
                  <a:gd name="T52" fmla="*/ 12 w 299"/>
                  <a:gd name="T53" fmla="*/ 105 h 186"/>
                  <a:gd name="T54" fmla="*/ 6 w 299"/>
                  <a:gd name="T55" fmla="*/ 88 h 186"/>
                  <a:gd name="T56" fmla="*/ 12 w 299"/>
                  <a:gd name="T57" fmla="*/ 70 h 186"/>
                  <a:gd name="T58" fmla="*/ 18 w 299"/>
                  <a:gd name="T59" fmla="*/ 52 h 186"/>
                  <a:gd name="T60" fmla="*/ 48 w 299"/>
                  <a:gd name="T61" fmla="*/ 30 h 186"/>
                  <a:gd name="T62" fmla="*/ 94 w 299"/>
                  <a:gd name="T63" fmla="*/ 12 h 186"/>
                  <a:gd name="T64" fmla="*/ 147 w 299"/>
                  <a:gd name="T65" fmla="*/ 6 h 186"/>
                  <a:gd name="T66" fmla="*/ 200 w 299"/>
                  <a:gd name="T67" fmla="*/ 12 h 186"/>
                  <a:gd name="T68" fmla="*/ 246 w 299"/>
                  <a:gd name="T69" fmla="*/ 30 h 186"/>
                  <a:gd name="T70" fmla="*/ 276 w 299"/>
                  <a:gd name="T71" fmla="*/ 52 h 186"/>
                  <a:gd name="T72" fmla="*/ 288 w 299"/>
                  <a:gd name="T73" fmla="*/ 70 h 186"/>
                  <a:gd name="T74" fmla="*/ 288 w 299"/>
                  <a:gd name="T75" fmla="*/ 88 h 186"/>
                  <a:gd name="T76" fmla="*/ 288 w 299"/>
                  <a:gd name="T77" fmla="*/ 105 h 186"/>
                  <a:gd name="T78" fmla="*/ 276 w 299"/>
                  <a:gd name="T79" fmla="*/ 123 h 186"/>
                  <a:gd name="T80" fmla="*/ 246 w 299"/>
                  <a:gd name="T81" fmla="*/ 151 h 186"/>
                  <a:gd name="T82" fmla="*/ 200 w 299"/>
                  <a:gd name="T83" fmla="*/ 169 h 186"/>
                  <a:gd name="T84" fmla="*/ 147 w 299"/>
                  <a:gd name="T85" fmla="*/ 175 h 186"/>
                  <a:gd name="T86" fmla="*/ 147 w 299"/>
                  <a:gd name="T87" fmla="*/ 175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sr-Cyrl-CS">
                  <a:latin typeface="Arial" charset="0"/>
                  <a:ea typeface="Microsoft YaHei" pitchFamily="32" charset="-122"/>
                </a:endParaRPr>
              </a:p>
            </p:txBody>
          </p:sp>
          <p:grpSp>
            <p:nvGrpSpPr>
              <p:cNvPr id="2068" name="Group 6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5" cy="130"/>
                <a:chOff x="5381" y="3085"/>
                <a:chExt cx="225" cy="130"/>
              </a:xfrm>
            </p:grpSpPr>
            <p:sp>
              <p:nvSpPr>
                <p:cNvPr id="2069" name="Oval 61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5" cy="1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de-AT" altLang="de-DE">
                    <a:latin typeface="Arial" charset="0"/>
                    <a:ea typeface="Microsoft YaHei" pitchFamily="32" charset="-122"/>
                  </a:endParaRPr>
                </a:p>
              </p:txBody>
            </p:sp>
            <p:sp>
              <p:nvSpPr>
                <p:cNvPr id="2070" name="Oval 62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de-AT" altLang="de-DE">
                    <a:latin typeface="Arial" charset="0"/>
                    <a:ea typeface="Microsoft YaHei" pitchFamily="32" charset="-122"/>
                  </a:endParaRPr>
                </a:p>
              </p:txBody>
            </p:sp>
            <p:sp>
              <p:nvSpPr>
                <p:cNvPr id="2071" name="Oval 63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3" cy="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de-AT" altLang="de-DE">
                    <a:latin typeface="Arial" charset="0"/>
                    <a:ea typeface="Microsoft YaHei" pitchFamily="32" charset="-122"/>
                  </a:endParaRPr>
                </a:p>
              </p:txBody>
            </p:sp>
            <p:sp>
              <p:nvSpPr>
                <p:cNvPr id="2072" name="Oval 64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1" cy="4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de-AT" altLang="de-DE">
                    <a:latin typeface="Arial" charset="0"/>
                    <a:ea typeface="Microsoft YaHei" pitchFamily="32" charset="-122"/>
                  </a:endParaRPr>
                </a:p>
              </p:txBody>
            </p:sp>
          </p:grpSp>
        </p:grpSp>
      </p:grpSp>
      <p:sp>
        <p:nvSpPr>
          <p:cNvPr id="2051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6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2052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115" name="Rectangle 6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pitchFamily="32" charset="-122"/>
              </a:defRPr>
            </a:lvl1pPr>
          </a:lstStyle>
          <a:p>
            <a:pPr>
              <a:defRPr/>
            </a:pPr>
            <a:r>
              <a:rPr lang="de-DE" altLang="de-DE"/>
              <a:t>29.08.13</a:t>
            </a:r>
          </a:p>
        </p:txBody>
      </p:sp>
      <p:sp>
        <p:nvSpPr>
          <p:cNvPr id="2054" name="Text Box 6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de-AT" altLang="de-DE">
              <a:latin typeface="Arial" charset="0"/>
              <a:ea typeface="Microsoft YaHei" pitchFamily="32" charset="-122"/>
            </a:endParaRPr>
          </a:p>
        </p:txBody>
      </p:sp>
      <p:sp>
        <p:nvSpPr>
          <p:cNvPr id="2117" name="Rectangle 6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B51BD223-EC9B-4EDE-8224-D14A4F0577D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4213" y="332657"/>
            <a:ext cx="7772400" cy="12241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de-DE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Arno Wonisch</a:t>
            </a:r>
            <a:r>
              <a:rPr lang="hr-HR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(Graz</a:t>
            </a:r>
            <a:r>
              <a:rPr lang="de-DE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sr-Cyrl-RS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Грац/</a:t>
            </a:r>
            <a:r>
              <a:rPr lang="de-DE" altLang="de-DE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Grac</a:t>
            </a:r>
            <a:r>
              <a:rPr lang="hr-HR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de-DE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altLang="de-DE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DE" altLang="de-DE" sz="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hr-HR" altLang="de-DE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Institut </a:t>
            </a:r>
            <a:r>
              <a:rPr lang="de-DE" altLang="de-DE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für Slawistik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de-DE" altLang="de-DE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Karl-Franzens-Universität Graz</a:t>
            </a:r>
            <a:endParaRPr lang="de-DE" altLang="de-DE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56792"/>
            <a:ext cx="9144000" cy="4824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arno.wonisch</a:t>
            </a:r>
            <a:r>
              <a:rPr lang="de-DE" altLang="de-DE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@</a:t>
            </a:r>
            <a:r>
              <a:rPr lang="de-DE" altLang="de-DE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uni-graz.at</a:t>
            </a:r>
            <a:endParaRPr lang="de-DE" altLang="de-DE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endParaRPr lang="de-DE" altLang="de-DE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de-A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Диминутивы в </a:t>
            </a: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туристических</a:t>
            </a:r>
            <a:endParaRPr lang="de-DE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онлайн-каталогах</a:t>
            </a:r>
            <a:endParaRPr lang="de-AT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Interaktion von Internet und Stilistik, Internet und Stil</a:t>
            </a:r>
          </a:p>
          <a:p>
            <a:pPr algn="ctr"/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Взаимодействие </a:t>
            </a:r>
            <a:r>
              <a:rPr lang="de-A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интернета</a:t>
            </a:r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de-A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стилистики</a:t>
            </a:r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de-A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интернета</a:t>
            </a:r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de-A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стилей</a:t>
            </a:r>
            <a:endParaRPr lang="de-AT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de-A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Interakcija</a:t>
            </a:r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A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interneta</a:t>
            </a:r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 </a:t>
            </a:r>
            <a:r>
              <a:rPr lang="de-A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stilistike</a:t>
            </a:r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de-A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interneta</a:t>
            </a:r>
            <a:r>
              <a:rPr lang="de-A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 stilova</a:t>
            </a:r>
          </a:p>
          <a:p>
            <a:pPr algn="ctr"/>
            <a:r>
              <a:rPr lang="de-A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Graz, 1</a:t>
            </a:r>
            <a:r>
              <a:rPr lang="sr-Cyrl-R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A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Cyrl-R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–18.</a:t>
            </a:r>
            <a:r>
              <a:rPr lang="de-A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4. 2015</a:t>
            </a:r>
            <a:endParaRPr lang="de-A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endParaRPr lang="de-DE" sz="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endParaRPr lang="de-DE" sz="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defRPr/>
            </a:pPr>
            <a:endParaRPr lang="de-DE" altLang="de-DE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Босний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(бошн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сербски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хорватски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черногорски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языки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ерминологически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diminutiv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deminutiv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umanjenica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člančić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prozorčić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prstenak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ešak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bratac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также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poljubac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ečak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grmečak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ičak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kamičak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и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/!/ –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sobičak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4" name="Grafik 13" descr="http://www.jutarnji.hr/multimedia/archive/00331/samobor_331833S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2682240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http://www.pivarstvo.info/forum/files/pivica_kuhana_07102013_1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21818"/>
            <a:ext cx="1104900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108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Босний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(бошн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сербски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хорватски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черногорски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языки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kućica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bočica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grančica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stvarčica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riječca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travka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jezerce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ašce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estašce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prasence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ešce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telešce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vimešce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grlić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различ(ен)ия родов: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unuče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evojče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eljak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puteljak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uljak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brežuljak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1" name="Grafik 10" descr="http://www.zenskikutak.hr/repository/ckeditor/images/Mackic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17232"/>
            <a:ext cx="1819027" cy="1223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752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язык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ерминологически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деминутив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диминутив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умалително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ец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животец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мъжле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братле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маслинка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водица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биричка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момченце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слънчице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различ(ен)ия родов: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дръвче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продуктивный суффикс)</a:t>
            </a: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2" name="Grafik 11" descr="http://www.chudesa.net/wp-content/uploads/2011/09/2011-09-06_1321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939"/>
            <a:ext cx="1948180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384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язык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граниченный объем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в отношении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существительных,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широкий спектр 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частях речи, ср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рилагательные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имена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ичък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голем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ичък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дебел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ичък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Наречия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бърз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дълг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ичко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лаголы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(вне категорий вида и способа глагольного деийствия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обич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глед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тич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</a:t>
            </a: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1" name="Grafik 10" descr="http://troll.bg/pdata/t/l-33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90" y="214051"/>
            <a:ext cx="1775460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http://www.sharebg.org/thumbs/218861_142635615804545_133773053357468_252729_5737822_o_thumb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6837"/>
          <a:stretch/>
        </p:blipFill>
        <p:spPr bwMode="auto">
          <a:xfrm>
            <a:off x="7020272" y="3501008"/>
            <a:ext cx="1872208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234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Словенски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язык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терминологически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manjšalnice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bikec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delec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ič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gradič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fantič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gumbek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hribček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čajček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čolniček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sinko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Pepče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tati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гипокористического типа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klopca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-(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ič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mizica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hišica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sestričica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račka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nogavička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-(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mestece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sončece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-(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jetrca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nedrca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iče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cvetjiče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jelenče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jabolčko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3" name="Grafik 12" descr="http://du-ig.zdus-zveza.si/files/Burano%20mestece%20na%20blatnem%20otoku%2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4379"/>
            <a:ext cx="1708790" cy="120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095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Словенски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язык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Уменьшительный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 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широким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диапазоном употребления, а то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конечная морфемя 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преимущественно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наречий и местоимений, ср.: </a:t>
            </a:r>
            <a:r>
              <a:rPr lang="de-DE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</a:t>
            </a:r>
            <a:r>
              <a:rPr lang="de-DE" sz="3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r-HR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hr-HR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r-HR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 наречия </a:t>
            </a:r>
            <a:r>
              <a:rPr lang="hr-HR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hr-H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наречиях южной Австрии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1" name="Grafik 10" descr="http://www.lasko.eu/foto/sadni_narav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2156460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http://www.mps.hr/UserDocsImages/slike/ma%C4%8Dkic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1168"/>
            <a:ext cx="1705610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554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язык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терминологически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Diminutiv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ишь формы среднего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рода: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Händchen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ʽрученькаʼ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lein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Schwänzlein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ʽхвостикʼ); регионально-южно-немецкие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/баварско-австрийские и алеманнские/ типы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erl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Hunderl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ʽсобачонкаʼ),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Städtle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ʽгородокʼ)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Häusl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ʽдомик, уборная /туалет/ʼ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2" name="Grafik 11" descr="http://images.fotocommunity.de/bilder/stadtlandschaft/historisches/staedtchen-mellingen-im-kt-aargau-6dc2f961-c826-486b-844d-6a87bdcdb8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23" y="237490"/>
            <a:ext cx="2040890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http://media0.yopi.de/product_images/526/526201/list_large/holzschild-in-ovaler-form-der-kopf-tut-weh-die-fuesse-stinken-jetzt-muessen-wir-ein-bierchen-trink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36661"/>
            <a:ext cx="1439545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http://joshua-hucke.de/wp-content/uploads/2013/11/K%C3%A4tzchen-9-e13837372098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31" y="4869160"/>
            <a:ext cx="2164080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366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туристических онла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н-каталогов</a:t>
            </a:r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по 12 апреля 2015 г. (исходя из русского языка) просмотрены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туроператоров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оиск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параметрам и типам написания: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Дубровник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Dubrovnik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Кицбюэль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Кицбил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Kicbil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Кицбюел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Kitzbühel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Bled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Несебыр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ebar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ebur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Несебар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ebur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комбинации с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лексемой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</a:t>
            </a: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6" name="Grafik 15" descr="http://putevkarf.ru/assets/images/tours/plyazhnyj-otdyh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30" y="228600"/>
            <a:ext cx="1709420" cy="136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 descr="http://www.holidays-in-thessaly.ru/wp-content/uploads/2011/12/pelion-winter-leisu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68144" y="5720736"/>
            <a:ext cx="1584176" cy="94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555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иминутивные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леммы: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ресторан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ечко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отель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только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Кицбюэль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Несебыр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Дубровник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пляж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курорт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переуло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шезлонг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ышко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пансион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пив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полотен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балкон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бутыл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частотные суффиксы: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 раз) и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(5, оба м. 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3" name="Grafik 12" descr="http://cs607629.vk.me/v607629774/3e7c/2fcNFeqgD3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7110"/>
            <a:ext cx="2096190" cy="1133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632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Босний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(бошн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сербски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хорватски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черногорски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языки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restoran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mjest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(но не в связи с названием города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Дубровника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plaž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kuć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dućan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balkon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1" name="Grafik 10" descr="http://www.superodmor.rs/data/images/2011-05-17/81489_tilemahos-efthimiadis--brodic_gf.jpg?ver=13056289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55451"/>
            <a:ext cx="3028315" cy="154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389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Диминутивы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меньшительные формы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лобальное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обобщенное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сопоставление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типа экспрессивного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примере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онлайн-каталогов 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город(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)ах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Дубровник/</a:t>
            </a:r>
            <a:r>
              <a:rPr lang="ru-RU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Dubrovnik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HR;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42.600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жителей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Кицбюэль/Kitzbühel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A;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8.200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Блед/Bled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SLO;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8.200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Несебыр/Несебър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BG;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13.900)</a:t>
            </a:r>
            <a:endPara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altLang="de-DE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95876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Босний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(бошн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сербски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хорватски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черногорски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языки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эквивалентов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 словам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ребятишки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переулочка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шезлонгчик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солнышко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песочек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пансиончик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полотенчик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балкончик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бутылочка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Но: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</a:t>
            </a:r>
            <a:r>
              <a:rPr lang="ru-RU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ostrv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ić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частотные суффиксы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čić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ić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1" name="Grafik 10" descr="http://radionica.ba/wp-content/uploads/2008/11/kafic-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14348"/>
            <a:ext cx="1692910" cy="154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556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язык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ресторант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ъгъл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(для всех четырех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дестинаций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плаж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курорт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шезлонг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слън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чиц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езер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пансион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ичк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къщ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къщ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ичк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пешкир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балконче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бутил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чиц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частотный суффикс: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(13)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2" name="Grafik 11" descr="http://www.zadoma.com/editor/img/f_926535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06" y="183515"/>
            <a:ext cx="1158875" cy="154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http://www.dalboka.eu/files/15_rib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17231"/>
            <a:ext cx="1846332" cy="104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022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Словенски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язык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ladj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čoln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iče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ece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значении и ʽместечкоʼ и ʽгородокʼ;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для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Несебыра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для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Дубровника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Кицбюэля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plaž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ležalni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jezer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hiš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trgovin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balkon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reč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stekleni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čk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частотный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суффикс: -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4" name="Grafik 13" descr="http://www.cresnjevec.si/files/2014/10/Mali-son%C4%8De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6593"/>
            <a:ext cx="1442085" cy="154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http://www.kroatischeadria.de/images/camping/mobilheim/camping-basko-polje-mobilheim-32q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01" y="5096593"/>
            <a:ext cx="1587267" cy="1379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579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язык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de-DE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</a:t>
            </a:r>
            <a:r>
              <a:rPr lang="de-DE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lein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Кицбюэля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Несебыра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Дубровника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Bier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Wein</a:t>
            </a:r>
            <a:r>
              <a:rPr lang="de-DE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de-D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de-DE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</a:t>
            </a:r>
            <a:endParaRPr lang="ru-RU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026" name="Grafik 23" descr="http://www.mio-home.de/en/system/files/bloggallery/1/mio_slowenien_2014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429001"/>
            <a:ext cx="203963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24" descr="http://media.holidaycheck.com/data/urlaubsbilder/mittel/33/11704195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86149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70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чение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славянского мира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широкий способ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существования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диминутивных форм, чем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германские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уменьшительных форм в анализируемой сфере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 –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значительные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различия между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языками: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широкий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формальный, категориальный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частотный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 в русск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другие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языки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сушенный диапазон диминутивов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81125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чение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узкое и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ограниченное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уменьшительных форм существительных в рамках просмотренных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 –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немецком</a:t>
            </a:r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онла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н- и классических (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бумажн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источников э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 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 –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диминутив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 всех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ках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э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лектронн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анонсов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15950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  <a:p>
            <a:endParaRPr lang="de-A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52000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Андрић 2011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Андрић. Едита. Деминутив у мађарском и српском језику. В: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Zbornik za jezike i književnosti Filozofskog fakulteta u Novom Sadu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Knj. 1(2011). с. 11–26.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52000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Barić et al. 1995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Barić, Eugenija; Lončarić, Mijo; Malić, Dragica; Pavešić, Slavko; Peti, Mirko; Zečević, Vesna; Znika, Marija.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 gramatika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Zagreb: Školska knjiga.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52000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Jahić/Halilović/Palić 2000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Jahić, Dževad; Halilović, Senahid; Palić, Ismail.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Gramatika bosanskoga jezika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Zenica: Dom štampe.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52000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Klajn 2005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Klajn, Ivan.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Gramatika srpskog jezika.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Beograd: Zavod za udžbenike i nastavna sredstva.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52000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Pašov 1999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Пашов, Петър.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Българска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граматика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София: Хермес.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52000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Sicherl 2013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Sicherl, Eva. Diminutive Nouns and Verbs in Slovene Compared to Their English Equivalents. В: Slovenski jezik – Slovene Linguistic Studies 9(2013). с 145–162.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52000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Toporišič 1991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Toporišič, Jože.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Slovenska slovnica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Maribor: Založba Obzorja.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52000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Toporišič et al. 1994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Toporišič, Jože.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Slovenski pravopis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Ljubljana: Državna založba Slovenije.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38673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27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" name="AutoShape 8" descr="data:image/jpeg;base64,/9j/4AAQSkZJRgABAQAAAQABAAD/2wCEAAkGBxQTEhQUExQUFRUXGBcXFxcVFxcXFxcXFxQcFxgcFRcYHCggGBwlHBUXIjEhJSkrLi4uFx8zODMsNygtLisBCgoKBQUFDgUFDisZExkrKysrKysrKysrKysrKysrKysrKysrKysrKysrKysrKysrKysrKysrKysrKysrKysrK//AABEIARsAsgMBIgACEQEDEQH/xAAbAAACAwEBAQAAAAAAAAAAAAACAwEEBQAGB//EAEIQAAEDAgMFBgMGAwYGAwAAAAEAAhEDIQQSMQVBUWFxBhMigZGhsdHwIzJCUsHhFGKCBzNykqLxNENTssLSFRYk/8QAFAEBAAAAAAAAAAAAAAAAAAAAAP/EABQRAQAAAAAAAAAAAAAAAAAAAAD/2gAMAwEAAhEDEQA/APC7SoBr8oykXILXB5IcZbmLSQHAbjcXlVYQgpiCAFBCNoUoFhqmEWVSAgAtXNamkKQ1ALQiATWNTGsQAxOBXNanCIQAQgc1Mc5CXIF5EbQoCYwIJY1WGNQCE2kEBRC4BE8pQKCzTEqKhS2Vkt9VARXJXeKUHn2owoARgIJCkKYUtCCIUhia0IsqBQYmimjDU1jUAMppjaScxibkQU3MS3PVqs1UahQMDlASmpzUEhqfTpIGK1SKAAE+m2y4BNY1AOVLc1WSLIYQVcqWWq29oSy1BXyLk/IuQYTWBSGrgiaUEQihEiyoOYE1jVDGpjQgIBPYxAxqsU0DaVNV9tVzTouc371mt6uMLRpMWb2m/u2CdajDG8xJ/QIJ2X2DxOIYH5HOkaudv8yrGK/s3xVKi+qacZJJhwzQN7YMGOC9v2P7U0w2nSy1MzzkaYBbmAnLYyPNaf8A9lGINWhke377AXRlcYg6ab/QoPieGdmaDv39QYPwVxjUVbBmmYLYEujpJ05JjWIIarVJJyqzSCA20ymQiY1E5qBa6EzIEWUIElqiE8hLLboF5FyYuQeZCMBKaU0OQSAmMCFoTWhAymExjULE5iAqYVmm1JaFaphA+kFS7Q4SWCqPvUiHf0yM3wB8lpMTKmQgtcRBBkEx4YgzyQZOA7SUqdbDPa1oLH56gB5G4A6r3eH7SYeo01KeRrnlshpkl7gJBEAzJN43Svk+z6OHbiCx4zhriC4Xls7hovXiphKbx/B0XVKj2kM1ABH3rnwtAm53Sgx9u4sVKpyzlFpOpMy7ykmOQVVjk/H7Peyo5sF0RJDTFxPz9EhgQWGGysUgq9IKywIHMemyqyYx/FAxAUQcFJIQQ1pXOYjplFlQLyrkyPqFyDxoKY0pLE5qBzE1qS0JrUD6YT2KuwpwQOpplbFZA20kkNABA4nfbcksF1X2nUANLNpmJ9GwB/qQVtsdpajYawBoNrNAIiPxGXSZvf00WDVz1CS4zYnz6m+5H2hxTX1gWmbDMeZ19BC29g4KWyRMWQZuwMM+o6GNM0ftHkFvipBwLgWmC6w0Er3naXteSG5cNiGtpgNb3jDTYW2PiBb4TmBiCZEaLzNDD4YUsSHtmqT3dMioGtiMxFQF4gAsmS0gxrZegfUq4mjQZicQ1tNoYwOJzfaFt3VXCS4iMmW33SZFgQ85iO1phzO7FWk6/wBrFOqx2pFOowkZAdA4G2q9H2b25gcW/JXzUrTNQU4jhnaWuJJ/KPRaPZTYdTDS+pSo1+8ywZMhsEuhjm6i3UuaTGUA+RbSfVrV8Q5jWuNYjK2IYRnaGt3ENDBp+ZB9Fp7HwdQtbh2F0yXOBeWxewLtw42Nt68Y4QSNYJE3ExyOivbM2tUZ3fiiDImIkEtm2pu70HNUdo181V5OpN/8UDN7yghE0pJeuBQNJQh5S3OUByC4x6kVCq4cVHeFBZzrlXzKEHmmhMYUAKNiBrCmtS2pjSgsU0xqrsKewoGhYva2r9mxvF0no0fuFryvNdrKsvY3g0n/ADGP/FBj0gvedkKocwDfoeo/aCvBUXQvVbJxNOlWa2k5zmFrDLxH2oEuAj8OoBMHTqQ9DtoHunMmWk5iCBIJi4MTqAvLV3Uu6ptax4qtLu8cXSxwIGXK3cQc17ajXVeuxlQOAi4OvReY2nhMjpIJE3gxI3QYtI5IM92JqZA0PeGNdmAa5wDXEQYjSQI8lVoY6pSdDHWuQDJbLiCTHE5G35L7NTw+GGDbSdQGXumufUrZZaGNLmd86lBOUkiBukL4jjGw6JmxEjQwdQgvt2lUcYc6L6Cw1mx18l6TD1czQeIXj8O/NY6r0GyKvhLTu0QaocmB6rZrLg5A8lSxyVKHOgvCpZJL0kvQoHyuSM/RcgxgjalNTWIHsTwxIppoQNYmtS2pzUE714/tDUmu7kAPafiV69xXhse/NUeeLnfFAqmPrzWpWZkeWhzXZSIewy02BBaSOfqCsuiwkgAEkkAAbyTAHWVcawtcWuBDgYINiCLEEHRB7rsxjG1W5TAOnRw1H6jqr218CHsI4WPT9ivF7Brup1ZElkS+ATkANnmNAN54FfRu+DmkmBxHOEHzmpiajB3WYhoLjANiXtDTPGQFj4z7zV6btJg4OYafofksNtEObVPBtuokoKzW8NVsbGqyYOsQViUqwNjqtHA1IcPqUHoHLkppTJQSXLmqHLggaAoAQ5ihDygbK5LlcgyGprUACawIHUwnAJdMJyA2BNSWprUC8S/K1zjuBPoJXhnL2e2B9jU6fEheQe1AzCUZggkEe3Arbw3Z+rW8THh5NyXTM88pcSsOi4tII1BBHldadHaVTO54e5pcSTFmyTNgLRyQeh2V2Xx7S7unsZnaWOjvrtdYiRRMAg+69LsTstjabQ14pkaSO+0/DrSGmi8psvtbiaefxZ8zC0FwHgJ/E21z19089rcZBPfEwJuymfXwoPQbZ7MYhwyhtMde9vx/5a8Nj8G7DZmVQPEcpyn7vh1M7vF7HS0+kPais9gcZdxywHRyaBciV5DaNQvqOcSTmgyZ3aWQZ9GjxV3Ash0bpEcuKANWhsqjfN9T9fFBfRgKQ1GAgXdGxHCOIQLcUJCaQhyIBXI8ihBko2lKlG0oLDHJ4KpNcnByC01ysMbxVBj09j0Ctsf3NToP+4LyjxovdYatTa5rqpApgguJvv4QZS+2vaKhXpZKTpIIvlc2w5OHug8S3VWqVjBHmqh1Vik+YQXWBNYdRyKrUn2UOe4uDWSXEgADWTYILOysHVr1mUKM5nnLyAFyXcgJK9Jtv+z7EYen3jT31MauaCHtje5hm3MEr0fZL+z+q2kMRTxZp13A/daDTsbtM3dca+y9VsntBVoE0cfSFJ48YqsBfSqNkB2W0h1xaOoCD4MGbteC1sOyAAtbte3CHEuqYQy113DI9rWPkzkzASDPCxBWSwoLKMBJamBAyEYSy5G1yDlLSozKC5AZC5B3nNcgwwUQKEKQgMJoKQCmEoGMcnsKptcnNcgvYSk2o8MeAWnUKe1myqNPD5mMa1wdEjW6oPvYpOKecha5xc0kRNyNZ9t6DAm4RUjBQYhha4g7j9R6pZqFBoZkezMc6lWZUaAXMOa+gAFz5KiMRon4Sj3jwwFoL4aC4gCSREkwBpv4oPrOB7Ttp0WuZV8JcymBmBBJE1HA74E+beavYsVtqNp06lSph3+N1JzmgU3w2Cx8EGYk20jevDUf7OMSwE13UxRu0kOJyunLoQADIi53KccKzq+JeH1qeVrS3K59MENcGVLBxlpmf6tEGdiGlry0uDsnglpzNOW0tdvadxRMCDJBI4WTmhAQRtKEBG1BDlLSoqBcwoJL1GZTUQQgOQuSYXIKZaoIRqHIIAREKGhGUCwmtKXCMBAUxJ3BSymHidY13gDUyU7ZmNYyrlccpcAA4xlvMgndNrq1t3Ycte+gMro8dIaOAvLB75d+7gg8rtfK6pnZOVwgTvyjKfhKoOatLEt+xYeDiPW/6Ki4IIptngifS4iFDGyrtMSII8x+u5BubC29XbhMXhzVqFjmCo3xGWupubmh2sFu7+ULa7O4RxxFOlVBHe4TEBskHN4xVB1N/CbGDYLH7GbOdVqVGim5zSyqwkAwC6k4tBI5gWPFX2bTFCrhPvCvhapNRrmm1Ety1BP4nEaBAraWDNOq9jpkHfrcTf1SGsXq+3lJn8Q0sc5wNNslwg28IOg1aAvNtF0CS1c1HUXMQdC7KmNCnKgS5RlTHNUEIE5VCPKuQUShKMhAUHNROUAqHFBEpgSwilAvEsH4hY7+C0sJtQMDWF2VrR4HGZa68id2sibSCN6oPvYqpWwJP3XTyd80B7WrNe6rkiDlf4dMwgPj1n1WSVbwuFJeGAXMiD0MwqaDqOq12Mhunl8lj09V6LDtlnkgZ2a2nVpF3d1HMk3ymPUeSvu2ecRXfVdUOfu3OM3L3ARdxPPW6p7GwEU31Hf9TIB/TmJnzCjbNMupO3EXtaw1Hog9HtfawxFPDhzSKtKk2nUdaHlrQ0ObvvlnzWWGqvs+rnpsdyv1Fj8FZJQQ5qJjUIRhBIXErpQFyAnJJRwhIQDK5TC5BnkICEYUoAAQuamwocECEQUEIwEEJjUEJjQg4M8bHjVpBtwWBi2Q9w5n3uvRNCxNqNioegPsgpNWxs55I6LKYFp7N/bzQb+Eb9kTwqQfNtvgfRQW7j0V/BEfwb/zGs0HoGfuVThBk7FdlNSkdWut00+XqtUlZmKHd4hj9z/Cev1HotNwug4I1DGJoagHKoLEyFGXggXlQwmgIHIFwFylcgzmlQSjawrnBALXKHlMDAocwIK2ZGEXdoxRQLKIFS6mpFJAbCsnbTYeDxH6rXZTVTbGH8IPAx6oMamtDBCx8iqFLWFpYFB6XDn/APMD+aoT0hgCQFOG/wCHjhUN+RaCoAQVtr4fPSdGrfEPL9k3AYjPTa7fF+o1TwFW2Zsx7GVHW7vvIF7yROm4aILQTgElqcCglLKY5yXmQCSl1CjcUt5QBnXKMw+iuQZBxE2FuZv+inM6B4pJ5fFWsJgszrADk4j4laFLDRYa+R9v3QZGd4108k2m5x4DmVcxWFkiS2f15wFBwbo4xuAcfSAgVh7m/wAx5kJ1SmAYzs4zNvmkNgAgMvxIuOnBQANIB43HxQQawmPhPtZNzjQmOshRTp3hoBOgv8OKJ7Yi5JG4+L4oCkDVI2s4Gi6Dw+K5gcJJBjeRoJ4qlj3jKQLn90GY06K/hRB849lnhq08Ndnn+iD0OFb9hwmoTP8ASAibTUMrE0KQ3Bzvn8Sue61tSgI0+YVzZbQczDo9pE3s4CRHms0uO89fop2HpnM0tqCxmDb9EE5TMInSrGMc01SaYMG+mhOsTqozER4f90FYhA4cVfewuLcsT+WNx0VbGOc10Zb6bvmgpuclVChrPMmIHGbBVn13C9vdA6Vyq/xLvyj3XINV1YFwFMuLfzPAmTr90aKxVp5AXBwdxsRc6/eF1jbKcwOBqF2Tf3ZGbyDl6AYjCGA4uLI4O7zNO4xAMc8qCg8ucXFpaGgDWG62sBqfVJw7qgJ8RvwdY+h1R4t7Q5wYwhk2zgF3KSE2liKQbZgLjMyTAIFi2DPkd6CsWj8Y37v1kqTQJ8QEN3cLcTA9UysQQ0tESYu+SRvJbFvJPsWw02bcyQBP8swSgpOe0CHATM6XP9W70VV1Vp4jhG7y3o6obMZm/wCo/ok1cUaYlpaQbaGfW10A1nkaGRvsqrKfey1jTMXJIDWji46AJn8cDd1PvCNc5fB8mEe/BJx+1H1GimG06VMfhotLA48ahkl566IEPa0OytdnixcLNJ/l5c960Nnt8BHVYoMaK/s/GEAzFr8PdB6ShXilTmD4n2Pl+sq1QBcbiDx5eaxG4sOpsy7i6RwmPluWxSqsaLv7yRpTzAjrmb8CgN7XOIDnsIHI+8BXKGCM3LY1sDa1oMLDbi3F2VgmdNy06G3S10PbMRZpi/E2KC1XoQ2SN8a6ei45Wtvw4qli9sCpYh8f4h/6qrWx0xAAjmST1/2Qa2FxNMOGpOpygk9In4J+Ncx1hJncWhpE9PkvNvq3zQB0OidTqAGzoA0IuZ9igu7RDaTQzug52pLg4EjobrDq0w4kjK0DdJMequ18bVcCDVc4HWHXPGQYJVFzWRBLp6fUoK1+PuuU92PoFQgtUsQ134AIG646mSmtrM/Gw20ggDXeIB91i95xMnlMe6cypMTJvfSUGl3kzkBA3iSSJ3SEffBpkGD5ajTdI6KiXATlLr7iBJ68kFSmYB3e3+6C3SdLw512zcXE8pGi0q+1AWuaKVIAi0AAtjSHCDPxWLScDrPkQN3QogwQJPwn0lAwNc4WAgEflF+fHohxNWpEPziRAGUCRpvExaEY7rQtceYeJHIiIPRd/wDHscHOZUd4bkPaBpwcDHkgq5QBEvjfBAnqgyDcCLW3+pTO8cG2NjqAb2/MFNGoZADZm0ETrbigo18NmNh7/ElBhcU+i45TBuP01Wi6zpdB5AwOlkD2scTmbAndu6XlAnDB0iW2PivDZExYnnK2sDklxe7x6NY5oAPPNdoCyn0h+EyPMx6/V1L8ojKTpeRF+XEeiDVbQp5XONQBw/DZ2Y/y5D4R1SadRm/MD5O+SqUaRBzFri0axYHzgwnd20mRAGsE5so/mLR+iB7onK0zzG/1UFvVLoAE6Fw08Np8zoie9pIDMwOhDiNeOayB7aJMzE3sZm3LcudSdH3XDyPyVc4wtJ3G4sY69Un+IB4c0FirbcR5KtUG+/VGKwvuS61TS7Qd++fKEBNwZInPT83BSq0j83suQZgcETKqrSpQXhWVthcACHROkG/oNyzKZVhp+vNBZqucDzHAAbuQQh3W3p6KHDRSwXP1xQTn4ynisC2MrZsM0kH0mPZVCZ1+rrSwLR4bC+vqUAPGVocCDeDbT1udVXFzP16IcT94jcC6AjqNgN+ZQMLiJgNsbmAemvRQK5nQf5R+gSSV1M6/W9BbqXvmEwd317gKsGX19U1jon5A/FSKpjd/lb8kHCoYgExwvCS9upE66rnVCdT8vRc8280BUnBsEgl3EOj6K6k4giIvxg/FKzn2KbQ39EC6kc5nqPNTRe5okTrpBgpBOiv4t57mnc6neUAPrknM4eoOUxuVWtUMnTyiPZFWecobuVdzzm848tEB5uXxXJbqhnUqE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10" descr="data:image/jpeg;base64,/9j/4AAQSkZJRgABAQAAAQABAAD/2wCEAAkGBxQTEhQUExQUFRUXGBcXFxcVFxcXFxcXFxQcFxgcFRcYHCggGBwlHBUXIjEhJSkrLi4uFx8zODMsNygtLisBCgoKBQUFDgUFDisZExkrKysrKysrKysrKysrKysrKysrKysrKysrKysrKysrKysrKysrKysrKysrKysrKysrK//AABEIARsAsgMBIgACEQEDEQH/xAAbAAACAwEBAQAAAAAAAAAAAAACAwEEBQAGB//EAEIQAAEDAgMFBgMGAwYGAwAAAAEAAhEDIQQSMQVBUWFxBhMigZGhsdHwIzJCUsHhFGKCBzNykqLxNENTssLSFRYk/8QAFAEBAAAAAAAAAAAAAAAAAAAAAP/EABQRAQAAAAAAAAAAAAAAAAAAAAD/2gAMAwEAAhEDEQA/APC7SoBr8oykXILXB5IcZbmLSQHAbjcXlVYQgpiCAFBCNoUoFhqmEWVSAgAtXNamkKQ1ALQiATWNTGsQAxOBXNanCIQAQgc1Mc5CXIF5EbQoCYwIJY1WGNQCE2kEBRC4BE8pQKCzTEqKhS2Vkt9VARXJXeKUHn2owoARgIJCkKYUtCCIUhia0IsqBQYmimjDU1jUAMppjaScxibkQU3MS3PVqs1UahQMDlASmpzUEhqfTpIGK1SKAAE+m2y4BNY1AOVLc1WSLIYQVcqWWq29oSy1BXyLk/IuQYTWBSGrgiaUEQihEiyoOYE1jVDGpjQgIBPYxAxqsU0DaVNV9tVzTouc371mt6uMLRpMWb2m/u2CdajDG8xJ/QIJ2X2DxOIYH5HOkaudv8yrGK/s3xVKi+qacZJJhwzQN7YMGOC9v2P7U0w2nSy1MzzkaYBbmAnLYyPNaf8A9lGINWhke377AXRlcYg6ab/QoPieGdmaDv39QYPwVxjUVbBmmYLYEujpJ05JjWIIarVJJyqzSCA20ymQiY1E5qBa6EzIEWUIElqiE8hLLboF5FyYuQeZCMBKaU0OQSAmMCFoTWhAymExjULE5iAqYVmm1JaFaphA+kFS7Q4SWCqPvUiHf0yM3wB8lpMTKmQgtcRBBkEx4YgzyQZOA7SUqdbDPa1oLH56gB5G4A6r3eH7SYeo01KeRrnlshpkl7gJBEAzJN43Svk+z6OHbiCx4zhriC4Xls7hovXiphKbx/B0XVKj2kM1ABH3rnwtAm53Sgx9u4sVKpyzlFpOpMy7ykmOQVVjk/H7Peyo5sF0RJDTFxPz9EhgQWGGysUgq9IKywIHMemyqyYx/FAxAUQcFJIQQ1pXOYjplFlQLyrkyPqFyDxoKY0pLE5qBzE1qS0JrUD6YT2KuwpwQOpplbFZA20kkNABA4nfbcksF1X2nUANLNpmJ9GwB/qQVtsdpajYawBoNrNAIiPxGXSZvf00WDVz1CS4zYnz6m+5H2hxTX1gWmbDMeZ19BC29g4KWyRMWQZuwMM+o6GNM0ftHkFvipBwLgWmC6w0Er3naXteSG5cNiGtpgNb3jDTYW2PiBb4TmBiCZEaLzNDD4YUsSHtmqT3dMioGtiMxFQF4gAsmS0gxrZegfUq4mjQZicQ1tNoYwOJzfaFt3VXCS4iMmW33SZFgQ85iO1phzO7FWk6/wBrFOqx2pFOowkZAdA4G2q9H2b25gcW/JXzUrTNQU4jhnaWuJJ/KPRaPZTYdTDS+pSo1+8ywZMhsEuhjm6i3UuaTGUA+RbSfVrV8Q5jWuNYjK2IYRnaGt3ENDBp+ZB9Fp7HwdQtbh2F0yXOBeWxewLtw42Nt68Y4QSNYJE3ExyOivbM2tUZ3fiiDImIkEtm2pu70HNUdo181V5OpN/8UDN7yghE0pJeuBQNJQh5S3OUByC4x6kVCq4cVHeFBZzrlXzKEHmmhMYUAKNiBrCmtS2pjSgsU0xqrsKewoGhYva2r9mxvF0no0fuFryvNdrKsvY3g0n/ADGP/FBj0gvedkKocwDfoeo/aCvBUXQvVbJxNOlWa2k5zmFrDLxH2oEuAj8OoBMHTqQ9DtoHunMmWk5iCBIJi4MTqAvLV3Uu6ptax4qtLu8cXSxwIGXK3cQc17ajXVeuxlQOAi4OvReY2nhMjpIJE3gxI3QYtI5IM92JqZA0PeGNdmAa5wDXEQYjSQI8lVoY6pSdDHWuQDJbLiCTHE5G35L7NTw+GGDbSdQGXumufUrZZaGNLmd86lBOUkiBukL4jjGw6JmxEjQwdQgvt2lUcYc6L6Cw1mx18l6TD1czQeIXj8O/NY6r0GyKvhLTu0QaocmB6rZrLg5A8lSxyVKHOgvCpZJL0kvQoHyuSM/RcgxgjalNTWIHsTwxIppoQNYmtS2pzUE714/tDUmu7kAPafiV69xXhse/NUeeLnfFAqmPrzWpWZkeWhzXZSIewy02BBaSOfqCsuiwkgAEkkAAbyTAHWVcawtcWuBDgYINiCLEEHRB7rsxjG1W5TAOnRw1H6jqr218CHsI4WPT9ivF7Brup1ZElkS+ATkANnmNAN54FfRu+DmkmBxHOEHzmpiajB3WYhoLjANiXtDTPGQFj4z7zV6btJg4OYafofksNtEObVPBtuokoKzW8NVsbGqyYOsQViUqwNjqtHA1IcPqUHoHLkppTJQSXLmqHLggaAoAQ5ihDygbK5LlcgyGprUACawIHUwnAJdMJyA2BNSWprUC8S/K1zjuBPoJXhnL2e2B9jU6fEheQe1AzCUZggkEe3Arbw3Z+rW8THh5NyXTM88pcSsOi4tII1BBHldadHaVTO54e5pcSTFmyTNgLRyQeh2V2Xx7S7unsZnaWOjvrtdYiRRMAg+69LsTstjabQ14pkaSO+0/DrSGmi8psvtbiaefxZ8zC0FwHgJ/E21z19089rcZBPfEwJuymfXwoPQbZ7MYhwyhtMde9vx/5a8Nj8G7DZmVQPEcpyn7vh1M7vF7HS0+kPais9gcZdxywHRyaBciV5DaNQvqOcSTmgyZ3aWQZ9GjxV3Ash0bpEcuKANWhsqjfN9T9fFBfRgKQ1GAgXdGxHCOIQLcUJCaQhyIBXI8ihBko2lKlG0oLDHJ4KpNcnByC01ysMbxVBj09j0Ctsf3NToP+4LyjxovdYatTa5rqpApgguJvv4QZS+2vaKhXpZKTpIIvlc2w5OHug8S3VWqVjBHmqh1Vik+YQXWBNYdRyKrUn2UOe4uDWSXEgADWTYILOysHVr1mUKM5nnLyAFyXcgJK9Jtv+z7EYen3jT31MauaCHtje5hm3MEr0fZL+z+q2kMRTxZp13A/daDTsbtM3dca+y9VsntBVoE0cfSFJ48YqsBfSqNkB2W0h1xaOoCD4MGbteC1sOyAAtbte3CHEuqYQy113DI9rWPkzkzASDPCxBWSwoLKMBJamBAyEYSy5G1yDlLSozKC5AZC5B3nNcgwwUQKEKQgMJoKQCmEoGMcnsKptcnNcgvYSk2o8MeAWnUKe1myqNPD5mMa1wdEjW6oPvYpOKecha5xc0kRNyNZ9t6DAm4RUjBQYhha4g7j9R6pZqFBoZkezMc6lWZUaAXMOa+gAFz5KiMRon4Sj3jwwFoL4aC4gCSREkwBpv4oPrOB7Ttp0WuZV8JcymBmBBJE1HA74E+beavYsVtqNp06lSph3+N1JzmgU3w2Cx8EGYk20jevDUf7OMSwE13UxRu0kOJyunLoQADIi53KccKzq+JeH1qeVrS3K59MENcGVLBxlpmf6tEGdiGlry0uDsnglpzNOW0tdvadxRMCDJBI4WTmhAQRtKEBG1BDlLSoqBcwoJL1GZTUQQgOQuSYXIKZaoIRqHIIAREKGhGUCwmtKXCMBAUxJ3BSymHidY13gDUyU7ZmNYyrlccpcAA4xlvMgndNrq1t3Ycte+gMro8dIaOAvLB75d+7gg8rtfK6pnZOVwgTvyjKfhKoOatLEt+xYeDiPW/6Ki4IIptngifS4iFDGyrtMSII8x+u5BubC29XbhMXhzVqFjmCo3xGWupubmh2sFu7+ULa7O4RxxFOlVBHe4TEBskHN4xVB1N/CbGDYLH7GbOdVqVGim5zSyqwkAwC6k4tBI5gWPFX2bTFCrhPvCvhapNRrmm1Ety1BP4nEaBAraWDNOq9jpkHfrcTf1SGsXq+3lJn8Q0sc5wNNslwg28IOg1aAvNtF0CS1c1HUXMQdC7KmNCnKgS5RlTHNUEIE5VCPKuQUShKMhAUHNROUAqHFBEpgSwilAvEsH4hY7+C0sJtQMDWF2VrR4HGZa68id2sibSCN6oPvYqpWwJP3XTyd80B7WrNe6rkiDlf4dMwgPj1n1WSVbwuFJeGAXMiD0MwqaDqOq12Mhunl8lj09V6LDtlnkgZ2a2nVpF3d1HMk3ymPUeSvu2ecRXfVdUOfu3OM3L3ARdxPPW6p7GwEU31Hf9TIB/TmJnzCjbNMupO3EXtaw1Hog9HtfawxFPDhzSKtKk2nUdaHlrQ0ObvvlnzWWGqvs+rnpsdyv1Fj8FZJQQ5qJjUIRhBIXErpQFyAnJJRwhIQDK5TC5BnkICEYUoAAQuamwocECEQUEIwEEJjUEJjQg4M8bHjVpBtwWBi2Q9w5n3uvRNCxNqNioegPsgpNWxs55I6LKYFp7N/bzQb+Eb9kTwqQfNtvgfRQW7j0V/BEfwb/zGs0HoGfuVThBk7FdlNSkdWut00+XqtUlZmKHd4hj9z/Cev1HotNwug4I1DGJoagHKoLEyFGXggXlQwmgIHIFwFylcgzmlQSjawrnBALXKHlMDAocwIK2ZGEXdoxRQLKIFS6mpFJAbCsnbTYeDxH6rXZTVTbGH8IPAx6oMamtDBCx8iqFLWFpYFB6XDn/APMD+aoT0hgCQFOG/wCHjhUN+RaCoAQVtr4fPSdGrfEPL9k3AYjPTa7fF+o1TwFW2Zsx7GVHW7vvIF7yROm4aILQTgElqcCglLKY5yXmQCSl1CjcUt5QBnXKMw+iuQZBxE2FuZv+inM6B4pJ5fFWsJgszrADk4j4laFLDRYa+R9v3QZGd4108k2m5x4DmVcxWFkiS2f15wFBwbo4xuAcfSAgVh7m/wAx5kJ1SmAYzs4zNvmkNgAgMvxIuOnBQANIB43HxQQawmPhPtZNzjQmOshRTp3hoBOgv8OKJ7Yi5JG4+L4oCkDVI2s4Gi6Dw+K5gcJJBjeRoJ4qlj3jKQLn90GY06K/hRB849lnhq08Ndnn+iD0OFb9hwmoTP8ASAibTUMrE0KQ3Bzvn8Sue61tSgI0+YVzZbQczDo9pE3s4CRHms0uO89fop2HpnM0tqCxmDb9EE5TMInSrGMc01SaYMG+mhOsTqozER4f90FYhA4cVfewuLcsT+WNx0VbGOc10Zb6bvmgpuclVChrPMmIHGbBVn13C9vdA6Vyq/xLvyj3XINV1YFwFMuLfzPAmTr90aKxVp5AXBwdxsRc6/eF1jbKcwOBqF2Tf3ZGbyDl6AYjCGA4uLI4O7zNO4xAMc8qCg8ucXFpaGgDWG62sBqfVJw7qgJ8RvwdY+h1R4t7Q5wYwhk2zgF3KSE2liKQbZgLjMyTAIFi2DPkd6CsWj8Y37v1kqTQJ8QEN3cLcTA9UysQQ0tESYu+SRvJbFvJPsWw02bcyQBP8swSgpOe0CHATM6XP9W70VV1Vp4jhG7y3o6obMZm/wCo/ok1cUaYlpaQbaGfW10A1nkaGRvsqrKfey1jTMXJIDWji46AJn8cDd1PvCNc5fB8mEe/BJx+1H1GimG06VMfhotLA48ahkl566IEPa0OytdnixcLNJ/l5c960Nnt8BHVYoMaK/s/GEAzFr8PdB6ShXilTmD4n2Pl+sq1QBcbiDx5eaxG4sOpsy7i6RwmPluWxSqsaLv7yRpTzAjrmb8CgN7XOIDnsIHI+8BXKGCM3LY1sDa1oMLDbi3F2VgmdNy06G3S10PbMRZpi/E2KC1XoQ2SN8a6ei45Wtvw4qli9sCpYh8f4h/6qrWx0xAAjmST1/2Qa2FxNMOGpOpygk9In4J+Ncx1hJncWhpE9PkvNvq3zQB0OidTqAGzoA0IuZ9igu7RDaTQzug52pLg4EjobrDq0w4kjK0DdJMequ18bVcCDVc4HWHXPGQYJVFzWRBLp6fUoK1+PuuU92PoFQgtUsQ134AIG646mSmtrM/Gw20ggDXeIB91i95xMnlMe6cypMTJvfSUGl3kzkBA3iSSJ3SEffBpkGD5ajTdI6KiXATlLr7iBJ68kFSmYB3e3+6C3SdLw512zcXE8pGi0q+1AWuaKVIAi0AAtjSHCDPxWLScDrPkQN3QogwQJPwn0lAwNc4WAgEflF+fHohxNWpEPziRAGUCRpvExaEY7rQtceYeJHIiIPRd/wDHscHOZUd4bkPaBpwcDHkgq5QBEvjfBAnqgyDcCLW3+pTO8cG2NjqAb2/MFNGoZADZm0ETrbigo18NmNh7/ElBhcU+i45TBuP01Wi6zpdB5AwOlkD2scTmbAndu6XlAnDB0iW2PivDZExYnnK2sDklxe7x6NY5oAPPNdoCyn0h+EyPMx6/V1L8ojKTpeRF+XEeiDVbQp5XONQBw/DZ2Y/y5D4R1SadRm/MD5O+SqUaRBzFri0axYHzgwnd20mRAGsE5so/mLR+iB7onK0zzG/1UFvVLoAE6Fw08Np8zoie9pIDMwOhDiNeOayB7aJMzE3sZm3LcudSdH3XDyPyVc4wtJ3G4sY69Un+IB4c0FirbcR5KtUG+/VGKwvuS61TS7Qd++fKEBNwZInPT83BSq0j83suQZgcETKqrSpQXhWVthcACHROkG/oNyzKZVhp+vNBZqucDzHAAbuQQh3W3p6KHDRSwXP1xQTn4ynisC2MrZsM0kH0mPZVCZ1+rrSwLR4bC+vqUAPGVocCDeDbT1udVXFzP16IcT94jcC6AjqNgN+ZQMLiJgNsbmAemvRQK5nQf5R+gSSV1M6/W9BbqXvmEwd317gKsGX19U1jon5A/FSKpjd/lb8kHCoYgExwvCS9upE66rnVCdT8vRc8280BUnBsEgl3EOj6K6k4giIvxg/FKzn2KbQ39EC6kc5nqPNTRe5okTrpBgpBOiv4t57mnc6neUAPrknM4eoOUxuVWtUMnTyiPZFWecobuVdzzm848tEB5uXxXJbqhnUqEH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17409" y="2636912"/>
            <a:ext cx="7754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</a:t>
            </a: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</a:t>
            </a: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de-DE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</a:t>
            </a:r>
            <a:r>
              <a:rPr lang="de-D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</a:t>
            </a: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Aufmerksamkeit!</a:t>
            </a:r>
            <a:endParaRPr lang="de-DE" sz="3200" dirty="0">
              <a:solidFill>
                <a:srgbClr val="FFC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568054" y="3356992"/>
            <a:ext cx="4298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žnji!</a:t>
            </a:r>
            <a:endParaRPr lang="de-DE" sz="3200" dirty="0"/>
          </a:p>
        </p:txBody>
      </p:sp>
      <p:sp>
        <p:nvSpPr>
          <p:cNvPr id="20" name="Rechteck 19"/>
          <p:cNvSpPr/>
          <p:nvPr/>
        </p:nvSpPr>
        <p:spPr>
          <a:xfrm>
            <a:off x="1484312" y="4148466"/>
            <a:ext cx="4298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пажњи!</a:t>
            </a:r>
            <a:endParaRPr lang="de-DE" sz="3200" dirty="0"/>
          </a:p>
        </p:txBody>
      </p:sp>
      <p:sp>
        <p:nvSpPr>
          <p:cNvPr id="17" name="Rechteck 16"/>
          <p:cNvSpPr/>
          <p:nvPr/>
        </p:nvSpPr>
        <p:spPr>
          <a:xfrm>
            <a:off x="3059832" y="1181100"/>
            <a:ext cx="4798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3200" dirty="0">
              <a:solidFill>
                <a:srgbClr val="FFC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915815" y="4797152"/>
            <a:ext cx="5688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вниманието!</a:t>
            </a:r>
            <a:endParaRPr lang="de-DE" sz="3200" dirty="0">
              <a:solidFill>
                <a:srgbClr val="FFC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139952" y="2052137"/>
            <a:ext cx="4298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pozornosti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3200" dirty="0"/>
          </a:p>
        </p:txBody>
      </p:sp>
      <p:sp>
        <p:nvSpPr>
          <p:cNvPr id="22" name="Rechteck 21"/>
          <p:cNvSpPr/>
          <p:nvPr/>
        </p:nvSpPr>
        <p:spPr>
          <a:xfrm>
            <a:off x="910506" y="5517232"/>
            <a:ext cx="4298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8495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altLang="de-DE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1" name="Grafik 10" descr="http://www.uniline.hr/portals/1/images/destinations/dalmacija/dubrovnik/dubrovnik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6681"/>
            <a:ext cx="3096344" cy="17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http://img.travel.ru/images2/2004/06/object30758/kam_000361_view-of-kitzbuehel-in-summer_fotograf-albin-niederstrass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75" y="1700808"/>
            <a:ext cx="273630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http://www.amazingplacesonearth.com/wp-content/uploads/2012/09/Paulo-Santos-BL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2816860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http://www.worlds.ru/photo/bulgaria_050820120514_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4306171"/>
            <a:ext cx="2774950" cy="1619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475555" y="3179918"/>
            <a:ext cx="1440160" cy="3159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hr-H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Dubrovnik</a:t>
            </a:r>
            <a:endParaRPr lang="de-DE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altLang="de-DE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303748" y="5551735"/>
            <a:ext cx="1170684" cy="3159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hr-H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Bled</a:t>
            </a:r>
            <a:endParaRPr lang="de-DE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altLang="de-DE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292080" y="5985874"/>
            <a:ext cx="1368152" cy="3159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sr-Cyrl-R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Несеб</a:t>
            </a: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sr-Cyrl-R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de-DE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altLang="de-DE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229936" y="3648843"/>
            <a:ext cx="1368151" cy="3159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de-DE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Kitzbühel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altLang="de-DE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0711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паутина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азнообразный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коммуникации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Пересечение границ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отправителями 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получателями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овая и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многозвенную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цепочк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растворяющая сложившиеся понятия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разновидностях языка/речи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его/ее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функционально-стилистическом структурировании</a:t>
            </a:r>
            <a:endParaRPr lang="de-DE" altLang="de-DE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5815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Диминутивы /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меньшительные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 одном сегменте официаль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интернета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узкой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определенных частей речи, т.е. способ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уменьшения в официальной сфере языка онлайн-каталогов туроператоров в разных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странах</a:t>
            </a:r>
            <a:endParaRPr lang="de-D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38800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Диминутивы /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меньшительные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 одном сегменте официаль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sr-Cyrl-R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интернета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узкой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определенных частей речи, т.е. способ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уменьшения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официальной сфере языка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онлайн-каталогов туроператоров 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боснийском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бошняцко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сербско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хорватском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 также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черногорско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болгарско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словенском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немецком</a:t>
            </a: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языках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180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Диминутивы /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меньшительные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</a:t>
            </a:r>
            <a:endParaRPr lang="ru-RU" sz="3200" dirty="0"/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Языковы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универсалии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служащие для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генерирования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 близости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интимности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одновременно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Ощущение человеческой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неуверенности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 </a:t>
            </a:r>
            <a:r>
              <a:rPr lang="ru-RU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дезориентированности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(особенно 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ввиду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бесконечности пространства 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времени)</a:t>
            </a:r>
            <a:endParaRPr lang="de-D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21161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Диминутивы / </a:t>
            </a:r>
            <a:r>
              <a:rPr lang="sr-Cyrl-R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меньшительные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</a:t>
            </a:r>
            <a:endParaRPr lang="ru-RU" sz="3200" dirty="0"/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иминутивы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относящиеся к части речи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существительных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Уменьшительные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конструкции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похожие формы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похожий объем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</a:t>
            </a:r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определенными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специфичностями</a:t>
            </a:r>
            <a:endParaRPr lang="de-AT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07900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836712"/>
            <a:ext cx="8424862" cy="4392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ужской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дальнейшем тексте: м. р.):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огонек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-(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стульчик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ец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хлебец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братец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енский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(ж. р.):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сестрица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книжица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лампочка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кошечка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матушка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-(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редний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(с. р.):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пивко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окошко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словцо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ецо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письмецо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-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ечк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местечко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de-D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A783B7-5D8A-4F73-9FCE-F23D89A8D8EB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94C470-3302-48CC-A6BE-5E14E0FE6436}" type="slidenum">
              <a:rPr lang="de-DE" altLang="de-DE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62463" y="690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462463" y="681038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524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16" name="Grafik 15" descr="http://img4.tourbina.ru/photos.3/8/7/876581/big.phot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3924" r="3626" b="17303"/>
          <a:stretch/>
        </p:blipFill>
        <p:spPr bwMode="auto">
          <a:xfrm>
            <a:off x="3923928" y="213064"/>
            <a:ext cx="1944216" cy="1007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 descr="http://akak.ru/recipes/pictures/000/011/137_b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9693"/>
            <a:ext cx="922785" cy="12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 descr="http://web-mirror.net/wp-content/uploads/2010/12/cat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30" y="5135668"/>
            <a:ext cx="1669120" cy="1232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724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Microsoft Office PowerPoint</Application>
  <PresentationFormat>Bildschirmpräsentation (4:3)</PresentationFormat>
  <Paragraphs>267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Microsoft YaHei</vt:lpstr>
      <vt:lpstr>宋体</vt:lpstr>
      <vt:lpstr>Arial</vt:lpstr>
      <vt:lpstr>Times New Roman</vt:lpstr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– Arno Wonisch (Graz)</dc:title>
  <dc:creator>SSC06</dc:creator>
  <cp:lastModifiedBy>Arno Wonisch</cp:lastModifiedBy>
  <cp:revision>825</cp:revision>
  <cp:lastPrinted>1601-01-01T00:00:00Z</cp:lastPrinted>
  <dcterms:created xsi:type="dcterms:W3CDTF">2007-05-21T07:59:52Z</dcterms:created>
  <dcterms:modified xsi:type="dcterms:W3CDTF">2015-04-15T14:21:29Z</dcterms:modified>
</cp:coreProperties>
</file>