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5" r:id="rId1"/>
  </p:sldMasterIdLst>
  <p:notesMasterIdLst>
    <p:notesMasterId r:id="rId22"/>
  </p:notesMasterIdLst>
  <p:sldIdLst>
    <p:sldId id="257" r:id="rId2"/>
    <p:sldId id="256" r:id="rId3"/>
    <p:sldId id="258" r:id="rId4"/>
    <p:sldId id="276" r:id="rId5"/>
    <p:sldId id="277" r:id="rId6"/>
    <p:sldId id="259" r:id="rId7"/>
    <p:sldId id="260" r:id="rId8"/>
    <p:sldId id="271" r:id="rId9"/>
    <p:sldId id="262" r:id="rId10"/>
    <p:sldId id="263" r:id="rId11"/>
    <p:sldId id="265" r:id="rId12"/>
    <p:sldId id="272" r:id="rId13"/>
    <p:sldId id="266" r:id="rId14"/>
    <p:sldId id="267" r:id="rId15"/>
    <p:sldId id="268" r:id="rId16"/>
    <p:sldId id="269" r:id="rId17"/>
    <p:sldId id="270" r:id="rId18"/>
    <p:sldId id="273" r:id="rId19"/>
    <p:sldId id="274" r:id="rId20"/>
    <p:sldId id="278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B9F99-527C-4DE1-BF2B-7B7614F54BA2}" type="datetimeFigureOut">
              <a:rPr lang="en-US" smtClean="0"/>
              <a:t>05-Sep-19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AD46B8-7DE2-425C-AA65-F598AED83C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59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A3AE8-17F1-48F8-BBEE-F27613528989}" type="datetime1">
              <a:rPr lang="en-US" smtClean="0"/>
              <a:t>05-Sep-19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DA037-4E28-4E86-867A-38BBDDE8F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813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300DF-7054-462E-8C32-B0406911C7B3}" type="datetime1">
              <a:rPr lang="en-US" smtClean="0"/>
              <a:t>05-Sep-19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DA037-4E28-4E86-867A-38BBDDE8F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34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BDF6D-6F68-4AB8-A5B5-6BC278D813E6}" type="datetime1">
              <a:rPr lang="en-US" smtClean="0"/>
              <a:t>05-Sep-19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DA037-4E28-4E86-867A-38BBDDE8F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650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0F914-4D61-4085-B6C1-D1DC5AF66038}" type="datetime1">
              <a:rPr lang="en-US" smtClean="0"/>
              <a:t>05-Sep-19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DA037-4E28-4E86-867A-38BBDDE8F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430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AA9AA-58ED-434F-93A7-89D3D4B47E6A}" type="datetime1">
              <a:rPr lang="en-US" smtClean="0"/>
              <a:t>05-Sep-19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DA037-4E28-4E86-867A-38BBDDE8F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301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73D69-93AD-4ED2-A9A3-D10E28FC4AF8}" type="datetime1">
              <a:rPr lang="en-US" smtClean="0"/>
              <a:t>05-Sep-19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DA037-4E28-4E86-867A-38BBDDE8F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923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9BFF0-63FD-483A-840B-C8523A664D39}" type="datetime1">
              <a:rPr lang="en-US" smtClean="0"/>
              <a:t>05-Sep-19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DA037-4E28-4E86-867A-38BBDDE8F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189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956AE-B75E-45CB-AD58-0C397D421111}" type="datetime1">
              <a:rPr lang="en-US" smtClean="0"/>
              <a:t>05-Sep-19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DA037-4E28-4E86-867A-38BBDDE8F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77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0DAAA-FC6C-43BB-86CF-702D13A5F5F0}" type="datetime1">
              <a:rPr lang="en-US" smtClean="0"/>
              <a:t>05-Sep-19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DA037-4E28-4E86-867A-38BBDDE8F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15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792C7-4F02-4F2F-AC57-AB1DF2874E9B}" type="datetime1">
              <a:rPr lang="en-US" smtClean="0"/>
              <a:t>05-Sep-19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DA037-4E28-4E86-867A-38BBDDE8F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230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836AB-2297-435B-BF6F-7DC9D57CA224}" type="datetime1">
              <a:rPr lang="en-US" smtClean="0"/>
              <a:t>05-Sep-19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DA037-4E28-4E86-867A-38BBDDE8F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560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F20C2-CA64-4D30-9060-E091CC2F1898}" type="datetime1">
              <a:rPr lang="en-US" smtClean="0"/>
              <a:t>05-Sep-19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DA037-4E28-4E86-867A-38BBDDE8F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075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tologijasrpskeknjizevnosti.rs/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9304" y="505609"/>
            <a:ext cx="9144000" cy="5607705"/>
          </a:xfrm>
        </p:spPr>
        <p:txBody>
          <a:bodyPr>
            <a:normAutofit fontScale="90000"/>
          </a:bodyPr>
          <a:lstStyle/>
          <a:p>
            <a:pPr algn="ctr"/>
            <a:r>
              <a:rPr lang="sr-Cyrl-R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Др Марија Бјељац </a:t>
            </a:r>
            <a: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(Бачка Паланка)</a:t>
            </a:r>
            <a:b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Гимназија „Светозар Марковић“ Нови Сад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Cyrl-R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masabjeljac@gmail.com</a:t>
            </a:r>
            <a:r>
              <a:rPr lang="sr-Cyrl-R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Cyrl-R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4800" b="1" dirty="0">
                <a:latin typeface="Arial" panose="020B0604020202020204" pitchFamily="34" charset="0"/>
                <a:cs typeface="Arial" panose="020B0604020202020204" pitchFamily="34" charset="0"/>
              </a:rPr>
              <a:t>Елементи лирског, епског и драмског у циклусу „Шумске бајке“ Бранка </a:t>
            </a:r>
            <a:r>
              <a:rPr lang="sr-Cyrl-R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Ћопића</a:t>
            </a:r>
            <a:br>
              <a:rPr lang="sr-Cyrl-R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9. </a:t>
            </a:r>
            <a:r>
              <a:rPr lang="sr-Cyrl-RS" sz="2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симпозијум „Поезија Бранка Ћопића“</a:t>
            </a:r>
            <a:br>
              <a:rPr lang="sr-Cyrl-RS" sz="29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29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Cyrl-RS" sz="29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Беч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11-12. 9.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  <a:r>
              <a:rPr lang="sr-Cyrl-R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129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819" y="365760"/>
            <a:ext cx="11381590" cy="6174889"/>
          </a:xfrm>
        </p:spPr>
        <p:txBody>
          <a:bodyPr>
            <a:normAutofit fontScale="90000"/>
          </a:bodyPr>
          <a:lstStyle/>
          <a:p>
            <a:r>
              <a:rPr lang="sr-Cyrl-RS" sz="3600" b="1" dirty="0">
                <a:latin typeface="Arial" panose="020B0604020202020204" pitchFamily="34" charset="0"/>
                <a:cs typeface="Arial" panose="020B0604020202020204" pitchFamily="34" charset="0"/>
              </a:rPr>
              <a:t>3) Епски елементи у „Јежевој кућици“, „Храсту и трну“, „У првом снијегу“ и „Путу у Килиманџаро</a:t>
            </a:r>
            <a:r>
              <a:rPr lang="sr-Cyrl-R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br>
              <a:rPr lang="sr-Cyrl-R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Епски елементи посебно долазе до изражаја у градњи карактера књижевних ликова.</a:t>
            </a:r>
            <a:b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С обзиром да је могуће „Јежеву кућицу“ одредити и као басну онда је важно истаћи и да књижевне ликове у овом делу можемо везати за њихове устаљене особине.</a:t>
            </a:r>
            <a:b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 У делу има укупно пет ликова: Јежурка Јежић, Лисица, Вук, Меда, Дивља Свиња.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Cyrl-R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DA037-4E28-4E86-867A-38BBDDE8F54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2884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607936" cy="6132494"/>
          </a:xfrm>
        </p:spPr>
        <p:txBody>
          <a:bodyPr>
            <a:normAutofit/>
          </a:bodyPr>
          <a:lstStyle/>
          <a:p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Кроз </a:t>
            </a: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приказ </a:t>
            </a: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потере за Јежићем Ћопић открива карактерне особине књижевних </a:t>
            </a: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ликова, </a:t>
            </a: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пре свега водећи се њиховим уобичајеним особинама</a:t>
            </a: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Међутим</a:t>
            </a: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, Ћопић овде  крши правила и чини неочекивано, Лији у делу даје посебно место управо градећи неочекиван карактер за њу</a:t>
            </a: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DA037-4E28-4E86-867A-38BBDDE8F54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3985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833847" cy="5745219"/>
          </a:xfrm>
        </p:spPr>
        <p:txBody>
          <a:bodyPr>
            <a:normAutofit/>
          </a:bodyPr>
          <a:lstStyle/>
          <a:p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Лија, лукава свакако, у одређеном моменту схвата шта Јежић говори и његов поступак и речи подржава. Та подршка је исказана Лијиним признањем да Јежић има право.  Ипак Лијино признање наилази на осуду Вука, Меде и Дивље </a:t>
            </a: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Свиње </a:t>
            </a: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због чека она бежи и показује да њена одлучност и истрајност не могу да се мере са одлучношћу и истрајношћу Јежурке Јежића.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DA037-4E28-4E86-867A-38BBDDE8F54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2708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347" y="279696"/>
            <a:ext cx="11576125" cy="4485941"/>
          </a:xfrm>
        </p:spPr>
        <p:txBody>
          <a:bodyPr>
            <a:noAutofit/>
          </a:bodyPr>
          <a:lstStyle/>
          <a:p>
            <a:r>
              <a:rPr lang="sr-Cyrl-RS" sz="3200" b="1" dirty="0">
                <a:latin typeface="Arial" panose="020B0604020202020204" pitchFamily="34" charset="0"/>
                <a:cs typeface="Arial" panose="020B0604020202020204" pitchFamily="34" charset="0"/>
              </a:rPr>
              <a:t>4) Драмски елементи у  циклусу „Шумске бајке“ („</a:t>
            </a:r>
            <a:r>
              <a:rPr lang="sr-Cyrl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Јежева </a:t>
            </a:r>
            <a:r>
              <a:rPr lang="sr-Cyrl-RS" sz="3200" b="1" dirty="0">
                <a:latin typeface="Arial" panose="020B0604020202020204" pitchFamily="34" charset="0"/>
                <a:cs typeface="Arial" panose="020B0604020202020204" pitchFamily="34" charset="0"/>
              </a:rPr>
              <a:t>кућици“, „</a:t>
            </a:r>
            <a:r>
              <a:rPr lang="sr-Cyrl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Храст </a:t>
            </a:r>
            <a:r>
              <a:rPr lang="sr-Cyrl-RS" sz="3200" b="1" dirty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sr-Cyrl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трн“, </a:t>
            </a:r>
            <a:r>
              <a:rPr lang="sr-Cyrl-RS" sz="3200" b="1" dirty="0">
                <a:latin typeface="Arial" panose="020B0604020202020204" pitchFamily="34" charset="0"/>
                <a:cs typeface="Arial" panose="020B0604020202020204" pitchFamily="34" charset="0"/>
              </a:rPr>
              <a:t>„У првом снијегу</a:t>
            </a:r>
            <a:r>
              <a:rPr lang="sr-Cyrl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  <a:r>
              <a:rPr lang="sr-Cyrl-RS" sz="3200" b="1" dirty="0">
                <a:latin typeface="Arial" panose="020B0604020202020204" pitchFamily="34" charset="0"/>
                <a:cs typeface="Arial" panose="020B0604020202020204" pitchFamily="34" charset="0"/>
              </a:rPr>
              <a:t>„Путу у Килиманџаро</a:t>
            </a:r>
            <a:r>
              <a:rPr lang="sr-Cyrl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“)</a:t>
            </a:r>
            <a:br>
              <a:rPr lang="sr-Cyrl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„Јежева кућица“ често се приказује као позоришна представа на приредбама и такмичењима </a:t>
            </a: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драмских </a:t>
            </a: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група у основним школама, али је присутна </a:t>
            </a: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и на </a:t>
            </a: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репертоарима позоришта.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DA037-4E28-4E86-867A-38BBDDE8F54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0201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59910"/>
          </a:xfrm>
        </p:spPr>
        <p:txBody>
          <a:bodyPr>
            <a:normAutofit/>
          </a:bodyPr>
          <a:lstStyle/>
          <a:p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Етапе драмског дела експозиција, заплет, кулминација, перипетија и расплет видљиве су у композицији „Јежеве кућице“, а наслови их истичу „Славни ловац“, „Лијино писмо“, „Код Лијине куће“, „Ноћ“, „Растанак“, „Потера“, „Вук“, „Медо“, „</a:t>
            </a: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Дивља Свиња</a:t>
            </a: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“, “Пред Јежевом кућом“, „Три галамџије“, „Јежев одговор“, „Крај“.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DA037-4E28-4E86-867A-38BBDDE8F54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8323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515601" cy="5185821"/>
          </a:xfrm>
        </p:spPr>
        <p:txBody>
          <a:bodyPr>
            <a:normAutofit/>
          </a:bodyPr>
          <a:lstStyle/>
          <a:p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Композија у „Путу на Килиманџаро“, „Храсту и жиру“ и „У првом снијегу“ није дата на тај начин. У овим делима се драмски елементи највише читају из дијалога као и из саме радње</a:t>
            </a: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Радња </a:t>
            </a: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је у класичној драми динамична, сажета, интезивна и променљива, а све ове карактеристике присутне су и у наведеним Ћопићевим делима. Такође до изражаја долази јединство </a:t>
            </a: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места, </a:t>
            </a: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времена и радње.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DA037-4E28-4E86-867A-38BBDDE8F54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7132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435814" cy="5487035"/>
          </a:xfrm>
        </p:spPr>
        <p:txBody>
          <a:bodyPr>
            <a:normAutofit/>
          </a:bodyPr>
          <a:lstStyle/>
          <a:p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Драмски сукоби у делу „Храст и жир“ могу се читати из дијалога, док се сама радња као и сцена могу осмислити за драмску представу на основу стихова које Ћопић даје између дијалога, а који попут дидаскалија садрже све неопходне упуте за постављање дела на позоришну сцену. Исто се препознаје у делима „У првом </a:t>
            </a: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снијегу</a:t>
            </a: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“ и „Пут на Килиманџаро“.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DA037-4E28-4E86-867A-38BBDDE8F54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1422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91225"/>
          </a:xfrm>
        </p:spPr>
        <p:txBody>
          <a:bodyPr>
            <a:normAutofit/>
          </a:bodyPr>
          <a:lstStyle/>
          <a:p>
            <a:r>
              <a:rPr lang="sr-Cyrl-RS" dirty="0"/>
              <a:t>„</a:t>
            </a: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Пут на Килиманџаро“ има елементе луткарског текста. Књижевни ликови су </a:t>
            </a: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Слонче </a:t>
            </a: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од порцулана, </a:t>
            </a: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Мајмун </a:t>
            </a: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од сиве коже и </a:t>
            </a: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Лав </a:t>
            </a: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од жуте вуне. 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DA037-4E28-4E86-867A-38BBDDE8F54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4161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640209" cy="6356350"/>
          </a:xfrm>
        </p:spPr>
        <p:txBody>
          <a:bodyPr>
            <a:normAutofit/>
          </a:bodyPr>
          <a:lstStyle/>
          <a:p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Ч</a:t>
            </a: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ињеница </a:t>
            </a: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да је дело писано у стиху и да су књижевни ликови играчке даје могућност израде гињол лутке, мапет лутке, лутке на штапу.  </a:t>
            </a: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Док </a:t>
            </a: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дело „У првом снијегу“  има елементе за позориште сенки. Мелодичност и ритмичност речи дочаравају мистичну атмосферу зиме што говори о самом квалитету текста, а  драматичност се може постићи кроз присуство звучних ефеката који би поткрепили </a:t>
            </a: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делове текста.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DA037-4E28-4E86-867A-38BBDDE8F54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8385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704755" cy="5991225"/>
          </a:xfrm>
        </p:spPr>
        <p:txBody>
          <a:bodyPr>
            <a:normAutofit/>
          </a:bodyPr>
          <a:lstStyle/>
          <a:p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5) Закључак</a:t>
            </a:r>
            <a:br>
              <a:rPr lang="sr-Cyrl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Оно што је садржано у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тексту и приказано на позорници, свој пуни смисао добија тек у сусрету са публиком. Ћопић док је писао своја дела као да је имао на уму управо позорницу и публику. Он лирске и епске елементе преплиће нитима драме и ствара права драмска ремек дела намењена најмлађој читалачкој публицу, али којима се у потпуности могу препустити и најзахтевнији позоришни критичари и најзахтевнија одрасла публика.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DA037-4E28-4E86-867A-38BBDDE8F54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493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4261" y="881492"/>
            <a:ext cx="9413838" cy="5110517"/>
          </a:xfrm>
        </p:spPr>
        <p:txBody>
          <a:bodyPr>
            <a:normAutofit fontScale="90000"/>
          </a:bodyPr>
          <a:lstStyle/>
          <a:p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1) Увод</a:t>
            </a:r>
            <a:b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2) Лирски 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елементи и „Шумске </a:t>
            </a:r>
            <a: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бајке“</a:t>
            </a:r>
            <a:b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Епски елементи у „Јежевој кућици“, „Храсту и трну“, „У првом снијегу“ и „Путу у Килиманџаро</a:t>
            </a:r>
            <a: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b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4) 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Драмски елементи у  циклусу „Шумске бајке“ („</a:t>
            </a:r>
            <a: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Јежева кућица“, 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Храст 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трн“, 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„У првом снијегу</a:t>
            </a:r>
            <a: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“, 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Пут 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у Килиманџаро</a:t>
            </a:r>
            <a: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“)</a:t>
            </a:r>
            <a:b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5) Закључак</a:t>
            </a:r>
            <a:b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6) Извори и литература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/>
              <a:t/>
            </a:r>
            <a:br>
              <a:rPr lang="en-US" dirty="0"/>
            </a:br>
            <a:endParaRPr lang="en-US" sz="3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DA037-4E28-4E86-867A-38BBDDE8F54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0208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094" y="720762"/>
            <a:ext cx="11284772" cy="5905949"/>
          </a:xfrm>
        </p:spPr>
        <p:txBody>
          <a:bodyPr>
            <a:normAutofit fontScale="90000"/>
          </a:bodyPr>
          <a:lstStyle/>
          <a:p>
            <a:pPr lvl="0"/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sr-Cyrl-RS" sz="3600" b="1" dirty="0">
                <a:latin typeface="Arial" panose="020B0604020202020204" pitchFamily="34" charset="0"/>
                <a:cs typeface="Arial" panose="020B0604020202020204" pitchFamily="34" charset="0"/>
              </a:rPr>
              <a:t>) Извори и </a:t>
            </a:r>
            <a:r>
              <a:rPr lang="sr-Cyrl-R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литература</a:t>
            </a:r>
            <a: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Антологија српске књижевности: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http://www.antologijasrpskeknjizevnosti.rs</a:t>
            </a:r>
            <a: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 Стање: 05.септембар 2019.</a:t>
            </a:r>
            <a:b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Ћопић, 2006: Чопић, Бранко </a:t>
            </a:r>
            <a:r>
              <a:rPr lang="sr-Cyrl-R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Чаробна шума, </a:t>
            </a:r>
            <a: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Српска књижевна задруга, Београд</a:t>
            </a:r>
            <a:b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Живковић, </a:t>
            </a:r>
            <a: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1994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Живковић, Драгиша </a:t>
            </a:r>
            <a:r>
              <a:rPr lang="sr-Cyrl-R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Теорија </a:t>
            </a:r>
            <a:r>
              <a:rPr lang="sr-Cyrl-RS" sz="3600" i="1" dirty="0">
                <a:latin typeface="Arial" panose="020B0604020202020204" pitchFamily="34" charset="0"/>
                <a:cs typeface="Arial" panose="020B0604020202020204" pitchFamily="34" charset="0"/>
              </a:rPr>
              <a:t>књижевности са теоријом писмености, 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Завод за уџбенике и наставна средства, </a:t>
            </a:r>
            <a: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Београд</a:t>
            </a:r>
            <a:b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Иберсфелд 1982</a:t>
            </a:r>
            <a: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: Иберсфелд, Ан </a:t>
            </a:r>
            <a:r>
              <a:rPr lang="sr-Cyrl-RS" sz="3600" i="1" dirty="0">
                <a:latin typeface="Arial" panose="020B0604020202020204" pitchFamily="34" charset="0"/>
                <a:cs typeface="Arial" panose="020B0604020202020204" pitchFamily="34" charset="0"/>
              </a:rPr>
              <a:t>Читање позоришта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, Вук Караџић, </a:t>
            </a:r>
            <a: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Београд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DA037-4E28-4E86-867A-38BBDDE8F54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852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328238" cy="5540823"/>
          </a:xfrm>
        </p:spPr>
        <p:txBody>
          <a:bodyPr>
            <a:normAutofit fontScale="90000"/>
          </a:bodyPr>
          <a:lstStyle/>
          <a:p>
            <a:r>
              <a:rPr lang="sr-Cyrl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1) Увод</a:t>
            </a:r>
            <a:br>
              <a:rPr lang="sr-Cyrl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Ћопићево стваралаштво је саткано од лирских, епских и драмских елемената. </a:t>
            </a:r>
            <a:b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Стиче се утисак да су лирски и епски елементи већ на прво читање лако уочљиви док се за драмским елементима мора трагати. </a:t>
            </a:r>
            <a:b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Тако Ћопић ствара један специфичан свет у коме су лирско, епско и драмско јединствени и међусобно преплетени на један неочекиван начин.</a:t>
            </a:r>
            <a:b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Сличност драмске поезије са епском поезијом је у томе што обе приказују догађај (Живковић 1994: 139).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DA037-4E28-4E86-867A-38BBDDE8F54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981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962939" cy="5895826"/>
          </a:xfrm>
        </p:spPr>
        <p:txBody>
          <a:bodyPr>
            <a:normAutofit/>
          </a:bodyPr>
          <a:lstStyle/>
          <a:p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Драмска поезија приказује првенствено интелектуална и вољна психичка стања, док лирска поезија изражава првенствено емоционална психичка стања. За драмског песника битан је прелаз једног психичког стања у свесну одлуку воље и у активно испуњавање те одлуке. Драма је на тај начин поезија воље и интелекта, поезија свесног вољног напора човековог, и зато драматичар посматра и приказује човека првенствено као свесног извршиоца вољних одлука </a:t>
            </a: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(Живковић </a:t>
            </a:r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1994: 139).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DA037-4E28-4E86-867A-38BBDDE8F54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526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63091"/>
          </a:xfrm>
        </p:spPr>
        <p:txBody>
          <a:bodyPr>
            <a:noAutofit/>
          </a:bodyPr>
          <a:lstStyle/>
          <a:p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Како је та свесна и вољна делатност човека ваома важна за друштво и за његов развитак, разумљиво је што је драмска поезија постала значајан књижевни род за човеково морално васпитање и изграђивање човековог карактера </a:t>
            </a: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(Живковић 1994: 139).</a:t>
            </a:r>
            <a:b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И управо се кроз Ћопићево стваралаштво могу развојати маролно васпитање и карактер.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DA037-4E28-4E86-867A-38BBDDE8F54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369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2729" y="279699"/>
            <a:ext cx="11284772" cy="5109882"/>
          </a:xfrm>
        </p:spPr>
        <p:txBody>
          <a:bodyPr>
            <a:normAutofit fontScale="90000"/>
          </a:bodyPr>
          <a:lstStyle/>
          <a:p>
            <a: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Cyrl-R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sr-Cyrl-RS" sz="3200" b="1" dirty="0">
                <a:latin typeface="Arial" panose="020B0604020202020204" pitchFamily="34" charset="0"/>
                <a:cs typeface="Arial" panose="020B0604020202020204" pitchFamily="34" charset="0"/>
              </a:rPr>
              <a:t>Лирски елементи и „Шумске бајке</a:t>
            </a:r>
            <a:r>
              <a:rPr lang="sr-Cyrl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br>
              <a:rPr lang="sr-Cyrl-R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Лирски елементи се препознају у целокупном стваралаштву Бранка Ћопића, али посебно до изражаја долазе у делима намењеним деци. </a:t>
            </a:r>
            <a: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Циклус </a:t>
            </a:r>
            <a:r>
              <a:rPr lang="sr-Cyrl-RS" sz="3600" dirty="0">
                <a:latin typeface="Arial" panose="020B0604020202020204" pitchFamily="34" charset="0"/>
                <a:cs typeface="Arial" panose="020B0604020202020204" pitchFamily="34" charset="0"/>
              </a:rPr>
              <a:t>„Шумске бајке“ у великој мери открива свима познатог Бранка Ћопића, топлог, емотивног, добронамерног, одмереног и прецизног у избору речи, мудрог и с укусом духовитог творца књижевних </a:t>
            </a:r>
            <a:r>
              <a:rPr lang="sr-Cyrl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дела. 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DA037-4E28-4E86-867A-38BBDDE8F54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518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220661" cy="4045510"/>
          </a:xfrm>
        </p:spPr>
        <p:txBody>
          <a:bodyPr>
            <a:normAutofit/>
          </a:bodyPr>
          <a:lstStyle/>
          <a:p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Мелодичност одликује „Јежеву кућицу“, „Храст и трн“, „У првом снијегу“ и „Пут на Килиманџаро“. Лакоћа израза носи читаоца у свет пун анафора </a:t>
            </a:r>
            <a:r>
              <a:rPr lang="sr-Cyrl-R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шуми</a:t>
            </a:r>
            <a:r>
              <a:rPr lang="sr-Cyrl-RS" sz="32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широм</a:t>
            </a:r>
            <a:r>
              <a:rPr lang="sr-Cyrl-RS" sz="32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Јежурка Јежић</a:t>
            </a:r>
            <a:r>
              <a:rPr lang="sr-Cyrl-RS" sz="32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и Вук</a:t>
            </a:r>
            <a:r>
              <a:rPr lang="sr-Cyrl-RS" sz="32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sr-Cyrl-R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Медо</a:t>
            </a:r>
            <a:r>
              <a:rPr lang="sr-Cyrl-R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биће</a:t>
            </a:r>
            <a:r>
              <a:rPr lang="sr-Cyrl-R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то</a:t>
            </a:r>
            <a:r>
              <a:rPr lang="sr-Cyrl-RS" sz="32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богме</a:t>
            </a:r>
            <a:r>
              <a:rPr lang="sr-Cyrl-RS" sz="32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богати </a:t>
            </a:r>
            <a:r>
              <a:rPr lang="sr-Cyrl-R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дом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DA037-4E28-4E86-867A-38BBDDE8F54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461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DA037-4E28-4E86-867A-38BBDDE8F548}" type="slidenum">
              <a:rPr lang="en-US" smtClean="0"/>
              <a:t>8</a:t>
            </a:fld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860612" y="656215"/>
            <a:ext cx="1016597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Ритмичност се огледа и у богатсву рима које се као цвеће на ветру њишу у Ћопићевим стиховима и час препознајемо низ укрштених рима, а час нас одушевљавају парне риме.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„Страшна је, каже, зима,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кад стегне снагом свом,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а још је гори Сима,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бије нас – као гром!“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„Жали се тако Лав,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тужан, очупан сав“.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5023821" y="2143533"/>
            <a:ext cx="742278" cy="50560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4023360" y="2668861"/>
            <a:ext cx="1742739" cy="3980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4356846" y="3213502"/>
            <a:ext cx="1409253" cy="25610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894729" y="2672515"/>
            <a:ext cx="871370" cy="54098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066391" y="4710185"/>
            <a:ext cx="505609" cy="258184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4200860" y="4968369"/>
            <a:ext cx="408791" cy="311972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4099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188388" cy="4475816"/>
          </a:xfrm>
        </p:spPr>
        <p:txBody>
          <a:bodyPr>
            <a:normAutofit/>
          </a:bodyPr>
          <a:lstStyle/>
          <a:p>
            <a:r>
              <a:rPr lang="sr-Cyrl-RS" sz="3200" dirty="0">
                <a:latin typeface="Arial" panose="020B0604020202020204" pitchFamily="34" charset="0"/>
                <a:cs typeface="Arial" panose="020B0604020202020204" pitchFamily="34" charset="0"/>
              </a:rPr>
              <a:t>Алегоријске слике преплетене су епитетима </a:t>
            </a:r>
            <a:r>
              <a:rPr lang="sr-Cyrl-R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магле </a:t>
            </a:r>
            <a:r>
              <a:rPr lang="sr-Cyrl-R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сиве и </a:t>
            </a:r>
            <a:r>
              <a:rPr lang="sr-Cyrl-R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бјеле</a:t>
            </a:r>
            <a:r>
              <a:rPr lang="sr-Cyrl-R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поспано пахуље броји</a:t>
            </a:r>
            <a:r>
              <a:rPr lang="sr-Cyrl-RS" sz="32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бескрајна ливада цвјета</a:t>
            </a:r>
            <a:r>
              <a:rPr lang="sr-Cyrl-RS" sz="32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прекрасно зимљиво </a:t>
            </a:r>
            <a:r>
              <a:rPr lang="sr-Cyrl-R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цвјеће</a:t>
            </a:r>
            <a:r>
              <a:rPr lang="sr-Cyrl-R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sr-Cyrl-R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лонче </a:t>
            </a:r>
            <a:r>
              <a:rPr lang="sr-Cyrl-R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од порцулана</a:t>
            </a:r>
            <a:r>
              <a:rPr lang="sr-Cyrl-RS" sz="32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Мајмун </a:t>
            </a:r>
            <a:r>
              <a:rPr lang="sr-Cyrl-R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од сиве коже и </a:t>
            </a:r>
            <a:r>
              <a:rPr lang="sr-Cyrl-R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Лав </a:t>
            </a:r>
            <a:r>
              <a:rPr lang="sr-Cyrl-R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од вуне</a:t>
            </a:r>
            <a:r>
              <a:rPr lang="sr-Cyrl-RS" sz="32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r-Cyrl-RS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жут.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DA037-4E28-4E86-867A-38BBDDE8F54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4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</TotalTime>
  <Words>670</Words>
  <Application>Microsoft Office PowerPoint</Application>
  <PresentationFormat>Widescreen</PresentationFormat>
  <Paragraphs>47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Др Марија Бјељац (Бачка Паланка)  Гимназија „Светозар Марковић“ Нови Сад  masabjeljac@gmail.com  Елементи лирског, епског и драмског у циклусу „Шумске бајке“ Бранка Ћопића  9. симпозијум „Поезија Бранка Ћопића“  Беч 11-12. 9. 2019.</vt:lpstr>
      <vt:lpstr>  1) Увод  2) Лирски елементи и „Шумске бајке“  3) Епски елементи у „Јежевој кућици“, „Храсту и трну“, „У првом снијегу“ и „Путу у Килиманџаро“  4) Драмски елементи у  циклусу „Шумске бајке“ („Јежева кућица“, „Храст и трн“, „У првом снијегу“, „Пут у Килиманџаро“)  5) Закључак  6) Извори и литература  </vt:lpstr>
      <vt:lpstr>1) Увод  Ћопићево стваралаштво је саткано од лирских, епских и драмских елемената.  Стиче се утисак да су лирски и епски елементи већ на прво читање лако уочљиви док се за драмским елементима мора трагати.  Тако Ћопић ствара један специфичан свет у коме су лирско, епско и драмско јединствени и међусобно преплетени на један неочекиван начин. Сличност драмске поезије са епском поезијом је у томе што обе приказују догађај (Живковић 1994: 139). </vt:lpstr>
      <vt:lpstr>Драмска поезија приказује првенствено интелектуална и вољна психичка стања, док лирска поезија изражава првенствено емоционална психичка стања. За драмског песника битан је прелаз једног психичког стања у свесну одлуку воље и у активно испуњавање те одлуке. Драма је на тај начин поезија воље и интелекта, поезија свесног вољног напора човековог, и зато драматичар посматра и приказује човека првенствено као свесног извршиоца вољних одлука (Живковић 1994: 139). </vt:lpstr>
      <vt:lpstr>Како је та свесна и вољна делатност човека ваома важна за друштво и за његов развитак, разумљиво је што је драмска поезија постала значајан књижевни род за човеково морално васпитање и изграђивање човековог карактера (Живковић 1994: 139). И управо се кроз Ћопићево стваралаштво могу развојати маролно васпитање и карактер. </vt:lpstr>
      <vt:lpstr> 2) Лирски елементи и „Шумске бајке“  Лирски елементи се препознају у целокупном стваралаштву Бранка Ћопића, али посебно до изражаја долазе у делима намењеним деци.  Циклус „Шумске бајке“ у великој мери открива свима познатог Бранка Ћопића, топлог, емотивног, добронамерног, одмереног и прецизног у избору речи, мудрог и с укусом духовитог творца књижевних дела. </vt:lpstr>
      <vt:lpstr>Мелодичност одликује „Јежеву кућицу“, „Храст и трн“, „У првом снијегу“ и „Пут на Килиманџаро“. Лакоћа израза носи читаоца у свет пун анафора шуми, широм, Јежурка Јежић, и Вук, и Медо, биће то, богме, богати дом</vt:lpstr>
      <vt:lpstr>PowerPoint Presentation</vt:lpstr>
      <vt:lpstr>Алегоријске слике преплетене су епитетима магле сиве и бјеле, поспано пахуље броји, бескрајна ливада цвјета, прекрасно зимљиво цвјеће, Слонче од порцулана, Мајмун од сиве коже и Лав од вуне, жут.</vt:lpstr>
      <vt:lpstr>3) Епски елементи у „Јежевој кућици“, „Храсту и трну“, „У првом снијегу“ и „Путу у Килиманџаро“  Епски елементи посебно долазе до изражаја у градњи карактера књижевних ликова.  С обзиром да је могуће „Јежеву кућицу“ одредити и као басну онда је важно истаћи и да књижевне ликове у овом делу можемо везати за њихове устаљене особине.  У делу има укупно пет ликова: Јежурка Јежић, Лисица, Вук, Меда, Дивља Свиња.   </vt:lpstr>
      <vt:lpstr>Кроз приказ потере за Јежићем Ћопић открива карактерне особине књижевних ликова, пре свега водећи се њиховим уобичајеним особинама. Међутим, Ћопић овде  крши правила и чини неочекивано, Лији у делу даје посебно место управо градећи неочекиван карактер за њу.  </vt:lpstr>
      <vt:lpstr>Лија, лукава свакако, у одређеном моменту схвата шта Јежић говори и његов поступак и речи подржава. Та подршка је исказана Лијиним признањем да Јежић има право.  Ипак Лијино признање наилази на осуду Вука, Меде и Дивље Свиње због чека она бежи и показује да њена одлучност и истрајност не могу да се мере са одлучношћу и истрајношћу Јежурке Јежића.  </vt:lpstr>
      <vt:lpstr>4) Драмски елементи у  циклусу „Шумске бајке“ („Јежева кућици“, „Храст и трн“, „У првом снијегу“ „Путу у Килиманџаро“)   „Јежева кућица“ често се приказује као позоришна представа на приредбама и такмичењима драмских група у основним школама, али је присутна и на репертоарима позоришта. </vt:lpstr>
      <vt:lpstr>Етапе драмског дела експозиција, заплет, кулминација, перипетија и расплет видљиве су у композицији „Јежеве кућице“, а наслови их истичу „Славни ловац“, „Лијино писмо“, „Код Лијине куће“, „Ноћ“, „Растанак“, „Потера“, „Вук“, „Медо“, „Дивља Свиња“, “Пред Јежевом кућом“, „Три галамџије“, „Јежев одговор“, „Крај“. </vt:lpstr>
      <vt:lpstr>Композија у „Путу на Килиманџаро“, „Храсту и жиру“ и „У првом снијегу“ није дата на тај начин. У овим делима се драмски елементи највише читају из дијалога као и из саме радње. Радња је у класичној драми динамична, сажета, интезивна и променљива, а све ове карактеристике присутне су и у наведеним Ћопићевим делима. Такође до изражаја долази јединство места, времена и радње. </vt:lpstr>
      <vt:lpstr>Драмски сукоби у делу „Храст и жир“ могу се читати из дијалога, док се сама радња као и сцена могу осмислити за драмску представу на основу стихова које Ћопић даје између дијалога, а који попут дидаскалија садрже све неопходне упуте за постављање дела на позоришну сцену. Исто се препознаје у делима „У првом снијегу“ и „Пут на Килиманџаро“.  </vt:lpstr>
      <vt:lpstr>„Пут на Килиманџаро“ има елементе луткарског текста. Књижевни ликови су Слонче од порцулана, Мајмун од сиве коже и Лав од жуте вуне. </vt:lpstr>
      <vt:lpstr>Чињеница да је дело писано у стиху и да су књижевни ликови играчке даје могућност израде гињол лутке, мапет лутке, лутке на штапу.   Док дело „У првом снијегу“  има елементе за позориште сенки. Мелодичност и ритмичност речи дочаравају мистичну атмосферу зиме што говори о самом квалитету текста, а  драматичност се може постићи кроз присуство звучних ефеката који би поткрепили делове текста. </vt:lpstr>
      <vt:lpstr> 5) Закључак  Оно што је садржано у тексту и приказано на позорници, свој пуни смисао добија тек у сусрету са публиком. Ћопић док је писао своја дела као да је имао на уму управо позорницу и публику. Он лирске и епске елементе преплиће нитима драме и ствара права драмска ремек дела намењена најмлађој читалачкој публицу, али којима се у потпуности могу препустити и најзахтевнији позоришни критичари и најзахтевнија одрасла публика. </vt:lpstr>
      <vt:lpstr> 6) Извори и литература  Антологија српске књижевности: http://www.antologijasrpskeknjizevnosti.rs. Стање: 05.септембар 2019.  Ћопић, 2006: Чопић, Бранко Чаробна шума, Српска књижевна задруга, Београд  Живковић, 1994: Живковић, Драгиша Теорија књижевности са теоријом писмености, Завод за уџбенике и наставна средства, Београд  Иберсфелд 1982: Иберсфелд, Ан Читање позоришта, Вук Караџић, Београд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26</cp:revision>
  <dcterms:created xsi:type="dcterms:W3CDTF">2019-09-05T19:03:03Z</dcterms:created>
  <dcterms:modified xsi:type="dcterms:W3CDTF">2019-09-05T21:46:35Z</dcterms:modified>
</cp:coreProperties>
</file>