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59" r:id="rId1"/>
    <p:sldMasterId id="2147483771" r:id="rId2"/>
    <p:sldMasterId id="2147483783" r:id="rId3"/>
    <p:sldMasterId id="2147483795" r:id="rId4"/>
    <p:sldMasterId id="2147483807" r:id="rId5"/>
    <p:sldMasterId id="2147483819" r:id="rId6"/>
  </p:sldMasterIdLst>
  <p:notesMasterIdLst>
    <p:notesMasterId r:id="rId30"/>
  </p:notesMasterIdLst>
  <p:sldIdLst>
    <p:sldId id="256" r:id="rId7"/>
    <p:sldId id="279" r:id="rId8"/>
    <p:sldId id="266" r:id="rId9"/>
    <p:sldId id="264" r:id="rId10"/>
    <p:sldId id="258" r:id="rId11"/>
    <p:sldId id="265" r:id="rId12"/>
    <p:sldId id="259" r:id="rId13"/>
    <p:sldId id="286" r:id="rId14"/>
    <p:sldId id="294" r:id="rId15"/>
    <p:sldId id="285" r:id="rId16"/>
    <p:sldId id="292" r:id="rId17"/>
    <p:sldId id="260" r:id="rId18"/>
    <p:sldId id="273" r:id="rId19"/>
    <p:sldId id="284" r:id="rId20"/>
    <p:sldId id="269" r:id="rId21"/>
    <p:sldId id="261" r:id="rId22"/>
    <p:sldId id="271" r:id="rId23"/>
    <p:sldId id="272" r:id="rId24"/>
    <p:sldId id="287" r:id="rId25"/>
    <p:sldId id="295" r:id="rId26"/>
    <p:sldId id="281" r:id="rId27"/>
    <p:sldId id="263" r:id="rId28"/>
    <p:sldId id="2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119" d="100"/>
          <a:sy n="119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3983F-B6DB-43F0-9F95-BAB151136A65}" type="datetimeFigureOut">
              <a:rPr lang="hr-HR" smtClean="0"/>
              <a:t>1.9.2017.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A828-1245-4E5F-B6B5-CF45B9B39E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2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A828-1245-4E5F-B6B5-CF45B9B39E3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34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A828-1245-4E5F-B6B5-CF45B9B39E39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541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1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36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1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20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6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0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89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15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1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13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50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9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76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89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67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60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06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8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5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8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49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69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69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73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67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80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4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45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81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14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7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92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14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46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16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31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8D9D-E43C-48A9-B88F-651A359A9D03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28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C2AF-8747-4981-B573-0D21D926B47D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2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186A-379F-4D6C-B892-E180DE462437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63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061A-67E7-42AA-B372-EC4696918390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05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730-6F37-41AA-BC85-E6C3C25406A5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7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77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3AF-B9BC-4CE9-B6AF-C81B64E94611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27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C7AF-78BD-4054-B35A-46E2CC883777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01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0F21-9D0D-40F2-8BC4-DB005631ED82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26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9AB2-0798-412C-A8DD-F2F68C1FBBB2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62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F62-93C3-4651-8B34-A9BCE051E3C7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09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973E-BD01-4623-A2E2-BF9499742E76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14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59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30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86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4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014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6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873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240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42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55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317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9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5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7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7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1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6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3DCF-32FF-43AF-B9DE-7F02EF6A7FAB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1.9.2017.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0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7/18/2017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mataija@unizd.hr/vprazic@unizd.hr" TargetMode="External"/><Relationship Id="rId4" Type="http://schemas.openxmlformats.org/officeDocument/2006/relationships/hyperlink" Target="mailto:vprazic@unizd.h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39959"/>
            <a:ext cx="6815669" cy="1903445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Vesna Grahovac-</a:t>
            </a:r>
            <a:r>
              <a:rPr lang="hr-H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Pražić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Sanja </a:t>
            </a:r>
            <a:r>
              <a:rPr lang="hr-H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Vrcić</a:t>
            </a: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Mataija</a:t>
            </a: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Sveučilište u Zadru, Odjel za nastavničke studije u Gospiću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2043404"/>
            <a:ext cx="6815669" cy="4814596"/>
          </a:xfrm>
        </p:spPr>
        <p:txBody>
          <a:bodyPr>
            <a:normAutofit/>
          </a:bodyPr>
          <a:lstStyle/>
          <a:p>
            <a:r>
              <a:rPr lang="hr-HR" sz="14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vprazic</a:t>
            </a: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hr-HR" sz="14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unizd.hr</a:t>
            </a:r>
            <a:endParaRPr lang="hr-H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smataija</a:t>
            </a: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</a:t>
            </a:r>
            <a:r>
              <a:rPr lang="hr-HR" sz="14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unizd.hr</a:t>
            </a:r>
            <a:endParaRPr lang="hr-HR" sz="1400" b="1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hr-H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4800" b="1" dirty="0" smtClean="0"/>
              <a:t>Zavičajni </a:t>
            </a:r>
            <a:r>
              <a:rPr lang="hr-HR" sz="4800" b="1" dirty="0" err="1" smtClean="0"/>
              <a:t>kurikul</a:t>
            </a:r>
            <a:r>
              <a:rPr lang="hr-HR" sz="4800" b="1" dirty="0" smtClean="0"/>
              <a:t> – teorijsko-metodološka uporišta</a:t>
            </a:r>
          </a:p>
          <a:p>
            <a:r>
              <a:rPr lang="hr-HR" b="1" dirty="0" smtClean="0"/>
              <a:t>7. simpozij, </a:t>
            </a:r>
            <a:r>
              <a:rPr lang="hr-HR" b="1" dirty="0" err="1" smtClean="0"/>
              <a:t>Ćopićeva</a:t>
            </a:r>
            <a:r>
              <a:rPr lang="hr-HR" b="1" dirty="0" smtClean="0"/>
              <a:t> poetika zavičaja</a:t>
            </a:r>
          </a:p>
          <a:p>
            <a:r>
              <a:rPr lang="hr-HR" b="1" dirty="0" smtClean="0"/>
              <a:t>Bihać, 7. IX. 2017.</a:t>
            </a: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latin typeface="Arial" pitchFamily="34" charset="0"/>
                <a:cs typeface="Arial" pitchFamily="34" charset="0"/>
              </a:rPr>
              <a:t>Zavičajna proza</a:t>
            </a:r>
            <a:endParaRPr lang="hr-H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Priče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Legende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Predaje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Pripovijesti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Romani </a:t>
            </a: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Dubravko Horvatić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Nada Iveljić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Jure Karakaš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Milan Kranjčević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Mile Mudrovčić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Tihomir Horvat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Snježana Grković-Janović...</a:t>
            </a: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0629"/>
            <a:ext cx="10955694" cy="7165910"/>
          </a:xfrm>
        </p:spPr>
        <p:txBody>
          <a:bodyPr>
            <a:noAutofit/>
          </a:bodyPr>
          <a:lstStyle/>
          <a:p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„Bile dvije sestre, dvije kneginje. Obadvjema je pripadala zemlja, koja se zove Lika i Krbava. Tu su one zemlju dobile po očevoj smrti. Jedna sestra, Karolina, dobila Krbavu, i po njoj se prozvao taj kraj. Druga je sestra dobila današnju Liku. Ta je kneginja bila boležljiva pa je putovala okolo tražeći lijeka. Ožedni i napije se vode kod </a:t>
            </a:r>
            <a:r>
              <a:rPr lang="hr-HR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Ribnika</a:t>
            </a:r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. Bol okrene na bolje. Ona je vidjela, da joj ta voda dobro čini, da je upravo liči (liječi). Ta je voda postala za nju `lik` (lijek), pa je zato prozva `Lika`, a od vode dobi cijeli kraj ime Lika. Toj se kneginji svikao cijeli kraj te se naseli za posve u njemu. Sazida okruglu kulu, pa je to bio njezin grad. Po toj gospi dobi ta kula (grad) ime `Gospić`. Oko te kule naseli se više porodica, pa cijelo mjesto dobi po toj gospi, koja je stanovala u kuli, ime Gospić.”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A.Rukavina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Jezikoslovni sloj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Narječja i dijalekti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Jezikoslovci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Globalizacijski procesi (anglizmi)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Onomastika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Jezično izražavanje učenika</a:t>
            </a:r>
          </a:p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Zavičajni idiom</a:t>
            </a:r>
            <a:endParaRPr lang="hr-HR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Zima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839788" y="2517954"/>
            <a:ext cx="4655943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Prvi je </a:t>
            </a:r>
            <a:r>
              <a:rPr lang="hr-HR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misec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Zima</a:t>
            </a:r>
          </a:p>
          <a:p>
            <a:pPr marL="0" indent="0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Noć je progutala dan,</a:t>
            </a:r>
          </a:p>
          <a:p>
            <a:pPr marL="0" indent="0">
              <a:buNone/>
            </a:pP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Sniga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zavr</a:t>
            </a:r>
            <a:r>
              <a:rPr lang="hr-HR" sz="3200" dirty="0" err="1" smtClean="0"/>
              <a:t>ʾ</a:t>
            </a:r>
            <a:r>
              <a:rPr lang="hr-HR" sz="3200" dirty="0"/>
              <a:t>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prozora ima,</a:t>
            </a:r>
          </a:p>
          <a:p>
            <a:pPr marL="0" indent="0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baca povazdan.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5731" y="2505075"/>
            <a:ext cx="585965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Kad se umori, kroz </a:t>
            </a:r>
            <a:r>
              <a:rPr lang="hr-HR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cilac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prti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Blago ga čeka, na </a:t>
            </a:r>
            <a:r>
              <a:rPr lang="hr-HR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jaslan</a:t>
            </a: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ʾ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riče,</a:t>
            </a:r>
          </a:p>
          <a:p>
            <a:pPr marL="0" indent="0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Baba prede, vreteno vrti</a:t>
            </a:r>
          </a:p>
          <a:p>
            <a:pPr marL="0" indent="0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na onog što nam </a:t>
            </a:r>
            <a:r>
              <a:rPr lang="hr-HR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zacukri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Liku </a:t>
            </a:r>
            <a:r>
              <a:rPr lang="hr-HR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jope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viče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Sanković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Onomastika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„….Taj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dečko - a zvao se </a:t>
            </a:r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Rukavina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- sad živi u </a:t>
            </a:r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Gospiću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, i radi, navodno, kao učitelj na određeno vrijeme u okolnim selima. </a:t>
            </a:r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Natko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nema ni njegov telefon ni adrese, ali se nada da će u ovolikom gradu razmjerno lako ući čovjeku u trag, koliko god da u </a:t>
            </a:r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Gospiću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ljudi po imenu </a:t>
            </a:r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Rukavina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sigurno ima stotine. Ali, </a:t>
            </a:r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Natko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je slučajno znao da ovaj </a:t>
            </a:r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Rukavina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ima obiteljski nadimak </a:t>
            </a:r>
            <a:r>
              <a:rPr lang="hr-HR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Delko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 algn="just"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Pavličić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, Hladna fronta)</a:t>
            </a:r>
            <a:endParaRPr lang="hr-HR" sz="320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Globalizacija/</a:t>
            </a:r>
            <a:r>
              <a:rPr lang="hr-HR" sz="3200" b="1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očuvanje zavičajnosti u nazivima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5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31" y="1499616"/>
            <a:ext cx="29051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VesnaGP\Desktop\IMG-20170830-WA0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1" y="3984656"/>
            <a:ext cx="5865686" cy="253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snaGP\Desktop\IMG-20170830-WA0011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75" y="1660270"/>
            <a:ext cx="35814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0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Kulturološki sloj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Kuća-obitelj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Tradicionalne igre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Povijesne osobe i događaji</a:t>
            </a:r>
          </a:p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azglednice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hr-HR" sz="3200" dirty="0" smtClean="0">
                <a:ln>
                  <a:noFill/>
                </a:ln>
                <a:effectLst/>
                <a:latin typeface="Arial" charset="0"/>
              </a:rPr>
              <a:t>DOM</a:t>
            </a:r>
            <a:endParaRPr sz="320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1506" name="Picture 2" descr="G:\kroatološka konferencija\kuvarice\Kuvarice 1\PB12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2628520"/>
            <a:ext cx="5412316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zastaz\My Documents\STEVO PRAŽIĆ\VESNA GRAHOVAC - PRAŽIĆ\1. Prezentacija 3.9.2010. Zavičajna čitanka\za prezntaciju\IMG_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2628520"/>
            <a:ext cx="5389033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8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08000" y="1371601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2000" b="1" dirty="0">
                <a:latin typeface="Times New Roman" pitchFamily="18" charset="0"/>
              </a:rPr>
              <a:t> </a:t>
            </a:r>
            <a:r>
              <a:rPr lang="hr-HR" altLang="sr-Latn-RS" sz="3200" b="1" dirty="0">
                <a:latin typeface="Arial" panose="020B0604020202020204" pitchFamily="34" charset="0"/>
                <a:cs typeface="Arial" panose="020B0604020202020204" pitchFamily="34" charset="0"/>
              </a:rPr>
              <a:t>Lice razglednice  (1904.; 1903.) </a:t>
            </a:r>
          </a:p>
        </p:txBody>
      </p:sp>
      <p:pic>
        <p:nvPicPr>
          <p:cNvPr id="17415" name="Picture 7" descr="Picture 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4978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Picture 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441113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latin typeface="Arial" pitchFamily="34" charset="0"/>
                <a:cs typeface="Arial" pitchFamily="34" charset="0"/>
              </a:rPr>
              <a:t>Zavičajne slikovnice </a:t>
            </a:r>
            <a:endParaRPr lang="hr-H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5550408" cy="4713923"/>
          </a:xfrm>
        </p:spPr>
        <p:txBody>
          <a:bodyPr>
            <a:noAutofit/>
          </a:bodyPr>
          <a:lstStyle/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Interakcija književne i likovne umjetnosti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Zavičajne teme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: </a:t>
            </a:r>
            <a:r>
              <a:rPr lang="hr-HR" sz="3200" dirty="0" smtClean="0">
                <a:latin typeface="Arial" pitchFamily="34" charset="0"/>
                <a:cs typeface="Arial" pitchFamily="34" charset="0"/>
              </a:rPr>
              <a:t>prostor (kulturna 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i prirodna baština</a:t>
            </a:r>
            <a:r>
              <a:rPr lang="hr-HR" sz="3200" dirty="0" smtClean="0">
                <a:latin typeface="Arial" pitchFamily="34" charset="0"/>
                <a:cs typeface="Arial" pitchFamily="34" charset="0"/>
              </a:rPr>
              <a:t>) /ljudi (znanstvenici, umjetnici, povijesne osobe) 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Stihovane/prozne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Dijalektalni idiom/standardni jezik</a:t>
            </a:r>
            <a:endParaRPr lang="hr-HR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6416" y="1511808"/>
            <a:ext cx="4977384" cy="4665155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Sani Sardelić, </a:t>
            </a:r>
            <a:r>
              <a:rPr lang="hr-HR" sz="3200" i="1" dirty="0" smtClean="0">
                <a:latin typeface="Arial" pitchFamily="34" charset="0"/>
                <a:cs typeface="Arial" pitchFamily="34" charset="0"/>
              </a:rPr>
              <a:t>Nikola </a:t>
            </a:r>
            <a:r>
              <a:rPr lang="hr-HR" sz="3200" i="1" dirty="0">
                <a:latin typeface="Arial" pitchFamily="34" charset="0"/>
                <a:cs typeface="Arial" pitchFamily="34" charset="0"/>
              </a:rPr>
              <a:t>Tesla – </a:t>
            </a:r>
            <a:r>
              <a:rPr lang="hr-HR" sz="3200" i="1" dirty="0" smtClean="0">
                <a:latin typeface="Arial" pitchFamily="34" charset="0"/>
                <a:cs typeface="Arial" pitchFamily="34" charset="0"/>
              </a:rPr>
              <a:t>izumitelj </a:t>
            </a:r>
            <a:r>
              <a:rPr lang="hr-HR" sz="3200" i="1" dirty="0">
                <a:latin typeface="Arial" pitchFamily="34" charset="0"/>
                <a:cs typeface="Arial" pitchFamily="34" charset="0"/>
              </a:rPr>
              <a:t>budućnosti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</a:t>
            </a:r>
            <a:endParaRPr lang="hr-H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Vera Vujović – Svjetlan Junaković, </a:t>
            </a:r>
            <a:r>
              <a:rPr lang="hr-HR" sz="3200" i="1" dirty="0">
                <a:latin typeface="Arial" pitchFamily="34" charset="0"/>
                <a:cs typeface="Arial" pitchFamily="34" charset="0"/>
              </a:rPr>
              <a:t>Nikola Tesla – Snovi koji su donijeli struju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sz="3200" dirty="0" smtClean="0"/>
              <a:t>                                   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1) NOK u Hrvatskoj</a:t>
            </a:r>
          </a:p>
          <a:p>
            <a:pPr marL="0" indent="0" algn="just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2) Zavičajni identitet</a:t>
            </a:r>
          </a:p>
          <a:p>
            <a:pPr marL="0" indent="0" algn="just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3) Teorijsko-metodološki pristup</a:t>
            </a:r>
          </a:p>
          <a:p>
            <a:pPr marL="0" indent="0" algn="just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4) Književno-umjetnički sloj</a:t>
            </a:r>
          </a:p>
          <a:p>
            <a:pPr marL="0" indent="0" algn="just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5) Jezikoslovni sloj</a:t>
            </a:r>
          </a:p>
          <a:p>
            <a:pPr marL="0" indent="0" algn="just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6) Kulturološki sloj</a:t>
            </a:r>
          </a:p>
          <a:p>
            <a:pPr marL="0" indent="0" algn="just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7) Zavičajna čitanka</a:t>
            </a:r>
          </a:p>
          <a:p>
            <a:pPr marL="0" indent="0" algn="just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8) Zaključak</a:t>
            </a:r>
          </a:p>
          <a:p>
            <a:endParaRPr lang="hr-H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VesnaGP\Desktop\Tesla\IMG-20170831-WA000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0" y="1789049"/>
            <a:ext cx="52225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snaGP\Desktop\Tesla\IMG-20170831-WA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32" y="1792224"/>
            <a:ext cx="5327904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3296816" y="768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2057819" y="1232292"/>
            <a:ext cx="8177864" cy="5659206"/>
            <a:chOff x="2527" y="5415"/>
            <a:chExt cx="10490" cy="8932"/>
          </a:xfrm>
        </p:grpSpPr>
        <p:sp>
          <p:nvSpPr>
            <p:cNvPr id="7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527" y="5415"/>
              <a:ext cx="10490" cy="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8" name="Down Arrow Callout 3"/>
            <p:cNvSpPr>
              <a:spLocks noChangeArrowheads="1"/>
            </p:cNvSpPr>
            <p:nvPr/>
          </p:nvSpPr>
          <p:spPr bwMode="auto">
            <a:xfrm>
              <a:off x="2527" y="5415"/>
              <a:ext cx="10490" cy="777"/>
            </a:xfrm>
            <a:prstGeom prst="downArrowCallout">
              <a:avLst>
                <a:gd name="adj1" fmla="val 24376"/>
                <a:gd name="adj2" fmla="val 24314"/>
                <a:gd name="adj3" fmla="val 25000"/>
                <a:gd name="adj4" fmla="val 6497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TEKST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ight Arrow Callout 4"/>
            <p:cNvSpPr>
              <a:spLocks noChangeArrowheads="1"/>
            </p:cNvSpPr>
            <p:nvPr/>
          </p:nvSpPr>
          <p:spPr bwMode="auto">
            <a:xfrm>
              <a:off x="2527" y="6096"/>
              <a:ext cx="2268" cy="1070"/>
            </a:xfrm>
            <a:prstGeom prst="rightArrowCallout">
              <a:avLst>
                <a:gd name="adj1" fmla="val 25000"/>
                <a:gd name="adj2" fmla="val 25000"/>
                <a:gd name="adj3" fmla="val 24287"/>
                <a:gd name="adj4" fmla="val 6497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Poezija</a:t>
              </a:r>
              <a:endParaRPr kumimoji="0" lang="sr-Latn-RS" altLang="sr-Latn-R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Proza </a:t>
              </a:r>
              <a:endParaRPr kumimoji="0" lang="sr-Latn-RS" altLang="sr-Latn-R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Drama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Left Arrow Callout 5"/>
            <p:cNvSpPr>
              <a:spLocks noChangeArrowheads="1"/>
            </p:cNvSpPr>
            <p:nvPr/>
          </p:nvSpPr>
          <p:spPr bwMode="auto">
            <a:xfrm>
              <a:off x="11031" y="6096"/>
              <a:ext cx="1986" cy="1070"/>
            </a:xfrm>
            <a:prstGeom prst="leftArrowCallout">
              <a:avLst>
                <a:gd name="adj1" fmla="val 25000"/>
                <a:gd name="adj2" fmla="val 25000"/>
                <a:gd name="adj3" fmla="val 24309"/>
                <a:gd name="adj4" fmla="val 6497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Diskurzivni rod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173" y="6388"/>
              <a:ext cx="2362" cy="48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Literarni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8102" y="6388"/>
              <a:ext cx="2363" cy="48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Neliterarni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Straight Arrow Connector 11"/>
            <p:cNvSpPr>
              <a:spLocks noChangeShapeType="1"/>
            </p:cNvSpPr>
            <p:nvPr/>
          </p:nvSpPr>
          <p:spPr bwMode="auto">
            <a:xfrm flipH="1">
              <a:off x="7819" y="6971"/>
              <a:ext cx="2" cy="29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10655" y="7359"/>
              <a:ext cx="2362" cy="48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Učenički tekst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8009" y="7359"/>
              <a:ext cx="2362" cy="48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Usmeno stvar.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5266" y="7359"/>
              <a:ext cx="2363" cy="48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Autor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2527" y="7359"/>
              <a:ext cx="2363" cy="48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Tema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Straight Arrow Connector 31"/>
            <p:cNvSpPr>
              <a:spLocks noChangeShapeType="1"/>
            </p:cNvSpPr>
            <p:nvPr/>
          </p:nvSpPr>
          <p:spPr bwMode="auto">
            <a:xfrm flipH="1">
              <a:off x="7819" y="8041"/>
              <a:ext cx="2" cy="3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5646" y="8527"/>
              <a:ext cx="3969" cy="484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JEZIK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Straight Arrow Connector 35"/>
            <p:cNvSpPr>
              <a:spLocks noChangeShapeType="1"/>
            </p:cNvSpPr>
            <p:nvPr/>
          </p:nvSpPr>
          <p:spPr bwMode="auto">
            <a:xfrm flipH="1">
              <a:off x="7816" y="9109"/>
              <a:ext cx="3" cy="3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1" name="Rectangle 47"/>
            <p:cNvSpPr>
              <a:spLocks noChangeArrowheads="1"/>
            </p:cNvSpPr>
            <p:nvPr/>
          </p:nvSpPr>
          <p:spPr bwMode="auto">
            <a:xfrm>
              <a:off x="5173" y="9497"/>
              <a:ext cx="2362" cy="48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Zavičajni idiom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8102" y="9497"/>
              <a:ext cx="2363" cy="68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Standardni jezik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6023" y="10665"/>
              <a:ext cx="3685" cy="484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Povijesni sloj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6023" y="11344"/>
              <a:ext cx="3685" cy="48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Etnografski sloj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6023" y="12026"/>
              <a:ext cx="3685" cy="48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Sloj drugih umjetnosti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6023" y="12705"/>
              <a:ext cx="3685" cy="48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Geografski sloj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6023" y="13387"/>
              <a:ext cx="3685" cy="64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nstantia" panose="02030602050306030303" pitchFamily="18" charset="0"/>
                </a:rPr>
                <a:t>Sloj drugih jez. kategorija</a:t>
              </a:r>
              <a:endPara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Straight Arrow Connector 72"/>
            <p:cNvSpPr>
              <a:spLocks noChangeShapeType="1"/>
            </p:cNvSpPr>
            <p:nvPr/>
          </p:nvSpPr>
          <p:spPr bwMode="auto">
            <a:xfrm flipH="1">
              <a:off x="7819" y="10082"/>
              <a:ext cx="2" cy="38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49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Zavičajna čitanka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aključak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5616"/>
            <a:ext cx="10515600" cy="4861347"/>
          </a:xfrm>
        </p:spPr>
        <p:txBody>
          <a:bodyPr>
            <a:noAutofit/>
          </a:bodyPr>
          <a:lstStyle/>
          <a:p>
            <a:pPr algn="just"/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Spoznavanje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 njegovanje zavičajnog identiteta, kao dijela nacionalnog i globalnog, iznimno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važno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u odgojno-obrazovnom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procesu.</a:t>
            </a:r>
          </a:p>
          <a:p>
            <a:pPr algn="just"/>
            <a:endParaRPr lang="hr-H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Zavičajni </a:t>
            </a: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kurikul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je utemeljen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na kulturološkim pristupima afirmirajući korelaciju i integraciju kao načelo (</a:t>
            </a: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unutarpredmetnu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međupredmetnu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hr-H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Uvažavanje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zavičajnih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tema otvara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put osvješćivanja o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vrijednosti drugih i drukčijih, raznolikosti svijeta i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čovjeka.</a:t>
            </a:r>
            <a:endParaRPr lang="hr-HR" altLang="sr-Latn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Hall 2006:Hall </a:t>
            </a: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Stuart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. Kome treba „identitet“?. U</a:t>
            </a:r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Dean Duda (</a:t>
            </a: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  Politika teorije, zbornik radova iz kulturalnih studija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.  Zagreb. S. 357-375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Grahovac-</a:t>
            </a: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Pražić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Vrcić-Mataija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2012: Grahovac-</a:t>
            </a: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Pražić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Vesna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Vrcić-Mataija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Sanja. </a:t>
            </a:r>
            <a:r>
              <a:rPr lang="hr-H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Tragom ličke zavičajnosti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Gospić.</a:t>
            </a:r>
          </a:p>
          <a:p>
            <a:pPr lvl="0"/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Labus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2013:Labus, Mladen. </a:t>
            </a:r>
            <a:r>
              <a:rPr lang="hr-HR" sz="3200" i="1" dirty="0">
                <a:latin typeface="Arial" panose="020B0604020202020204" pitchFamily="34" charset="0"/>
                <a:cs typeface="Arial" panose="020B0604020202020204" pitchFamily="34" charset="0"/>
              </a:rPr>
              <a:t>Kultura i društvo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Zagreb.</a:t>
            </a:r>
          </a:p>
          <a:p>
            <a:pPr lvl="0"/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Rosandić 2013:Rosandić, Dragutin. </a:t>
            </a:r>
            <a:r>
              <a:rPr lang="hr-H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Obrazovni </a:t>
            </a:r>
            <a:r>
              <a:rPr lang="hr-HR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kurikulumi</a:t>
            </a:r>
            <a:r>
              <a:rPr lang="hr-H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standardi i kompetencije.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Zagreb.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Nacionalni okvirni </a:t>
            </a:r>
            <a:r>
              <a:rPr lang="hr-HR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kurikul</a:t>
            </a:r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osnovnoj i srednjoj školi 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900575"/>
              </p:ext>
            </p:extLst>
          </p:nvPr>
        </p:nvGraphicFramePr>
        <p:xfrm>
          <a:off x="1295400" y="2174034"/>
          <a:ext cx="9601200" cy="352525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96493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JEZGROVNI KURIKUL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DIFERENCIRANI (RAZLIKOVNI) KURIKUL 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ŠKOLSKI KURIKUL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36884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odnosi se na sve učenike; jednak je i obvezan za sve učenike, izuzev učenika s teškoćama; ocjenjuje se brojčanom ocjenom 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jedan ili više izbornih nastavnih predmeta ponuđenih na nacionalnoj i/ili i školskoj razini; čini dio obrazovnoga standarda učenika;  ocjenjuje se brojčanom ocjenom </a:t>
                      </a:r>
                    </a:p>
                    <a:p>
                      <a:endParaRPr lang="hr-H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fakultativni nastavni predmeti, dodatna i dopunska nastava, izvannastavne aktivnosti, projekti, ekskurzije i druge ponude škole učenicima; može se ocjenjivati (brojčano ili opisno), ali ne mora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5437679"/>
            <a:ext cx="9601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Međupredmetne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teme protežu se kroz sve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dijelove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NOK-a, ili se programiraju kao posebni nastavni predmeti ili moduli u dijelu školskoga kurikuluma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Zavičajni identitet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Zavičajnost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Nacionalni identitet- zavičajni identitet</a:t>
            </a:r>
          </a:p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avičajni </a:t>
            </a: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kurikul</a:t>
            </a:r>
            <a:endParaRPr lang="hr-H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Svjedoči o pedagoško-metodičkom identitetu škole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Teorijsko-metodološki pristup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576"/>
            <a:ext cx="10515600" cy="4721387"/>
          </a:xfrm>
        </p:spPr>
        <p:txBody>
          <a:bodyPr>
            <a:noAutofit/>
          </a:bodyPr>
          <a:lstStyle/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Stvara interdisciplinarni tim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Utvrđuje sadržaj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Raspoređuje sadržaj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Stručno-pedagoška recenzija i verifikacija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Fakultativni/izborni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Primjenjuje se načelo timske nastave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Eksperimentalna provjera ostvarivanja programa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Rasprava o ishodima programa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Uključuje se u školski </a:t>
            </a:r>
            <a:r>
              <a:rPr lang="hr-H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kurikul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Sadržajna slojevitost zavičajnog </a:t>
            </a:r>
            <a:r>
              <a:rPr lang="hr-HR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kurikula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Književno-umjetnički sloj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Jezikoslovni sloj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Kulturološki sloj</a:t>
            </a:r>
          </a:p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Povijesni sloj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Književno - umjetnički sloj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Književni regionalizam – prostor (</a:t>
            </a:r>
            <a:r>
              <a:rPr lang="hr-HR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locus</a:t>
            </a:r>
            <a:r>
              <a:rPr lang="hr-H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r-HR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topos</a:t>
            </a:r>
            <a:r>
              <a:rPr lang="hr-H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hr-H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„identitet mjesta” (</a:t>
            </a:r>
            <a:r>
              <a:rPr lang="hr-HR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Brešić</a:t>
            </a:r>
            <a:r>
              <a:rPr lang="hr-H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hr-H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Lička </a:t>
            </a:r>
            <a:r>
              <a:rPr lang="hr-H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književnost</a:t>
            </a:r>
          </a:p>
          <a:p>
            <a:pPr lvl="0"/>
            <a:r>
              <a:rPr lang="hr-H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Zavičajnost u dječjoj književnosti</a:t>
            </a:r>
          </a:p>
          <a:p>
            <a:pPr lvl="0"/>
            <a:r>
              <a:rPr lang="hr-H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„identitet zavičajnog subjekta” (</a:t>
            </a:r>
            <a:r>
              <a:rPr lang="hr-HR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Sablić</a:t>
            </a:r>
            <a:r>
              <a:rPr lang="hr-H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-Tomić; </a:t>
            </a:r>
            <a:r>
              <a:rPr lang="hr-H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Rem)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8791" y="256637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atin typeface="Arial" pitchFamily="34" charset="0"/>
                <a:cs typeface="Arial" pitchFamily="34" charset="0"/>
              </a:rPr>
              <a:t>Zavičajna poezija</a:t>
            </a:r>
            <a:endParaRPr lang="hr-H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3694922" y="1582200"/>
            <a:ext cx="5943599" cy="46074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hr-HR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Plitvice</a:t>
            </a:r>
          </a:p>
          <a:p>
            <a:pPr marL="0" lvl="0" indent="0">
              <a:buNone/>
            </a:pPr>
            <a:r>
              <a:rPr lang="hr-H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hr-H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bukva, grab, javor,</a:t>
            </a:r>
          </a:p>
          <a:p>
            <a:pPr marL="0" lvl="0" indent="0">
              <a:buNone/>
            </a:pPr>
            <a:r>
              <a:rPr lang="hr-H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slap, kiša, duga, kap,</a:t>
            </a:r>
          </a:p>
          <a:p>
            <a:pPr marL="0" lvl="0" indent="0">
              <a:buNone/>
            </a:pPr>
            <a:r>
              <a:rPr lang="hr-H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brzaci, ribe, </a:t>
            </a:r>
            <a:r>
              <a:rPr lang="hr-HR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tice</a:t>
            </a:r>
            <a:r>
              <a:rPr lang="hr-H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raci,</a:t>
            </a:r>
          </a:p>
          <a:p>
            <a:pPr marL="0" lvl="0" indent="0">
              <a:buNone/>
            </a:pPr>
            <a:r>
              <a:rPr lang="hr-H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vuk, medo, sova, ćuk,</a:t>
            </a:r>
          </a:p>
          <a:p>
            <a:pPr marL="0" lvl="0" indent="0">
              <a:buNone/>
            </a:pPr>
            <a:r>
              <a:rPr lang="hr-H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ciklama još nikad sama,</a:t>
            </a:r>
          </a:p>
          <a:p>
            <a:pPr marL="0" lvl="0" indent="0">
              <a:buNone/>
            </a:pPr>
            <a:r>
              <a:rPr lang="hr-H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jezera i još svega po zera</a:t>
            </a:r>
            <a:r>
              <a:rPr lang="hr-H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r">
              <a:buNone/>
            </a:pPr>
            <a:r>
              <a:rPr lang="hr-H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hr-HR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r-HR" sz="3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anković</a:t>
            </a:r>
            <a:endParaRPr lang="hr-H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839788" y="531845"/>
            <a:ext cx="4655943" cy="56706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Duge ulice moga grada</a:t>
            </a:r>
          </a:p>
          <a:p>
            <a:pPr marL="0" indent="0">
              <a:lnSpc>
                <a:spcPct val="100000"/>
              </a:lnSpc>
              <a:buNone/>
            </a:pP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Moj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mali grad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ima rijeku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 duge, duge ulice.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Rijeka mi podstiče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san o moru,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ulice mame na samotne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šetnje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6196" y="1895247"/>
            <a:ext cx="52717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obećavaju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daleka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putovanja</a:t>
            </a:r>
            <a:endParaRPr lang="hr-H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ts val="1000"/>
              </a:spcBef>
            </a:pPr>
            <a:r>
              <a:rPr lang="hr-H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hr-H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najradije stanem</a:t>
            </a:r>
          </a:p>
          <a:p>
            <a:pPr lvl="0" defTabSz="914400">
              <a:spcBef>
                <a:spcPts val="1000"/>
              </a:spcBef>
            </a:pPr>
            <a:r>
              <a:rPr lang="hr-H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 vodarice Marte</a:t>
            </a:r>
          </a:p>
          <a:p>
            <a:pPr lvl="0" defTabSz="914400">
              <a:spcBef>
                <a:spcPts val="1000"/>
              </a:spcBef>
            </a:pPr>
            <a:r>
              <a:rPr lang="hr-H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 čudu pitam se:</a:t>
            </a:r>
          </a:p>
          <a:p>
            <a:pPr lvl="0" defTabSz="914400">
              <a:spcBef>
                <a:spcPts val="1000"/>
              </a:spcBef>
            </a:pPr>
            <a:r>
              <a:rPr lang="hr-H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sati sporo  prolaze,</a:t>
            </a:r>
          </a:p>
          <a:p>
            <a:pPr lvl="0" defTabSz="914400">
              <a:spcBef>
                <a:spcPts val="1000"/>
              </a:spcBef>
            </a:pPr>
            <a:r>
              <a:rPr lang="hr-H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godine jure li jure</a:t>
            </a:r>
            <a:r>
              <a:rPr lang="hr-HR" sz="3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r" defTabSz="914400">
              <a:spcBef>
                <a:spcPts val="1000"/>
              </a:spcBef>
            </a:pPr>
            <a:r>
              <a:rPr lang="hr-HR" sz="3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Rupčić</a:t>
            </a:r>
            <a:endParaRPr lang="hr-H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543</TotalTime>
  <Words>1018</Words>
  <Application>Microsoft Office PowerPoint</Application>
  <PresentationFormat>Custom</PresentationFormat>
  <Paragraphs>184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 Vesna Grahovac-Pražić Sanja Vrcić-Mataija  Sveučilište u Zadru, Odjel za nastavničke studije u Gospiću</vt:lpstr>
      <vt:lpstr>Sadržaj</vt:lpstr>
      <vt:lpstr>Nacionalni okvirni kurikul u osnovnoj i srednjoj školi </vt:lpstr>
      <vt:lpstr>Zavičajni identitet</vt:lpstr>
      <vt:lpstr>Teorijsko-metodološki pristup</vt:lpstr>
      <vt:lpstr>Sadržajna slojevitost zavičajnog kurikula</vt:lpstr>
      <vt:lpstr>Književno - umjetnički sloj</vt:lpstr>
      <vt:lpstr>Zavičajna poezija</vt:lpstr>
      <vt:lpstr>PowerPoint Presentation</vt:lpstr>
      <vt:lpstr>Zavičajna proza</vt:lpstr>
      <vt:lpstr>PowerPoint Presentation</vt:lpstr>
      <vt:lpstr>Jezikoslovni sloj</vt:lpstr>
      <vt:lpstr> Zavičajni idiom</vt:lpstr>
      <vt:lpstr>Onomastika</vt:lpstr>
      <vt:lpstr>Globalizacija/očuvanje zavičajnosti u nazivima</vt:lpstr>
      <vt:lpstr>Kulturološki sloj</vt:lpstr>
      <vt:lpstr>DOM</vt:lpstr>
      <vt:lpstr>PowerPoint Presentation</vt:lpstr>
      <vt:lpstr>Zavičajne slikovnice </vt:lpstr>
      <vt:lpstr>PowerPoint Presentation</vt:lpstr>
      <vt:lpstr>Zavičajna čitanka</vt:lpstr>
      <vt:lpstr>Zaključak</vt:lpstr>
      <vt:lpstr>Literatura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Zavičajnost</dc:title>
  <dc:creator>WS01</dc:creator>
  <cp:lastModifiedBy>korisnik</cp:lastModifiedBy>
  <cp:revision>121</cp:revision>
  <dcterms:created xsi:type="dcterms:W3CDTF">2017-06-23T10:08:56Z</dcterms:created>
  <dcterms:modified xsi:type="dcterms:W3CDTF">2017-09-01T07:11:32Z</dcterms:modified>
</cp:coreProperties>
</file>