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FF25C-A157-4FCD-BB47-48E2879E01C2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54952-8AA9-4388-B042-23CDDCD31019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285845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54952-8AA9-4388-B042-23CDDCD31019}" type="slidenum">
              <a:rPr lang="bs-Latn-BA" smtClean="0"/>
              <a:t>5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518012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2E10-08E7-47DA-85B2-6C0DE93B8C59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EFD-0A2A-465F-98EF-C81DA7E4CF49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757452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2E10-08E7-47DA-85B2-6C0DE93B8C59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EFD-0A2A-465F-98EF-C81DA7E4CF49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6443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2E10-08E7-47DA-85B2-6C0DE93B8C59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EFD-0A2A-465F-98EF-C81DA7E4CF49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6937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2E10-08E7-47DA-85B2-6C0DE93B8C59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EFD-0A2A-465F-98EF-C81DA7E4CF49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2947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2E10-08E7-47DA-85B2-6C0DE93B8C59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EFD-0A2A-465F-98EF-C81DA7E4CF49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52481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2E10-08E7-47DA-85B2-6C0DE93B8C59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EFD-0A2A-465F-98EF-C81DA7E4CF49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1060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2E10-08E7-47DA-85B2-6C0DE93B8C59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EFD-0A2A-465F-98EF-C81DA7E4CF49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635789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2E10-08E7-47DA-85B2-6C0DE93B8C59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EFD-0A2A-465F-98EF-C81DA7E4CF49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74612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2E10-08E7-47DA-85B2-6C0DE93B8C59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EFD-0A2A-465F-98EF-C81DA7E4CF49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93238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2E10-08E7-47DA-85B2-6C0DE93B8C59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EFD-0A2A-465F-98EF-C81DA7E4CF49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393856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2E10-08E7-47DA-85B2-6C0DE93B8C59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6EFD-0A2A-465F-98EF-C81DA7E4CF49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179907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32E10-08E7-47DA-85B2-6C0DE93B8C59}" type="datetimeFigureOut">
              <a:rPr lang="bs-Latn-BA" smtClean="0"/>
              <a:t>4.9.2017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6EFD-0A2A-465F-98EF-C81DA7E4CF49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8211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/>
              <a:t>Naslovi priča Branka Ćopića kao </a:t>
            </a:r>
            <a:r>
              <a:rPr lang="bs-Latn-BA" dirty="0" err="1"/>
              <a:t>poticaji</a:t>
            </a:r>
            <a:r>
              <a:rPr lang="bs-Latn-BA" dirty="0"/>
              <a:t> za pisanje sastava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bs-Latn-BA" sz="2800" dirty="0" smtClean="0"/>
              <a:t>Lejla Ovcina</a:t>
            </a:r>
          </a:p>
          <a:p>
            <a:r>
              <a:rPr lang="bs-Latn-BA" sz="2800" dirty="0" smtClean="0"/>
              <a:t>Sanja Soče</a:t>
            </a:r>
            <a:endParaRPr lang="bs-Latn-BA" sz="2800" dirty="0"/>
          </a:p>
        </p:txBody>
      </p:sp>
    </p:spTree>
    <p:extLst>
      <p:ext uri="{BB962C8B-B14F-4D97-AF65-F5344CB8AC3E}">
        <p14:creationId xmlns:p14="http://schemas.microsoft.com/office/powerpoint/2010/main" val="726228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Uzorak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Sarajevo i Bihać</a:t>
            </a:r>
          </a:p>
          <a:p>
            <a:r>
              <a:rPr lang="bs-Latn-BA" dirty="0" smtClean="0"/>
              <a:t>86 dječaka i 71 djevojčica</a:t>
            </a:r>
          </a:p>
          <a:p>
            <a:r>
              <a:rPr lang="bs-Latn-BA" dirty="0" smtClean="0"/>
              <a:t>Prosječna starost 9 godina</a:t>
            </a:r>
          </a:p>
          <a:p>
            <a:r>
              <a:rPr lang="bs-Latn-BA" dirty="0" smtClean="0"/>
              <a:t>Slobodni pisani rad- naslovi </a:t>
            </a:r>
            <a:r>
              <a:rPr lang="bs-Latn-BA" dirty="0" err="1" smtClean="0"/>
              <a:t>Ćopićevih</a:t>
            </a:r>
            <a:r>
              <a:rPr lang="bs-Latn-BA" dirty="0" smtClean="0"/>
              <a:t> tekstova</a:t>
            </a:r>
          </a:p>
        </p:txBody>
      </p:sp>
    </p:spTree>
    <p:extLst>
      <p:ext uri="{BB962C8B-B14F-4D97-AF65-F5344CB8AC3E}">
        <p14:creationId xmlns:p14="http://schemas.microsoft.com/office/powerpoint/2010/main" val="3671247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Namjera istraživanja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bs-Latn-BA" dirty="0" smtClean="0"/>
              <a:t>utvrditi koje teme preferiraju dječaci, a koje djevojčice u svom izboru; </a:t>
            </a:r>
          </a:p>
          <a:p>
            <a:pPr marL="514350" indent="-514350">
              <a:buAutoNum type="alphaLcParenR"/>
            </a:pPr>
            <a:r>
              <a:rPr lang="bs-Latn-BA" dirty="0" smtClean="0"/>
              <a:t>postoji li zajednički elementi u napisanoj </a:t>
            </a:r>
            <a:r>
              <a:rPr lang="bs-Latn-BA" dirty="0" err="1" smtClean="0"/>
              <a:t>Ćopićevoj</a:t>
            </a:r>
            <a:r>
              <a:rPr lang="bs-Latn-BA" dirty="0" smtClean="0"/>
              <a:t> priči i pisanom radu ispitanika; </a:t>
            </a:r>
          </a:p>
          <a:p>
            <a:pPr marL="514350" indent="-514350">
              <a:buAutoNum type="alphaLcParenR"/>
            </a:pPr>
            <a:r>
              <a:rPr lang="bs-Latn-BA" dirty="0" smtClean="0"/>
              <a:t>utvrditi postojanje </a:t>
            </a:r>
            <a:r>
              <a:rPr lang="bs-Latn-BA" dirty="0" err="1" smtClean="0"/>
              <a:t>doživljajno-fantazijskih</a:t>
            </a:r>
            <a:r>
              <a:rPr lang="bs-Latn-BA" dirty="0" smtClean="0"/>
              <a:t> elemenata u zavisnosti od iskustva, bogatstva mašte i emocionalnog senzibiliteta ispitanika.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04399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Prvi izbor</a:t>
            </a:r>
            <a:endParaRPr lang="bs-Latn-B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834786"/>
              </p:ext>
            </p:extLst>
          </p:nvPr>
        </p:nvGraphicFramePr>
        <p:xfrm>
          <a:off x="755576" y="1412783"/>
          <a:ext cx="7704855" cy="4828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378845"/>
                <a:gridCol w="1920491"/>
                <a:gridCol w="2405519"/>
              </a:tblGrid>
              <a:tr h="384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Tema</a:t>
                      </a:r>
                      <a:endParaRPr lang="bs-Latn-BA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Dječaci</a:t>
                      </a:r>
                      <a:endParaRPr lang="bs-Latn-BA" sz="20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Djevojčice</a:t>
                      </a:r>
                      <a:endParaRPr lang="bs-Latn-BA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4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Čudesna sprava</a:t>
                      </a:r>
                      <a:endParaRPr lang="bs-Latn-BA" sz="20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bs-Latn-BA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4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Surovo srce</a:t>
                      </a:r>
                      <a:endParaRPr lang="bs-Latn-BA" sz="20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4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Mjesečev gost</a:t>
                      </a:r>
                      <a:endParaRPr lang="bs-Latn-BA" sz="20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4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Veliki dan praštanja</a:t>
                      </a:r>
                      <a:endParaRPr lang="bs-Latn-BA" sz="20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4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Dječak s tavana</a:t>
                      </a:r>
                      <a:endParaRPr lang="bs-Latn-BA" sz="20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4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 svijetu moga djeda</a:t>
                      </a:r>
                      <a:endParaRPr lang="bs-Latn-BA" sz="20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4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Priča starog druma</a:t>
                      </a:r>
                      <a:endParaRPr lang="bs-Latn-BA" sz="20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4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Čovječe, ne ljuti se</a:t>
                      </a:r>
                      <a:endParaRPr lang="bs-Latn-BA" sz="2000" i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4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Strašna opomena</a:t>
                      </a:r>
                      <a:endParaRPr lang="bs-Latn-BA" sz="20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4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Čudnovati</a:t>
                      </a:r>
                      <a:r>
                        <a:rPr lang="bs-Latn-BA" sz="20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svjetski putnik</a:t>
                      </a:r>
                      <a:endParaRPr lang="bs-Latn-BA" sz="2000" i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bs-Latn-BA" sz="2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4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Ukupno</a:t>
                      </a:r>
                      <a:endParaRPr lang="bs-Latn-BA" sz="20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bs-Latn-BA" sz="20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bs-Latn-BA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018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Posljednji izbor</a:t>
            </a:r>
            <a:endParaRPr lang="bs-Latn-B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86494"/>
              </p:ext>
            </p:extLst>
          </p:nvPr>
        </p:nvGraphicFramePr>
        <p:xfrm>
          <a:off x="1187624" y="1556791"/>
          <a:ext cx="6912768" cy="4828800"/>
        </p:xfrm>
        <a:graphic>
          <a:graphicData uri="http://schemas.openxmlformats.org/drawingml/2006/table">
            <a:tbl>
              <a:tblPr firstRow="1" firstCol="1" bandRow="1"/>
              <a:tblGrid>
                <a:gridCol w="3039656"/>
                <a:gridCol w="1727702"/>
                <a:gridCol w="2145410"/>
              </a:tblGrid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Dječaci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Djevojčice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Čudesna sprava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Surovo srce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Mjesečev gost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Veliki dan praštanja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Dječak s tavana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 svijetu moga djeda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Priča starog druma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Čovječe, ne ljuti se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Strašna opomena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Čudnovati svjetski putnik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bs-Latn-BA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Ukupno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86</a:t>
                      </a:r>
                      <a:endParaRPr lang="bs-Latn-BA" sz="2000" b="1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bs-Latn-BA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71</a:t>
                      </a:r>
                      <a:endParaRPr lang="bs-Latn-BA" sz="20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295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Povezanost sadržaja </a:t>
            </a:r>
            <a:r>
              <a:rPr lang="bs-Latn-BA" dirty="0" err="1" smtClean="0"/>
              <a:t>Čopićevih</a:t>
            </a:r>
            <a:r>
              <a:rPr lang="bs-Latn-BA" dirty="0" smtClean="0"/>
              <a:t> priča i samostalnih radova ispitanika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i="1" dirty="0" smtClean="0"/>
              <a:t>Čudesna sprava </a:t>
            </a:r>
            <a:r>
              <a:rPr lang="bs-Latn-BA" dirty="0" smtClean="0"/>
              <a:t>– motiv sata u 3 rada</a:t>
            </a:r>
          </a:p>
          <a:p>
            <a:r>
              <a:rPr lang="bs-Latn-BA" i="1" dirty="0" smtClean="0"/>
              <a:t>Surovo srce </a:t>
            </a:r>
            <a:r>
              <a:rPr lang="bs-Latn-BA" dirty="0" smtClean="0"/>
              <a:t>– dobrota i ne pokazivanje emocija</a:t>
            </a:r>
          </a:p>
          <a:p>
            <a:r>
              <a:rPr lang="bs-Latn-BA" i="1" dirty="0" smtClean="0"/>
              <a:t>Mjesečev gost </a:t>
            </a:r>
            <a:r>
              <a:rPr lang="bs-Latn-BA" dirty="0" smtClean="0"/>
              <a:t>– pojava dječaka kao </a:t>
            </a:r>
            <a:r>
              <a:rPr lang="bs-Latn-BA" dirty="0" err="1" smtClean="0"/>
              <a:t>glevnog</a:t>
            </a:r>
            <a:r>
              <a:rPr lang="bs-Latn-BA" dirty="0" smtClean="0"/>
              <a:t> nosioca radnje</a:t>
            </a:r>
          </a:p>
          <a:p>
            <a:r>
              <a:rPr lang="bs-Latn-BA" i="1" dirty="0" smtClean="0"/>
              <a:t>Veliki dan praštanja </a:t>
            </a:r>
            <a:r>
              <a:rPr lang="bs-Latn-BA" dirty="0" smtClean="0"/>
              <a:t>– poseban dan (rad djevojčice)</a:t>
            </a:r>
          </a:p>
          <a:p>
            <a:r>
              <a:rPr lang="bs-Latn-BA" i="1" dirty="0" smtClean="0"/>
              <a:t>Dječak s tavana </a:t>
            </a:r>
            <a:r>
              <a:rPr lang="bs-Latn-BA" dirty="0" smtClean="0"/>
              <a:t>– mjesto za igru </a:t>
            </a:r>
            <a:r>
              <a:rPr lang="bs-Latn-BA" dirty="0" err="1" smtClean="0"/>
              <a:t>opčinjenog</a:t>
            </a:r>
            <a:r>
              <a:rPr lang="bs-Latn-BA" dirty="0" smtClean="0"/>
              <a:t> dječaka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837384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i="1" dirty="0" smtClean="0"/>
              <a:t>U svijetu moga djeda </a:t>
            </a:r>
            <a:r>
              <a:rPr lang="bs-Latn-BA" dirty="0" smtClean="0"/>
              <a:t>– poruke o ljubavi </a:t>
            </a:r>
          </a:p>
          <a:p>
            <a:r>
              <a:rPr lang="bs-Latn-BA" i="1" dirty="0" smtClean="0"/>
              <a:t>Čovječe, ne ljuti se </a:t>
            </a:r>
            <a:r>
              <a:rPr lang="bs-Latn-BA" dirty="0" smtClean="0"/>
              <a:t>– društvena igra</a:t>
            </a:r>
          </a:p>
          <a:p>
            <a:r>
              <a:rPr lang="bs-Latn-BA" i="1" dirty="0" smtClean="0"/>
              <a:t>Strašna opomena </a:t>
            </a:r>
            <a:r>
              <a:rPr lang="bs-Latn-BA" dirty="0" smtClean="0"/>
              <a:t>– nema poveznice</a:t>
            </a:r>
          </a:p>
          <a:p>
            <a:r>
              <a:rPr lang="bs-Latn-BA" i="1" dirty="0" err="1" smtClean="0"/>
              <a:t>Čudnovati</a:t>
            </a:r>
            <a:r>
              <a:rPr lang="bs-Latn-BA" i="1" dirty="0" smtClean="0"/>
              <a:t> svjetski putnik </a:t>
            </a:r>
            <a:r>
              <a:rPr lang="bs-Latn-BA" dirty="0" smtClean="0"/>
              <a:t>– poruka </a:t>
            </a:r>
            <a:r>
              <a:rPr lang="bs-Latn-BA" smtClean="0"/>
              <a:t>za cara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339116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Kategorije</a:t>
            </a:r>
            <a:endParaRPr lang="bs-Latn-B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38489"/>
              </p:ext>
            </p:extLst>
          </p:nvPr>
        </p:nvGraphicFramePr>
        <p:xfrm>
          <a:off x="1259629" y="1340768"/>
          <a:ext cx="6552730" cy="4789185"/>
        </p:xfrm>
        <a:graphic>
          <a:graphicData uri="http://schemas.openxmlformats.org/drawingml/2006/table">
            <a:tbl>
              <a:tblPr firstRow="1" firstCol="1" bandRow="1"/>
              <a:tblGrid>
                <a:gridCol w="3276365"/>
                <a:gridCol w="3276365"/>
              </a:tblGrid>
              <a:tr h="4960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Kategorija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Broj ispitanika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21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Intenzivno </a:t>
                      </a:r>
                      <a:r>
                        <a:rPr lang="bs-Latn-BA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doživljeno, </a:t>
                      </a:r>
                      <a:r>
                        <a:rPr lang="bs-Latn-BA" sz="2000" i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maštovito</a:t>
                      </a:r>
                      <a:r>
                        <a:rPr lang="bs-Latn-BA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21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Uspješna </a:t>
                      </a:r>
                      <a:r>
                        <a:rPr lang="bs-Latn-BA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obrada bez posebnog emocionalnog unošenja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0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Dominira </a:t>
                      </a:r>
                      <a:r>
                        <a:rPr lang="bs-Latn-BA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racionalni pristup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0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Stereotipno</a:t>
                      </a:r>
                      <a:r>
                        <a:rPr lang="bs-Latn-BA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oskudno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0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Nedoživljeno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0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Ukupno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bs-Latn-BA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368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300</Words>
  <Application>Microsoft Office PowerPoint</Application>
  <PresentationFormat>On-screen Show (4:3)</PresentationFormat>
  <Paragraphs>112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Naslovi priča Branka Ćopića kao poticaji za pisanje sastava</vt:lpstr>
      <vt:lpstr>Uzorak</vt:lpstr>
      <vt:lpstr>Namjera istraživanja</vt:lpstr>
      <vt:lpstr>Prvi izbor</vt:lpstr>
      <vt:lpstr>Posljednji izbor</vt:lpstr>
      <vt:lpstr>Povezanost sadržaja Čopićevih priča i samostalnih radova ispitanika</vt:lpstr>
      <vt:lpstr>PowerPoint Presentation</vt:lpstr>
      <vt:lpstr>Kategorije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LEJLA</dc:creator>
  <cp:lastModifiedBy>Ovcina</cp:lastModifiedBy>
  <cp:revision>6</cp:revision>
  <dcterms:created xsi:type="dcterms:W3CDTF">2017-08-27T04:20:12Z</dcterms:created>
  <dcterms:modified xsi:type="dcterms:W3CDTF">2017-09-04T06:13:28Z</dcterms:modified>
</cp:coreProperties>
</file>