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EDE6-916A-43B6-B576-ADC52429EB45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7B277-AABF-4F92-84B7-32431F118A0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6428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6377-BE86-48AF-8AB6-2A5E39423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E1844-63BF-491B-9369-1F871D65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AB2A6-91B6-47E4-8FF7-3A5ABC29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2090B-C7B0-47BF-BF53-76187623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5422D-74CF-40FF-AA60-3CFFF6F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3966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DCBC-5686-48E0-A526-5064CCA2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31BC0-2ED0-466D-A913-D16DEFDD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D44E0-3B16-498A-993C-B7982D97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96BF8-C81F-4BC7-B547-6AF5DBF6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3148A-F3A2-4C49-A9B2-4F4FA332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95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43B89-58A0-4973-9E29-9510534F8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6D65C-CD2C-4545-828B-13AE8DAB6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8057D-BB54-4295-AFC8-32CD44EE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467AD-B2E6-4C83-8E51-2900B34E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DFC0D-FF48-4F53-A6A7-DDF76D33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7111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53B5-0F33-4EFE-ABF0-AA067A44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A1530-1036-4364-AC18-209A6D6FF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3589C-39FD-4348-ADC9-986EA2D4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D1BB4-495F-4C92-BA7E-CB4E6946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D2028-35F1-4FF3-97DD-63FE9005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5867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B933-CCD5-487D-BD69-FF0836A3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C665-D75C-45B0-8645-AF48E300A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F60F7-2DA8-488D-B56C-A4DEBAC0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1F087-2412-41C9-B23F-55FD270A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2625D-B3B2-47F1-8AC1-45F572E2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5094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0F2DB-24E7-455B-952E-492EBE2C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47D2-43FD-44DC-9AD8-D9747B88C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78A2D-497E-450D-A4E7-C9E9F3F89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2C121-1C34-4C96-86C5-45D1BB5B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04973-C26C-4DC1-BC1C-7124EB2ED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BA5F8-560D-460C-9FF5-FB096D84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582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F9EA6-89AF-48E9-ACB5-9C498936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F99C0-8762-4CE7-B028-02954BA48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A078C-A662-43AE-9ED5-350A9AC34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7377C-4755-495C-910E-DCB9555B7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2DB04-6F10-4A50-8319-6F11A3C75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54202B-6D67-437A-9348-80E102ED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3A34A2-D731-4903-876D-A6C84D30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F9246D-101E-4D5A-9A71-753B3FA2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7882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AA1E-9EEE-4757-9CC1-F265A836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1C72F-6C17-42D1-A967-8B297250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4A2B8-A722-432F-BA8A-8B8AB36D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0D12D-943B-4BC0-B2D2-6B4F732A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81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9B92F-6F86-4B10-AAE7-9BF1F1CD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E7667-F34E-441C-9A43-FFAE91D5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E2DE4-22B8-4FE1-9F3D-822F85BA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691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8708-8A5E-400C-AE15-7FC423DF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F95C-ADE4-4642-8CA7-47C2683B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C4FEF-9D0B-45F8-8FD3-B5817EDFE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4928F-6845-447A-BAE8-1F1F74C3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333B9-03D9-49C3-A5AE-3B06C17D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7D142-1A95-44AF-AA25-A7ABE61C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637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8361-DCC0-451D-8B6B-D3CB2C10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39575-0FF7-4AEB-B4A7-5926D691A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10DA7-D8F5-4FB2-807C-6CDC08E03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5EB47-0850-4FC1-85C6-CD5DA644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2427C-7A0D-4FA8-9921-E880A499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39F3C-51B7-40B2-9211-71718713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6727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B34FD3-8F04-43E4-BF38-BB615350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843CF-AFC7-4D83-B5CD-2CD2FF24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0FAB0-73BB-4402-A262-FA4F8F36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11BF-E36F-4D5D-B0AD-E71B460A1382}" type="datetimeFigureOut">
              <a:rPr lang="bs-Latn-BA" smtClean="0"/>
              <a:t>4.9.2017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A726-81A5-4CDF-8B8F-C69F4E881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9F736-3E80-42E7-85C9-FCF799E2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002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nisa_mo@hot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5924-EFA0-40CF-A19C-1FC446B9CA3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96412" y="1122363"/>
            <a:ext cx="11017045" cy="4791740"/>
          </a:xfrm>
        </p:spPr>
        <p:txBody>
          <a:bodyPr>
            <a:normAutofit/>
          </a:bodyPr>
          <a:lstStyle/>
          <a:p>
            <a:pPr algn="ctr"/>
            <a:r>
              <a:rPr lang="bs-Latn-BA" sz="3600" b="1" dirty="0">
                <a:latin typeface="Arial" panose="020B0604020202020204" pitchFamily="34" charset="0"/>
                <a:cs typeface="Arial" panose="020B0604020202020204" pitchFamily="34" charset="0"/>
              </a:rPr>
              <a:t>Enisa Gološ (Mostar)</a:t>
            </a:r>
            <a:br>
              <a:rPr lang="bs-Latn-BA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  <a:t>Pedagoški zavod Mostar</a:t>
            </a:r>
            <a:b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enisa_mo@hotmail.com</a:t>
            </a:r>
            <a:b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4800" b="1" dirty="0">
                <a:latin typeface="Arial" panose="020B0604020202020204" pitchFamily="34" charset="0"/>
                <a:cs typeface="Arial" panose="020B0604020202020204" pitchFamily="34" charset="0"/>
              </a:rPr>
              <a:t>Neke posebnosti leksike u</a:t>
            </a:r>
            <a:r>
              <a:rPr lang="bs-Latn-BA" sz="4800" b="1" cap="small" dirty="0">
                <a:latin typeface="Arial" panose="020B0604020202020204" pitchFamily="34" charset="0"/>
                <a:cs typeface="Arial" panose="020B0604020202020204" pitchFamily="34" charset="0"/>
              </a:rPr>
              <a:t> Bašti sljezove boje </a:t>
            </a:r>
            <a:r>
              <a:rPr lang="bs-Latn-BA" sz="4800" b="1" dirty="0">
                <a:latin typeface="Arial" panose="020B0604020202020204" pitchFamily="34" charset="0"/>
                <a:cs typeface="Arial" panose="020B0604020202020204" pitchFamily="34" charset="0"/>
              </a:rPr>
              <a:t>Branka Ćopića</a:t>
            </a:r>
            <a:br>
              <a:rPr lang="bs-Latn-BA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600" b="1" dirty="0">
                <a:latin typeface="Arial" panose="020B0604020202020204" pitchFamily="34" charset="0"/>
                <a:cs typeface="Arial" panose="020B0604020202020204" pitchFamily="34" charset="0"/>
              </a:rPr>
              <a:t>7. Simpozijum</a:t>
            </a:r>
            <a:br>
              <a:rPr lang="bs-Latn-BA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Bihać,  7 - 9. 9. 2017.</a:t>
            </a:r>
            <a:br>
              <a:rPr lang="bs-Latn-BA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s-Latn-BA" dirty="0"/>
            </a:br>
            <a: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s-Latn-B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4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E6099-535B-44E6-B30A-F2080C94BA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0657" y="2503641"/>
            <a:ext cx="10663085" cy="1325563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D05F8-FABF-4AD2-8118-C03EDE71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7517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C837-1A51-4A0C-99DC-CFBFAA7E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660C7-F429-4CBB-9321-DAEEFB9B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348"/>
            <a:ext cx="10515600" cy="4704736"/>
          </a:xfrm>
        </p:spPr>
        <p:txBody>
          <a:bodyPr>
            <a:normAutofit/>
          </a:bodyPr>
          <a:lstStyle/>
          <a:p>
            <a:pPr marL="514350" indent="-514350" algn="ctr">
              <a:buAutoNum type="arabicParenR"/>
            </a:pPr>
            <a:r>
              <a:rPr lang="bs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  <a:p>
            <a:pPr marL="514350" indent="-514350" algn="ctr">
              <a:buFont typeface="Arial" panose="020B0604020202020204" pitchFamily="34" charset="0"/>
              <a:buAutoNum type="arabicParenR"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Posebnosti leksike u Ćopićevom djelu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arenR"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Karakteristične lekseme u govornom izrazu junaka Bašte sljezove boje</a:t>
            </a:r>
          </a:p>
          <a:p>
            <a:pPr marL="514350" indent="-514350" algn="ctr">
              <a:buFont typeface="Arial" panose="020B0604020202020204" pitchFamily="34" charset="0"/>
              <a:buAutoNum type="arabicParenR"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Leksička slojevitost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Arial" panose="020B0604020202020204" pitchFamily="34" charset="0"/>
              <a:buAutoNum type="arabicParenR"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arenR"/>
            </a:pPr>
            <a:r>
              <a:rPr lang="bs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Izvori i literatura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F75DF-B2DA-4067-95B4-9A0B3D66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3348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778EB-3DC4-41E6-8577-65DF9FC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8D9F-1D7B-4651-968D-C384C95A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Predmet interesovanja u ovom radu jest leksika koja ima posebna obilježja.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Leksika kao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obilježje jednog prostora u ovom slučaju Ćopićeva zavičaja.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Autorska leksika kao specifičnost u izrazu pisca.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Slojevi pasivne i aktivne leksike.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Kontesktualno posmatranje izdvojenih leksema.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40F59-859D-4649-AC73-27B12450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2674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1807-C526-4F39-8A64-82829215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Posebnosti leksike u Ćopićevom djelu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F7145-D10B-41A6-944D-368788FBA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Značenje pojedinih leksema u rječniku objašnjava se samo primjerom iz Ćopićeva djela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kukavelj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 kamarat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Obilje leksičke građe ukazuje na posebnosti izraza pisca i uopće karakteristike govora zapadne Bosne. 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Vjernu sliku tog govornog tipa Ćopić je dao u oblicima imenica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djed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đed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glagola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vidi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vidider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pridjeva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slavski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(gosti),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lomna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(koraka).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Teško je postaviti granicu između jezika pisca i jezika junaka njegova djela.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Upotreba leksema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čeljad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čeljade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parip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paripina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haps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buvara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1E4D1-BAD3-4061-BE2D-2A8741C2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3541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A4F4-DF80-4EB7-848D-A6EAFED5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Karakteristične lekseme u govornom izrazu junaka Bašte sljezove boje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6ADEE-B518-4820-83FE-0E8DF1AE4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Karakteristične lekseme u govoru djeda Rade −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šiškavico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jezičko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Lekseme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nastale preobrazbom od drugih vrsta riječi: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coktati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coktanje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džaba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džabni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samar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samardžija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Uloga konteksta je presudna u značenju pojedinih leksema.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Razvijanje sekundarnog značenja na osnovu jedne semantičke komponente  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polisemantička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analiziranih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leksema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Lekseme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spaponjaju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zablejah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obanđijaju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usnuti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govore o slikovitim izrazima specifičnim za Ćopićev izraz.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  <a:p>
            <a:pPr marL="0" indent="0">
              <a:spcBef>
                <a:spcPts val="0"/>
              </a:spcBef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22767-CC2C-4BF6-B22A-F3F2ADBC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439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77BE-EF9B-4E38-A42D-D4B956B8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Leksička slojevitost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0D1D-CDE0-411E-B600-14B59C45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Leksičko blago Ćopićeva izraza upotpunjuju riječi stranog porijekla.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Turcizmi predstavljaju poseban sloj Ćopićeve proze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bena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dost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musafir.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djelu su prisutne i druge tuđice, riječi grčkog porijekla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parip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samar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i njemačkog porijekla kao što su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farba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feldvebl 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dr.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Pasivnu leksiku čine lekseme koje su iz različitih razloga zastarjele 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najmenik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kalajdžija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blagočestiva</a:t>
            </a:r>
            <a:r>
              <a:rPr lang="hr-H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Pojedine lekseme karakteristične su samo za književno djelo Branka Ćopića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 −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odvaliti,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otklipsati,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trtljati.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578B0-9C16-46DF-A7B9-55C927EB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526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53F4-22A1-459C-9229-A72F9BFC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33EFD-CC6F-47F3-9507-AD61C1E83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Jezik pisca i jezik junaka njegova djela je skoro pa identičan.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Pisac je imao pravo da junacima svoga djela da standardni jezik kao sredstvo komunikacije. 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Ne samo da svojim junacima nije mijenjao jezički obrazac, već je i on sam u opisu likova i događaja vezanih za njih koristio onaj sloj leksike teritorijalno obilježene, preopznatljive i posebne kao i sloj tuđica koje su se odomaćile.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Pisac poštuje rječnički fond sredine o kojoj piše.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Istraživanjem se došlo do rezultata koji ukazuju da su imenice najfrekventnija vrsta riječi, potom slijede po zastupljenosti glagoli pa tek pridjevi. </a:t>
            </a:r>
            <a:endParaRPr lang="bs-Latn-B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/>
              <a:t> </a:t>
            </a: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F0F5C-93EA-4219-9465-5700CD03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6909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BC98-5FDC-4B75-A16F-50AC99DA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Izvori i literatura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4A40-FE30-407F-A315-1217E7DC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2944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Ćopić 1983: Ćopić, Branko. </a:t>
            </a:r>
            <a:r>
              <a:rPr lang="hr-HR" sz="3400" i="1" dirty="0">
                <a:latin typeface="Arial" panose="020B0604020202020204" pitchFamily="34" charset="0"/>
                <a:cs typeface="Arial" panose="020B0604020202020204" pitchFamily="34" charset="0"/>
              </a:rPr>
              <a:t>Bašta sljezove boje</a:t>
            </a: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. IRO Veselin Masleša OO Izdavačka djelatnost. Sarajevo.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3400" dirty="0">
                <a:latin typeface="Arial" panose="020B0604020202020204" pitchFamily="34" charset="0"/>
                <a:cs typeface="Arial" panose="020B0604020202020204" pitchFamily="34" charset="0"/>
              </a:rPr>
              <a:t>Dešić 2012: Dešić, Milorad. Turcizmi u Ćopićevoj Bašti sljezove boje. U: </a:t>
            </a:r>
            <a:r>
              <a:rPr lang="bs-Latn-BA" sz="3400" i="1" dirty="0">
                <a:latin typeface="Arial" panose="020B0604020202020204" pitchFamily="34" charset="0"/>
                <a:cs typeface="Arial" panose="020B0604020202020204" pitchFamily="34" charset="0"/>
              </a:rPr>
              <a:t>Poetika, stilistika i lingvistika Ćopićevog pripovijedanja</a:t>
            </a:r>
            <a:r>
              <a:rPr lang="bs-Latn-BA" sz="3400" dirty="0">
                <a:latin typeface="Arial" panose="020B0604020202020204" pitchFamily="34" charset="0"/>
                <a:cs typeface="Arial" panose="020B0604020202020204" pitchFamily="34" charset="0"/>
              </a:rPr>
              <a:t>. Grac − Banjaluka. 209−216.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BA" sz="3400" dirty="0">
                <a:latin typeface="Arial" panose="020B0604020202020204" pitchFamily="34" charset="0"/>
                <a:cs typeface="Arial" panose="020B0604020202020204" pitchFamily="34" charset="0"/>
              </a:rPr>
              <a:t>Gološ</a:t>
            </a:r>
            <a:r>
              <a:rPr lang="hr-BA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sz="3400" dirty="0">
                <a:latin typeface="Arial" panose="020B0604020202020204" pitchFamily="34" charset="0"/>
                <a:cs typeface="Arial" panose="020B0604020202020204" pitchFamily="34" charset="0"/>
              </a:rPr>
              <a:t>2009: Gološ, Enisa. </a:t>
            </a:r>
            <a:r>
              <a:rPr lang="hr-BA" sz="3400" i="1" dirty="0">
                <a:latin typeface="Arial" panose="020B0604020202020204" pitchFamily="34" charset="0"/>
                <a:cs typeface="Arial" panose="020B0604020202020204" pitchFamily="34" charset="0"/>
              </a:rPr>
              <a:t>Leksička slojevitost u  književnom djelu Hamze Hume</a:t>
            </a:r>
            <a:r>
              <a:rPr lang="hr-BA" sz="3400" dirty="0">
                <a:latin typeface="Arial" panose="020B0604020202020204" pitchFamily="34" charset="0"/>
                <a:cs typeface="Arial" panose="020B0604020202020204" pitchFamily="34" charset="0"/>
              </a:rPr>
              <a:t>. U: Didaktički putokazi. Zenica. 2</a:t>
            </a:r>
            <a:r>
              <a:rPr lang="bs-Latn-BA" sz="3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hr-BA" sz="3400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3400" dirty="0">
                <a:latin typeface="Arial" panose="020B0604020202020204" pitchFamily="34" charset="0"/>
                <a:cs typeface="Arial" panose="020B0604020202020204" pitchFamily="34" charset="0"/>
              </a:rPr>
              <a:t>Jovanović / Milosavljević 2013: Jovanović, Vladan i Milosavljević, Bojana. Arhaične, pokrajinske i druge manje poznate reči u zbirci pripovedaka Bašta sljezove boje Branka Ćopića. U: </a:t>
            </a:r>
            <a:r>
              <a:rPr lang="bs-Latn-BA" sz="3400" i="1" dirty="0">
                <a:latin typeface="Arial" panose="020B0604020202020204" pitchFamily="34" charset="0"/>
                <a:cs typeface="Arial" panose="020B0604020202020204" pitchFamily="34" charset="0"/>
              </a:rPr>
              <a:t>Lirski doživljaj svijeta u Ćopićevim djelima</a:t>
            </a:r>
            <a:r>
              <a:rPr lang="bs-Latn-BA" sz="3400" dirty="0">
                <a:latin typeface="Arial" panose="020B0604020202020204" pitchFamily="34" charset="0"/>
                <a:cs typeface="Arial" panose="020B0604020202020204" pitchFamily="34" charset="0"/>
              </a:rPr>
              <a:t>. Grac−Banjaluka. 369−376.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Marjanović 1983: Marjanović,Voja. Ćopićeva Bašta sljezove boje. U: Ćopić, Branko. </a:t>
            </a:r>
            <a:r>
              <a:rPr lang="hr-HR" sz="3400" i="1" dirty="0">
                <a:latin typeface="Arial" panose="020B0604020202020204" pitchFamily="34" charset="0"/>
                <a:cs typeface="Arial" panose="020B0604020202020204" pitchFamily="34" charset="0"/>
              </a:rPr>
              <a:t>Bašta sljezove boje</a:t>
            </a: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. Sarajevo. 5</a:t>
            </a:r>
            <a:r>
              <a:rPr lang="bs-Latn-BA" sz="34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hr-HR" sz="3400" dirty="0"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endParaRPr lang="bs-Latn-B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A6352-B1FA-4B46-9A6D-ECF628DF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5430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6486A-D9D0-480C-AE89-80461E9B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Izvori i literatura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B581A-4B05-4AA3-B41B-303FD25F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Peco 2007: Peco, Asim. </a:t>
            </a:r>
            <a:r>
              <a:rPr lang="bs-Latn-BA" sz="2400" i="1" dirty="0">
                <a:latin typeface="Arial" panose="020B0604020202020204" pitchFamily="34" charset="0"/>
                <a:cs typeface="Arial" panose="020B0604020202020204" pitchFamily="34" charset="0"/>
              </a:rPr>
              <a:t>Ikavskošćakavski govori zapadne Bosne II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 Bosansko filološko društvo. Sarajevo.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Peco 2007: Peco, Asim. Leksičke slojevitosti u romanu Ponornica Skendera Kulenovića. U: </a:t>
            </a:r>
            <a:r>
              <a:rPr lang="bs-Latn-BA" sz="2400" i="1" dirty="0">
                <a:latin typeface="Arial" panose="020B0604020202020204" pitchFamily="34" charset="0"/>
                <a:cs typeface="Arial" panose="020B0604020202020204" pitchFamily="34" charset="0"/>
              </a:rPr>
              <a:t>Jezik književnog teksta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 Sarajevo. 299−326.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Rečnik MS−MH 1967−1976: </a:t>
            </a:r>
            <a:r>
              <a:rPr lang="bs-Latn-BA" sz="2400" i="1" dirty="0">
                <a:latin typeface="Arial" panose="020B0604020202020204" pitchFamily="34" charset="0"/>
                <a:cs typeface="Arial" panose="020B0604020202020204" pitchFamily="34" charset="0"/>
              </a:rPr>
              <a:t>Rečnik srpskohrvatskog književnog jezika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 Matica srpska i Matica hrvatska (I−III). Novi Sad − Zagreb. Matica srpska (IV−VI) Novi Sad.</a:t>
            </a:r>
          </a:p>
          <a:p>
            <a:pPr marL="0" indent="0">
              <a:spcBef>
                <a:spcPts val="0"/>
              </a:spcBef>
              <a:buNone/>
            </a:pP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Tošović 2012: Tošović, Branko. Leksička struktura Ćopićevog pripovijedanja. U: </a:t>
            </a:r>
            <a:r>
              <a:rPr lang="bs-Latn-BA" sz="2400" i="1" dirty="0">
                <a:latin typeface="Arial" panose="020B0604020202020204" pitchFamily="34" charset="0"/>
                <a:cs typeface="Arial" panose="020B0604020202020204" pitchFamily="34" charset="0"/>
              </a:rPr>
              <a:t>Poetika, stilistika i lingvistika Ćopićevog pripovijedanja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 Grac − Banjaluka. 295−340.</a:t>
            </a: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16515-63E2-4E51-8734-C894F51F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6228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715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Enisa Gološ (Mostar) Pedagoški zavod Mostar enisa_mo@hotmail.com Neke posebnosti leksike u Bašti sljezove boje Branka Ćopića 7. Simpozijum Bihać,  7 - 9. 9. 2017.   </vt:lpstr>
      <vt:lpstr>    </vt:lpstr>
      <vt:lpstr>Uvod</vt:lpstr>
      <vt:lpstr>Posebnosti leksike u Ćopićevom djelu</vt:lpstr>
      <vt:lpstr>Karakteristične lekseme u govornom izrazu junaka Bašte sljezove boje</vt:lpstr>
      <vt:lpstr>Leksička slojevitost</vt:lpstr>
      <vt:lpstr>Zaključak</vt:lpstr>
      <vt:lpstr>Izvori i literatura</vt:lpstr>
      <vt:lpstr>Izvori i literatura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Enisa Gološ</dc:title>
  <dc:creator>golos</dc:creator>
  <cp:lastModifiedBy>enisa golos</cp:lastModifiedBy>
  <cp:revision>30</cp:revision>
  <dcterms:created xsi:type="dcterms:W3CDTF">2017-09-03T17:11:22Z</dcterms:created>
  <dcterms:modified xsi:type="dcterms:W3CDTF">2017-09-04T10:41:08Z</dcterms:modified>
</cp:coreProperties>
</file>