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90" r:id="rId12"/>
    <p:sldId id="291" r:id="rId13"/>
    <p:sldId id="292" r:id="rId14"/>
    <p:sldId id="293" r:id="rId15"/>
    <p:sldId id="294" r:id="rId16"/>
    <p:sldId id="262" r:id="rId17"/>
    <p:sldId id="265" r:id="rId18"/>
    <p:sldId id="266" r:id="rId19"/>
    <p:sldId id="267" r:id="rId20"/>
    <p:sldId id="271" r:id="rId21"/>
    <p:sldId id="272" r:id="rId22"/>
    <p:sldId id="277" r:id="rId23"/>
    <p:sldId id="276" r:id="rId24"/>
    <p:sldId id="273" r:id="rId25"/>
    <p:sldId id="274" r:id="rId26"/>
    <p:sldId id="275" r:id="rId27"/>
    <p:sldId id="278" r:id="rId28"/>
    <p:sldId id="264" r:id="rId29"/>
    <p:sldId id="258" r:id="rId30"/>
    <p:sldId id="279" r:id="rId31"/>
    <p:sldId id="280" r:id="rId32"/>
    <p:sldId id="259" r:id="rId33"/>
    <p:sldId id="281" r:id="rId34"/>
    <p:sldId id="260" r:id="rId35"/>
    <p:sldId id="268" r:id="rId3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8D764-7A4D-4B1E-9BBD-50E934DD0994}" type="datetimeFigureOut">
              <a:rPr lang="hr-BA" smtClean="0"/>
              <a:t>5.9.2017.</a:t>
            </a:fld>
            <a:endParaRPr lang="hr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2E053-76CD-4B61-8509-A030D907FC9C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29276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2E053-76CD-4B61-8509-A030D907FC9C}" type="slidenum">
              <a:rPr lang="hr-BA" smtClean="0"/>
              <a:t>6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34963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1153-4624-4356-B74C-E6E448804271}" type="datetime1">
              <a:rPr lang="hr-BA" smtClean="0"/>
              <a:t>5.9.2017.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67316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4E5F-5254-4CE9-A14D-A4A6584856BE}" type="datetime1">
              <a:rPr lang="hr-BA" smtClean="0"/>
              <a:t>5.9.2017.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6554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21A5-D3ED-4DD6-9CAD-85E65B4B1EF2}" type="datetime1">
              <a:rPr lang="hr-BA" smtClean="0"/>
              <a:t>5.9.2017.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92925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5550-3A20-48FC-B790-693AD2300C69}" type="datetime1">
              <a:rPr lang="hr-BA" smtClean="0"/>
              <a:t>5.9.2017.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04074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4A50-CF01-40B3-803E-B1C1A5D297DF}" type="datetime1">
              <a:rPr lang="hr-BA" smtClean="0"/>
              <a:t>5.9.2017.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25842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9ED1-6C09-4C70-BB3C-8A7F92A0F6BF}" type="datetime1">
              <a:rPr lang="hr-BA" smtClean="0"/>
              <a:t>5.9.2017.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17937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2490-3519-4191-B009-79D71C667D20}" type="datetime1">
              <a:rPr lang="hr-BA" smtClean="0"/>
              <a:t>5.9.2017.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16833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AD6F-B4C5-476E-9F81-0AA2D51837B1}" type="datetime1">
              <a:rPr lang="hr-BA" smtClean="0"/>
              <a:t>5.9.2017.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87318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EDFC-239A-4C91-98B9-EF75414093BC}" type="datetime1">
              <a:rPr lang="hr-BA" smtClean="0"/>
              <a:t>5.9.2017.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22531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C598-8798-4429-90BA-1E6F4769FF3A}" type="datetime1">
              <a:rPr lang="hr-BA" smtClean="0"/>
              <a:t>5.9.2017.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71708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6249-676E-4A0E-9708-4E0C5E0922DB}" type="datetime1">
              <a:rPr lang="hr-BA" smtClean="0"/>
              <a:t>5.9.2017.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29273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DC6C1-17CE-4CB8-95DF-F08EFD9B13E4}" type="datetime1">
              <a:rPr lang="hr-BA" smtClean="0"/>
              <a:t>5.9.2017.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CE1F4-99AD-4BB0-90CC-B6A80C60667F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2909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476672"/>
            <a:ext cx="8928992" cy="57606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B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Zrinka Ćoralić</a:t>
            </a:r>
            <a:r>
              <a:rPr lang="de-DE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B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Gorana Dedić (Bihać)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B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Pedagoški fakultet</a:t>
            </a: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B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Univerzitet u Bihaću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BA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zrinka_coralic@yahoo.com</a:t>
            </a:r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hr-BA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gorana.dedic@alumni.uni-graz.at</a:t>
            </a:r>
            <a:endParaRPr lang="de-DE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DE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DE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hr-BA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B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Kontrastivna analiza stilsko obilježene leksike </a:t>
            </a:r>
            <a:r>
              <a:rPr lang="hr-B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Ćopićevom djelu </a:t>
            </a:r>
            <a:endParaRPr lang="de-DE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BA" b="1" cap="sm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DOŽIVLJAJI NIKOLETINE BURSAĆA </a:t>
            </a:r>
            <a:endParaRPr lang="de-DE" b="1" cap="sm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B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njihovi prijevodni ekvivalenti u njemačkom jeziku </a:t>
            </a:r>
            <a:endParaRPr lang="de-DE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DE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Ćopićeva poetika zavičaja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Bihać, 7-9.9.2017.</a:t>
            </a:r>
            <a:endParaRPr lang="hr-B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BA" b="1" dirty="0" smtClean="0"/>
              <a:t>Augmentativi (Augmentativ(um), Vergr</a:t>
            </a:r>
            <a:r>
              <a:rPr lang="de-DE" b="1" dirty="0" smtClean="0"/>
              <a:t>ößerungsform</a:t>
            </a:r>
            <a:r>
              <a:rPr lang="hr-BA" b="1" dirty="0" smtClean="0"/>
              <a:t>)</a:t>
            </a:r>
            <a:r>
              <a:rPr lang="hr-BA" dirty="0" smtClean="0"/>
              <a:t>: </a:t>
            </a:r>
          </a:p>
          <a:p>
            <a:pPr>
              <a:buFontTx/>
              <a:buChar char="-"/>
            </a:pPr>
            <a:r>
              <a:rPr lang="hr-BA" dirty="0"/>
              <a:t>u</a:t>
            </a:r>
            <a:r>
              <a:rPr lang="hr-BA" dirty="0" smtClean="0"/>
              <a:t>većavaju, pojačavaju značenje osnovne riječi </a:t>
            </a:r>
          </a:p>
          <a:p>
            <a:pPr>
              <a:buFontTx/>
              <a:buChar char="-"/>
            </a:pPr>
            <a:r>
              <a:rPr lang="hr-BA" dirty="0"/>
              <a:t>t</a:t>
            </a:r>
            <a:r>
              <a:rPr lang="hr-BA" dirty="0" smtClean="0"/>
              <a:t>vore se pomoću augmentativnog prefiksa (</a:t>
            </a:r>
            <a:r>
              <a:rPr lang="hr-BA" i="1" dirty="0" smtClean="0"/>
              <a:t>Unmenge</a:t>
            </a:r>
            <a:r>
              <a:rPr lang="hr-BA" dirty="0" smtClean="0"/>
              <a:t>) ili su složenice (</a:t>
            </a:r>
            <a:r>
              <a:rPr lang="hr-BA" i="1" dirty="0" smtClean="0"/>
              <a:t>Spitzenleistung</a:t>
            </a:r>
            <a:r>
              <a:rPr lang="hr-BA" dirty="0" smtClean="0"/>
              <a:t>)</a:t>
            </a:r>
          </a:p>
          <a:p>
            <a:pPr>
              <a:buFontTx/>
              <a:buChar char="-"/>
            </a:pPr>
            <a:r>
              <a:rPr lang="hr-BA" dirty="0"/>
              <a:t>m</a:t>
            </a:r>
            <a:r>
              <a:rPr lang="hr-BA" dirty="0" smtClean="0"/>
              <a:t>ogu sadržavati pozitivne ili negativne konotacije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10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52766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53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BA" b="1" dirty="0" smtClean="0"/>
              <a:t>Analiza</a:t>
            </a:r>
            <a:r>
              <a:rPr lang="hr-BA" dirty="0" smtClean="0"/>
              <a:t>: </a:t>
            </a:r>
          </a:p>
          <a:p>
            <a:pPr>
              <a:buFontTx/>
              <a:buChar char="-"/>
            </a:pPr>
            <a:r>
              <a:rPr lang="hr-BA" dirty="0"/>
              <a:t>i</a:t>
            </a:r>
            <a:r>
              <a:rPr lang="hr-BA" dirty="0" smtClean="0"/>
              <a:t>z polaznog korpusa ekscerpirane su deminutivne, hipokorističke i augmentativne imenice (sintetički deminutivi, hipokoristici i augmentativi)</a:t>
            </a:r>
          </a:p>
          <a:p>
            <a:pPr>
              <a:buFontTx/>
              <a:buChar char="-"/>
            </a:pPr>
            <a:r>
              <a:rPr lang="hr-BA" dirty="0"/>
              <a:t>p</a:t>
            </a:r>
            <a:r>
              <a:rPr lang="hr-BA" dirty="0" smtClean="0"/>
              <a:t>otvrđena je stilska obilježenost u relevantnim leksikografskim izvorima i gramatikama</a:t>
            </a:r>
          </a:p>
          <a:p>
            <a:pPr>
              <a:buFontTx/>
              <a:buChar char="-"/>
            </a:pPr>
            <a:r>
              <a:rPr lang="hr-BA" dirty="0"/>
              <a:t>u</a:t>
            </a:r>
            <a:r>
              <a:rPr lang="hr-BA" dirty="0" smtClean="0"/>
              <a:t> ciljnom tekstu pronađeni su ekvivalenti</a:t>
            </a:r>
          </a:p>
          <a:p>
            <a:pPr marL="0" indent="0">
              <a:buNone/>
            </a:pPr>
            <a:endParaRPr lang="hr-BA" dirty="0" smtClean="0"/>
          </a:p>
          <a:p>
            <a:pPr>
              <a:buFontTx/>
              <a:buChar char="-"/>
            </a:pP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11</a:t>
            </a:fld>
            <a:endParaRPr lang="hr-BA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r-BA" sz="3200" b="1" dirty="0" smtClean="0"/>
              <a:t>Analiza i rezultati analize</a:t>
            </a:r>
            <a:endParaRPr lang="hr-BA" sz="3200" b="1" dirty="0"/>
          </a:p>
        </p:txBody>
      </p:sp>
    </p:spTree>
    <p:extLst>
      <p:ext uri="{BB962C8B-B14F-4D97-AF65-F5344CB8AC3E}">
        <p14:creationId xmlns:p14="http://schemas.microsoft.com/office/powerpoint/2010/main" val="385133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7"/>
            <a:ext cx="8229600" cy="417646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hr-BA" dirty="0" smtClean="0"/>
              <a:t>Ekvivalenti su podijeljeni u tri grupe: </a:t>
            </a:r>
          </a:p>
          <a:p>
            <a:pPr marL="514350" indent="-514350">
              <a:buAutoNum type="alphaLcParenR"/>
            </a:pPr>
            <a:r>
              <a:rPr lang="hr-BA" dirty="0" smtClean="0"/>
              <a:t>stilsko obilježeni ekvivalenti (deminutivne, hipokorističke i augmentativne imenice</a:t>
            </a:r>
            <a:r>
              <a:rPr lang="de-DE" dirty="0" smtClean="0"/>
              <a:t>, dakle</a:t>
            </a:r>
            <a:r>
              <a:rPr lang="hr-BA" dirty="0" smtClean="0"/>
              <a:t>,</a:t>
            </a:r>
            <a:r>
              <a:rPr lang="de-DE" dirty="0" smtClean="0"/>
              <a:t> sinteti</a:t>
            </a:r>
            <a:r>
              <a:rPr lang="hr-BA" dirty="0" smtClean="0"/>
              <a:t>čki deminutivi, hipokoristici i augmentativi)</a:t>
            </a:r>
          </a:p>
          <a:p>
            <a:pPr marL="514350" indent="-514350">
              <a:buAutoNum type="alphaLcParenR"/>
            </a:pPr>
            <a:r>
              <a:rPr lang="hr-BA" dirty="0"/>
              <a:t>s</a:t>
            </a:r>
            <a:r>
              <a:rPr lang="hr-BA" dirty="0" smtClean="0"/>
              <a:t>tilsko neobilježeni ekvivalenti (svi ostali ekvivalenti, osim izostavljanja)</a:t>
            </a:r>
          </a:p>
          <a:p>
            <a:pPr marL="514350" indent="-514350">
              <a:buAutoNum type="alphaLcParenR"/>
            </a:pPr>
            <a:r>
              <a:rPr lang="hr-BA" dirty="0"/>
              <a:t>i</a:t>
            </a:r>
            <a:r>
              <a:rPr lang="hr-BA" dirty="0" smtClean="0"/>
              <a:t>zostavljanja (prijevod nedostaje u ciljnom tekstu)</a:t>
            </a:r>
          </a:p>
          <a:p>
            <a:pPr marL="0" indent="0">
              <a:buNone/>
            </a:pPr>
            <a:endParaRPr lang="hr-BA" dirty="0" smtClean="0"/>
          </a:p>
          <a:p>
            <a:pPr>
              <a:buFontTx/>
              <a:buChar char="-"/>
            </a:pP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12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09899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823"/>
          </a:xfrm>
        </p:spPr>
        <p:txBody>
          <a:bodyPr>
            <a:normAutofit/>
          </a:bodyPr>
          <a:lstStyle/>
          <a:p>
            <a:pPr algn="l"/>
            <a:r>
              <a:rPr lang="hr-BA" sz="3200" b="1" dirty="0" smtClean="0"/>
              <a:t>Rezultati analize</a:t>
            </a:r>
            <a:endParaRPr lang="hr-BA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13</a:t>
            </a:fld>
            <a:endParaRPr lang="hr-B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097461"/>
            <a:ext cx="3888432" cy="518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72813"/>
            <a:ext cx="3568446" cy="503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384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hr-BA" b="1" dirty="0" smtClean="0"/>
              <a:t>Glavni junak Nikoletina Bursać (polazni korpus)</a:t>
            </a:r>
          </a:p>
          <a:p>
            <a:pPr marL="0" indent="0">
              <a:buNone/>
            </a:pPr>
            <a:r>
              <a:rPr lang="hr-BA" i="1" dirty="0" smtClean="0"/>
              <a:t>Nikoletina</a:t>
            </a:r>
            <a:r>
              <a:rPr lang="hr-BA" dirty="0" smtClean="0"/>
              <a:t> (augmentativ) 380x </a:t>
            </a:r>
          </a:p>
          <a:p>
            <a:pPr marL="0" indent="0">
              <a:buNone/>
            </a:pPr>
            <a:r>
              <a:rPr lang="hr-BA" dirty="0" smtClean="0"/>
              <a:t>(</a:t>
            </a:r>
            <a:r>
              <a:rPr lang="hr-BA" i="1" dirty="0" smtClean="0"/>
              <a:t>glavurda</a:t>
            </a:r>
            <a:r>
              <a:rPr lang="hr-BA" dirty="0" smtClean="0"/>
              <a:t>, </a:t>
            </a:r>
            <a:r>
              <a:rPr lang="hr-BA" i="1" dirty="0" smtClean="0"/>
              <a:t>nosina</a:t>
            </a:r>
            <a:r>
              <a:rPr lang="hr-BA" dirty="0" smtClean="0"/>
              <a:t>, </a:t>
            </a:r>
            <a:r>
              <a:rPr lang="hr-BA" i="1" dirty="0" smtClean="0"/>
              <a:t>ručerde</a:t>
            </a:r>
            <a:r>
              <a:rPr lang="hr-BA" dirty="0" smtClean="0"/>
              <a:t>)</a:t>
            </a:r>
          </a:p>
          <a:p>
            <a:pPr marL="0" indent="0">
              <a:buNone/>
            </a:pPr>
            <a:r>
              <a:rPr lang="hr-BA" dirty="0" smtClean="0"/>
              <a:t>(</a:t>
            </a:r>
            <a:r>
              <a:rPr lang="hr-BA" i="1" dirty="0" smtClean="0"/>
              <a:t>šinjeličić</a:t>
            </a:r>
            <a:r>
              <a:rPr lang="hr-BA" dirty="0" smtClean="0"/>
              <a:t>, </a:t>
            </a:r>
            <a:r>
              <a:rPr lang="hr-BA" i="1" dirty="0" smtClean="0"/>
              <a:t>konopčić</a:t>
            </a:r>
            <a:r>
              <a:rPr lang="hr-BA" dirty="0" smtClean="0"/>
              <a:t>, </a:t>
            </a:r>
            <a:r>
              <a:rPr lang="hr-BA" i="1" dirty="0" smtClean="0"/>
              <a:t>Jovica</a:t>
            </a:r>
            <a:r>
              <a:rPr lang="hr-BA" dirty="0" smtClean="0"/>
              <a:t>)</a:t>
            </a:r>
          </a:p>
          <a:p>
            <a:pPr marL="0" indent="0">
              <a:buNone/>
            </a:pPr>
            <a:r>
              <a:rPr lang="hr-BA" i="1" dirty="0" smtClean="0"/>
              <a:t>Nikolica</a:t>
            </a:r>
            <a:r>
              <a:rPr lang="hr-BA" dirty="0" smtClean="0"/>
              <a:t> (hipokoristik) 5x</a:t>
            </a:r>
          </a:p>
          <a:p>
            <a:pPr marL="0" indent="0">
              <a:buNone/>
            </a:pPr>
            <a:r>
              <a:rPr lang="hr-BA" i="1" dirty="0" smtClean="0"/>
              <a:t>Nidžo</a:t>
            </a:r>
            <a:r>
              <a:rPr lang="hr-BA" dirty="0" smtClean="0"/>
              <a:t> (hipokoristik) 53x</a:t>
            </a:r>
          </a:p>
          <a:p>
            <a:pPr marL="0" indent="0">
              <a:buNone/>
            </a:pPr>
            <a:endParaRPr lang="hr-BA" dirty="0" smtClean="0"/>
          </a:p>
          <a:p>
            <a:pPr marL="0" indent="0">
              <a:buNone/>
            </a:pP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14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520505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BA" b="1" dirty="0" smtClean="0"/>
              <a:t>Glavni junak Nikoletina Bursać (ciljni korpus)</a:t>
            </a:r>
          </a:p>
          <a:p>
            <a:pPr marL="0" indent="0">
              <a:buNone/>
            </a:pPr>
            <a:r>
              <a:rPr lang="hr-BA" i="1" dirty="0" smtClean="0"/>
              <a:t>- Nikoletina</a:t>
            </a:r>
            <a:r>
              <a:rPr lang="hr-BA" dirty="0" smtClean="0"/>
              <a:t> (augmentativ) 380x:  </a:t>
            </a:r>
          </a:p>
          <a:p>
            <a:pPr marL="0" indent="0">
              <a:buNone/>
            </a:pPr>
            <a:r>
              <a:rPr lang="hr-BA" i="1" dirty="0" smtClean="0"/>
              <a:t>Nikola</a:t>
            </a:r>
            <a:r>
              <a:rPr lang="hr-BA" dirty="0" smtClean="0"/>
              <a:t> (317x), </a:t>
            </a:r>
            <a:r>
              <a:rPr lang="hr-BA" i="1" dirty="0" smtClean="0"/>
              <a:t>Nikoletina</a:t>
            </a:r>
            <a:r>
              <a:rPr lang="hr-BA" dirty="0" smtClean="0"/>
              <a:t> (31x), imena u genitivu (13x), zamjenica (11x), </a:t>
            </a:r>
            <a:r>
              <a:rPr lang="hr-BA" i="1" dirty="0" smtClean="0"/>
              <a:t>Niko</a:t>
            </a:r>
            <a:r>
              <a:rPr lang="hr-BA" dirty="0" smtClean="0"/>
              <a:t> hip. (3x), izostavljanja (5x)</a:t>
            </a:r>
          </a:p>
          <a:p>
            <a:pPr marL="0" indent="0">
              <a:buNone/>
            </a:pPr>
            <a:r>
              <a:rPr lang="hr-BA" i="1" dirty="0" smtClean="0"/>
              <a:t>- Nikolica</a:t>
            </a:r>
            <a:r>
              <a:rPr lang="hr-BA" dirty="0" smtClean="0"/>
              <a:t> (hipokoristik) 5x: </a:t>
            </a:r>
          </a:p>
          <a:p>
            <a:pPr marL="0" indent="0">
              <a:buNone/>
            </a:pPr>
            <a:r>
              <a:rPr lang="hr-BA" i="1" dirty="0" smtClean="0"/>
              <a:t>Nikolica</a:t>
            </a:r>
            <a:r>
              <a:rPr lang="hr-BA" dirty="0" smtClean="0"/>
              <a:t> (4x), </a:t>
            </a:r>
            <a:r>
              <a:rPr lang="hr-BA" i="1" dirty="0" smtClean="0"/>
              <a:t>Nicolo</a:t>
            </a:r>
            <a:r>
              <a:rPr lang="hr-BA" dirty="0" smtClean="0"/>
              <a:t> (hipokoristik) (1x)</a:t>
            </a:r>
          </a:p>
          <a:p>
            <a:pPr marL="0" indent="0">
              <a:buNone/>
            </a:pPr>
            <a:r>
              <a:rPr lang="hr-BA" i="1" dirty="0" smtClean="0"/>
              <a:t>- Nidžo</a:t>
            </a:r>
            <a:r>
              <a:rPr lang="hr-BA" dirty="0" smtClean="0"/>
              <a:t> (hipokoristik) 53x:</a:t>
            </a:r>
          </a:p>
          <a:p>
            <a:pPr marL="0" indent="0">
              <a:buNone/>
            </a:pPr>
            <a:r>
              <a:rPr lang="hr-BA" i="1" dirty="0" smtClean="0"/>
              <a:t>Niko</a:t>
            </a:r>
            <a:r>
              <a:rPr lang="hr-BA" dirty="0" smtClean="0"/>
              <a:t> hip. (31x), </a:t>
            </a:r>
            <a:r>
              <a:rPr lang="hr-BA" i="1" dirty="0" smtClean="0"/>
              <a:t>Nikola</a:t>
            </a:r>
            <a:r>
              <a:rPr lang="hr-BA" dirty="0" smtClean="0"/>
              <a:t> (18x), izostavljanja (4x)</a:t>
            </a:r>
          </a:p>
          <a:p>
            <a:pPr marL="0" indent="0">
              <a:buNone/>
            </a:pPr>
            <a:endParaRPr lang="hr-BA" dirty="0" smtClean="0"/>
          </a:p>
          <a:p>
            <a:pPr marL="0" indent="0">
              <a:buNone/>
            </a:pP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15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871702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3200" b="1" dirty="0" smtClean="0"/>
              <a:t>Rezultati analize korpusa</a:t>
            </a:r>
            <a:endParaRPr lang="hr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BA" dirty="0" smtClean="0"/>
              <a:t>Kvantitativni rezultati (deminutivi):</a:t>
            </a:r>
            <a:endParaRPr lang="hr-B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534696"/>
              </p:ext>
            </p:extLst>
          </p:nvPr>
        </p:nvGraphicFramePr>
        <p:xfrm>
          <a:off x="179512" y="2276872"/>
          <a:ext cx="8856985" cy="424847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95897"/>
                <a:gridCol w="1202419"/>
                <a:gridCol w="1068024"/>
                <a:gridCol w="1681721"/>
                <a:gridCol w="1554462"/>
                <a:gridCol w="1554462"/>
              </a:tblGrid>
              <a:tr h="1158674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DEMINU-</a:t>
                      </a:r>
                      <a:endParaRPr lang="hr-HR" sz="1400" dirty="0"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TIVI</a:t>
                      </a:r>
                      <a:endParaRPr lang="hr-H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>
                          <a:effectLst/>
                        </a:rPr>
                        <a:t>Broj dem. sufiksa </a:t>
                      </a:r>
                      <a:endParaRPr lang="hr-H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Broj dem. </a:t>
                      </a:r>
                      <a:endParaRPr lang="hr-H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Ukupan broj deminutiva</a:t>
                      </a:r>
                      <a:endParaRPr lang="hr-HR" sz="1400" dirty="0"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(svi oblici i sva ponavljanja)</a:t>
                      </a:r>
                      <a:endParaRPr lang="hr-H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772449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Polazni tekst</a:t>
                      </a:r>
                      <a:endParaRPr lang="hr-H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15</a:t>
                      </a:r>
                      <a:endParaRPr lang="hr-H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>
                          <a:effectLst/>
                        </a:rPr>
                        <a:t>60</a:t>
                      </a:r>
                      <a:endParaRPr lang="hr-H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>
                          <a:effectLst/>
                        </a:rPr>
                        <a:t>150</a:t>
                      </a:r>
                      <a:endParaRPr lang="hr-H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544899">
                <a:tc rowSpan="3"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800">
                          <a:effectLst/>
                        </a:rPr>
                        <a:t>Ciljni tekst</a:t>
                      </a:r>
                      <a:endParaRPr lang="hr-H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4</a:t>
                      </a:r>
                      <a:endParaRPr lang="hr-H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26</a:t>
                      </a:r>
                      <a:endParaRPr lang="hr-H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Stilsko obilježen ekvivalent (deminutiv)</a:t>
                      </a:r>
                      <a:endParaRPr lang="hr-H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Stilsko neobilježen ekvivalent</a:t>
                      </a:r>
                      <a:endParaRPr lang="hr-H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 smtClean="0">
                          <a:effectLst/>
                        </a:rPr>
                        <a:t>Izostavljanja</a:t>
                      </a:r>
                      <a:endParaRPr lang="hr-H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22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>
                          <a:effectLst/>
                        </a:rPr>
                        <a:t>54</a:t>
                      </a:r>
                      <a:endParaRPr lang="hr-H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91</a:t>
                      </a:r>
                      <a:endParaRPr lang="hr-H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>
                          <a:effectLst/>
                        </a:rPr>
                        <a:t>5</a:t>
                      </a:r>
                      <a:endParaRPr lang="hr-H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22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145</a:t>
                      </a:r>
                      <a:endParaRPr lang="hr-H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16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353479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2400" b="1" dirty="0"/>
              <a:t>K</a:t>
            </a:r>
            <a:r>
              <a:rPr lang="hr-BA" sz="2400" b="1" dirty="0" smtClean="0"/>
              <a:t>valitativni prikaz rezultata analize deminutivnog korpusa prema sufiksima polaznog jezika</a:t>
            </a:r>
            <a:r>
              <a:rPr lang="de-DE" sz="2400" b="1" dirty="0" smtClean="0"/>
              <a:t> (uzorak)</a:t>
            </a:r>
            <a:endParaRPr lang="hr-BA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74467"/>
              </p:ext>
            </p:extLst>
          </p:nvPr>
        </p:nvGraphicFramePr>
        <p:xfrm>
          <a:off x="755576" y="1412776"/>
          <a:ext cx="7632846" cy="4248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4297"/>
                <a:gridCol w="1704297"/>
                <a:gridCol w="2112126"/>
                <a:gridCol w="2112126"/>
              </a:tblGrid>
              <a:tr h="254677"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Polazni tekst</a:t>
                      </a:r>
                      <a:endParaRPr lang="hr-HR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Ciljni tekst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54677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Sufiks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Dem. imenica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Sufiks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Dem. imenica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677">
                <a:tc rowSpan="11"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-ica </a:t>
                      </a:r>
                      <a:endParaRPr lang="hr-HR" sz="1600" dirty="0">
                        <a:effectLst/>
                      </a:endParaRP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 dirty="0" smtClean="0">
                          <a:effectLst/>
                        </a:rPr>
                        <a:t>18</a:t>
                      </a:r>
                      <a:r>
                        <a:rPr lang="hr-BA" sz="1600" baseline="30000" dirty="0" smtClean="0">
                          <a:effectLst/>
                        </a:rPr>
                        <a:t>1</a:t>
                      </a:r>
                      <a:r>
                        <a:rPr lang="hr-BA" sz="1600" dirty="0" smtClean="0">
                          <a:effectLst/>
                        </a:rPr>
                        <a:t>    (69)</a:t>
                      </a:r>
                      <a:r>
                        <a:rPr lang="hr-BA" sz="1600" baseline="30000" dirty="0" smtClean="0">
                          <a:effectLst/>
                        </a:rPr>
                        <a:t>2</a:t>
                      </a:r>
                      <a:endParaRPr lang="hr-HR" sz="1600" baseline="30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torbica (</a:t>
                      </a:r>
                      <a:r>
                        <a:rPr lang="hr-BA" sz="1600" dirty="0" smtClean="0">
                          <a:effectLst/>
                        </a:rPr>
                        <a:t>13)</a:t>
                      </a:r>
                      <a:r>
                        <a:rPr lang="hr-BA" sz="1600" baseline="30000" dirty="0" smtClean="0">
                          <a:effectLst/>
                        </a:rPr>
                        <a:t>3</a:t>
                      </a:r>
                      <a:endParaRPr lang="hr-HR" sz="1600" baseline="30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-lein</a:t>
                      </a:r>
                      <a:endParaRPr lang="hr-HR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Ränzlein (1)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67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grupica (3)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67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brezica (2)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-chen</a:t>
                      </a:r>
                      <a:endParaRPr lang="hr-HR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Birkenbäumchen (1)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67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ovčica (1)</a:t>
                      </a:r>
                      <a:endParaRPr lang="hr-HR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-lein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Lämmlein (1)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67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figurica (2)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-chen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Figürchen (1)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67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dječica (3)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-chen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Kinderchen (2)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67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ženica (1)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-lein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Weiblein (1)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67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šumica (1)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-chen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Birkenwäldchen (1)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67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strančica (1)</a:t>
                      </a:r>
                      <a:endParaRPr lang="hr-HR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723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curica (9)</a:t>
                      </a:r>
                      <a:endParaRPr lang="hr-HR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-chen</a:t>
                      </a:r>
                      <a:endParaRPr lang="hr-HR" sz="1600">
                        <a:effectLst/>
                      </a:endParaRP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-el + -chen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Mädchen (2)</a:t>
                      </a:r>
                      <a:endParaRPr lang="hr-HR" sz="1600">
                        <a:effectLst/>
                      </a:endParaRP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Mädelchen (4)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979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djevojčica (15)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-el</a:t>
                      </a:r>
                      <a:endParaRPr lang="hr-HR" sz="1600">
                        <a:effectLst/>
                      </a:endParaRP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-chen</a:t>
                      </a:r>
                      <a:endParaRPr lang="hr-HR" sz="1600">
                        <a:effectLst/>
                      </a:endParaRP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-el + -chen</a:t>
                      </a:r>
                      <a:endParaRPr lang="hr-HR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Mädel (2)</a:t>
                      </a:r>
                      <a:endParaRPr lang="hr-HR" sz="1600" dirty="0">
                        <a:effectLst/>
                      </a:endParaRP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Mädchen (4)</a:t>
                      </a:r>
                      <a:endParaRPr lang="hr-HR" sz="1600" dirty="0">
                        <a:effectLst/>
                      </a:endParaRP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Mädelchen (5)</a:t>
                      </a:r>
                      <a:endParaRPr lang="hr-HR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49425" y="2465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r-H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7544" y="5805264"/>
            <a:ext cx="77768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BA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</a:rPr>
              <a:t>[</a:t>
            </a:r>
            <a:r>
              <a:rPr kumimoji="0" lang="hr-BA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</a:rPr>
              <a:t>1]</a:t>
            </a:r>
            <a:r>
              <a:rPr kumimoji="0" lang="hr-BA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Broj iza sufiksa znači ukupan broj imenica koje su izvedene tim sufiksom. </a:t>
            </a:r>
            <a:endParaRPr kumimoji="0" lang="hr-HR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BA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</a:rPr>
              <a:t>[2]</a:t>
            </a:r>
            <a:r>
              <a:rPr kumimoji="0" lang="hr-BA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Broj u zagradi znači zastupljenost u korpusu svih imenica koje su izvedene tim sufiksom (uključujući sve oblike i ponavljanja). </a:t>
            </a:r>
            <a:endParaRPr kumimoji="0" lang="hr-HR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BA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</a:rPr>
              <a:t>[3]</a:t>
            </a:r>
            <a:r>
              <a:rPr kumimoji="0" lang="hr-B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Broj u zagradi iza imenice znači zastupljenost te imenice u korpusu (uključujući sve oblike i ponavljanja).</a:t>
            </a:r>
            <a:endParaRPr kumimoji="0" lang="hr-B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17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7664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 smtClean="0"/>
              <a:t>Deminutivi</a:t>
            </a:r>
          </a:p>
          <a:p>
            <a:pPr marL="0" indent="0">
              <a:buNone/>
            </a:pPr>
            <a:r>
              <a:rPr lang="hr-HR" b="1" dirty="0" smtClean="0"/>
              <a:t>Polazni tekst</a:t>
            </a:r>
            <a:r>
              <a:rPr lang="hr-HR" dirty="0" smtClean="0"/>
              <a:t>: (15/60/150)</a:t>
            </a:r>
          </a:p>
          <a:p>
            <a:pPr marL="0" indent="0">
              <a:buNone/>
            </a:pPr>
            <a:r>
              <a:rPr lang="hr-HR" b="1" dirty="0" smtClean="0"/>
              <a:t>15 sufiksa</a:t>
            </a:r>
            <a:r>
              <a:rPr lang="hr-HR" dirty="0" smtClean="0"/>
              <a:t>: </a:t>
            </a:r>
            <a:r>
              <a:rPr lang="hr-HR" b="1" dirty="0" smtClean="0"/>
              <a:t>-ica </a:t>
            </a:r>
            <a:r>
              <a:rPr lang="hr-HR" dirty="0" smtClean="0"/>
              <a:t>(18/69), </a:t>
            </a:r>
            <a:r>
              <a:rPr lang="hr-HR" b="1" dirty="0" smtClean="0"/>
              <a:t>-</a:t>
            </a:r>
            <a:r>
              <a:rPr lang="hr-HR" b="1" dirty="0"/>
              <a:t>če </a:t>
            </a:r>
            <a:r>
              <a:rPr lang="hr-HR" dirty="0"/>
              <a:t>(</a:t>
            </a:r>
            <a:r>
              <a:rPr lang="hr-HR" dirty="0" smtClean="0"/>
              <a:t>8/14), </a:t>
            </a:r>
            <a:r>
              <a:rPr lang="hr-HR" b="1" dirty="0" smtClean="0"/>
              <a:t>-ić </a:t>
            </a:r>
            <a:r>
              <a:rPr lang="hr-HR" dirty="0" smtClean="0"/>
              <a:t>(8/10), </a:t>
            </a:r>
            <a:r>
              <a:rPr lang="hr-HR" b="1" dirty="0" smtClean="0"/>
              <a:t>-ak </a:t>
            </a:r>
            <a:r>
              <a:rPr lang="hr-HR" dirty="0" smtClean="0"/>
              <a:t>(6/16), </a:t>
            </a:r>
            <a:r>
              <a:rPr lang="hr-HR" b="1" dirty="0" smtClean="0"/>
              <a:t>-čić </a:t>
            </a:r>
            <a:r>
              <a:rPr lang="hr-HR" dirty="0" smtClean="0"/>
              <a:t>(4/10), </a:t>
            </a:r>
            <a:r>
              <a:rPr lang="hr-HR" b="1" dirty="0" smtClean="0"/>
              <a:t>-ka </a:t>
            </a:r>
            <a:r>
              <a:rPr lang="hr-HR" dirty="0" smtClean="0"/>
              <a:t>(3/5),         </a:t>
            </a:r>
            <a:r>
              <a:rPr lang="hr-HR" b="1" dirty="0" smtClean="0"/>
              <a:t>-ič(a)k </a:t>
            </a:r>
            <a:r>
              <a:rPr lang="hr-HR" dirty="0" smtClean="0"/>
              <a:t>(3/3), </a:t>
            </a:r>
            <a:r>
              <a:rPr lang="hr-HR" b="1" dirty="0" smtClean="0"/>
              <a:t>-julj(a)k </a:t>
            </a:r>
            <a:r>
              <a:rPr lang="hr-HR" dirty="0" smtClean="0"/>
              <a:t>(2/4), </a:t>
            </a:r>
            <a:r>
              <a:rPr lang="hr-HR" b="1" dirty="0" smtClean="0"/>
              <a:t>-ce </a:t>
            </a:r>
            <a:r>
              <a:rPr lang="hr-HR" dirty="0" smtClean="0"/>
              <a:t>(2/3), </a:t>
            </a:r>
            <a:r>
              <a:rPr lang="hr-HR" b="1" dirty="0" smtClean="0"/>
              <a:t>-et(a)k </a:t>
            </a:r>
            <a:r>
              <a:rPr lang="hr-HR" dirty="0" smtClean="0"/>
              <a:t>(1/6), </a:t>
            </a:r>
            <a:r>
              <a:rPr lang="hr-HR" b="1" dirty="0" smtClean="0"/>
              <a:t>-ar(a)k </a:t>
            </a:r>
            <a:r>
              <a:rPr lang="hr-HR" dirty="0" smtClean="0"/>
              <a:t>(1/3), </a:t>
            </a:r>
            <a:r>
              <a:rPr lang="hr-HR" b="1" dirty="0" smtClean="0"/>
              <a:t>-er(a)k </a:t>
            </a:r>
            <a:r>
              <a:rPr lang="hr-HR" dirty="0" smtClean="0"/>
              <a:t>(1/3), </a:t>
            </a:r>
            <a:r>
              <a:rPr lang="hr-HR" b="1" dirty="0" smtClean="0"/>
              <a:t>-elj(a)k </a:t>
            </a:r>
            <a:r>
              <a:rPr lang="hr-HR" dirty="0" smtClean="0"/>
              <a:t>(1/2), </a:t>
            </a:r>
            <a:r>
              <a:rPr lang="hr-HR" b="1" dirty="0" smtClean="0"/>
              <a:t>-ašce </a:t>
            </a:r>
            <a:r>
              <a:rPr lang="hr-HR" dirty="0" smtClean="0"/>
              <a:t>(1/1), </a:t>
            </a:r>
            <a:r>
              <a:rPr lang="hr-HR" b="1" dirty="0" smtClean="0"/>
              <a:t>-ence </a:t>
            </a:r>
            <a:r>
              <a:rPr lang="hr-HR" dirty="0" smtClean="0"/>
              <a:t>(1/1)  </a:t>
            </a:r>
            <a:endParaRPr lang="hr-H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18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19349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 smtClean="0"/>
              <a:t>Deminutivi</a:t>
            </a:r>
          </a:p>
          <a:p>
            <a:pPr marL="0" indent="0">
              <a:buNone/>
            </a:pPr>
            <a:r>
              <a:rPr lang="hr-HR" b="1" dirty="0" smtClean="0"/>
              <a:t>Ciljni tekst</a:t>
            </a:r>
            <a:r>
              <a:rPr lang="hr-HR" dirty="0" smtClean="0"/>
              <a:t>: (4/26/54)</a:t>
            </a:r>
          </a:p>
          <a:p>
            <a:pPr marL="0" indent="0">
              <a:buNone/>
            </a:pPr>
            <a:r>
              <a:rPr lang="hr-HR" b="1" dirty="0" smtClean="0"/>
              <a:t>4 sufiksa</a:t>
            </a:r>
            <a:r>
              <a:rPr lang="hr-HR" dirty="0" smtClean="0"/>
              <a:t>: </a:t>
            </a:r>
            <a:r>
              <a:rPr lang="hr-HR" b="1" dirty="0" smtClean="0"/>
              <a:t>-chen </a:t>
            </a:r>
            <a:r>
              <a:rPr lang="hr-HR" dirty="0" smtClean="0"/>
              <a:t>(18/28), </a:t>
            </a:r>
            <a:r>
              <a:rPr lang="hr-HR" b="1" dirty="0" smtClean="0"/>
              <a:t>-lein </a:t>
            </a:r>
            <a:r>
              <a:rPr lang="hr-HR" dirty="0" smtClean="0"/>
              <a:t>(6/11), </a:t>
            </a:r>
            <a:r>
              <a:rPr lang="hr-HR" b="1" dirty="0" smtClean="0"/>
              <a:t>-el </a:t>
            </a:r>
            <a:r>
              <a:rPr lang="hr-HR" dirty="0" smtClean="0"/>
              <a:t>(1/4), </a:t>
            </a:r>
            <a:r>
              <a:rPr lang="hr-HR" b="1" dirty="0" smtClean="0"/>
              <a:t>-el </a:t>
            </a:r>
            <a:r>
              <a:rPr lang="hr-HR" dirty="0" smtClean="0"/>
              <a:t>+ </a:t>
            </a:r>
            <a:r>
              <a:rPr lang="hr-HR" b="1" dirty="0" smtClean="0"/>
              <a:t>-chen </a:t>
            </a:r>
            <a:r>
              <a:rPr lang="hr-HR" dirty="0" smtClean="0"/>
              <a:t>(1/11)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Odnos deminutiva (ciljni/polazni korpus)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r>
              <a:rPr lang="hr-HR" dirty="0" smtClean="0"/>
              <a:t>54/150 → 36%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19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35419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14543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hr-BA" b="1" dirty="0" smtClean="0">
                <a:latin typeface="Arial" pitchFamily="34" charset="0"/>
                <a:cs typeface="Arial" pitchFamily="34" charset="0"/>
              </a:rPr>
              <a:t>Uvod</a:t>
            </a:r>
          </a:p>
          <a:p>
            <a:pPr marL="514350" indent="-514350">
              <a:buAutoNum type="arabicParenR"/>
            </a:pPr>
            <a:r>
              <a:rPr lang="hr-BA" b="1" dirty="0" smtClean="0">
                <a:latin typeface="Arial" pitchFamily="34" charset="0"/>
                <a:cs typeface="Arial" pitchFamily="34" charset="0"/>
              </a:rPr>
              <a:t>Deminutivi, hipokoristici i augmentativi u polaznom i ciljnom jeziku</a:t>
            </a:r>
          </a:p>
          <a:p>
            <a:pPr marL="514350" indent="-514350">
              <a:buAutoNum type="arabicParenR"/>
            </a:pPr>
            <a:r>
              <a:rPr lang="hr-BA" b="1" dirty="0" smtClean="0">
                <a:latin typeface="Arial" pitchFamily="34" charset="0"/>
                <a:cs typeface="Arial" pitchFamily="34" charset="0"/>
              </a:rPr>
              <a:t>Predmet i metoda analize</a:t>
            </a:r>
          </a:p>
          <a:p>
            <a:pPr marL="514350" indent="-514350">
              <a:buAutoNum type="arabicParenR"/>
            </a:pPr>
            <a:r>
              <a:rPr lang="hr-BA" b="1" dirty="0" smtClean="0">
                <a:latin typeface="Arial" pitchFamily="34" charset="0"/>
                <a:cs typeface="Arial" pitchFamily="34" charset="0"/>
              </a:rPr>
              <a:t>Analiza i rezultati analize</a:t>
            </a:r>
          </a:p>
          <a:p>
            <a:pPr marL="514350" indent="-514350">
              <a:buAutoNum type="arabicParenR"/>
            </a:pPr>
            <a:r>
              <a:rPr lang="hr-BA" b="1" dirty="0" smtClean="0">
                <a:latin typeface="Arial" pitchFamily="34" charset="0"/>
                <a:cs typeface="Arial" pitchFamily="34" charset="0"/>
              </a:rPr>
              <a:t>Zaključak</a:t>
            </a:r>
          </a:p>
          <a:p>
            <a:pPr marL="514350" indent="-514350">
              <a:buAutoNum type="arabicParenR"/>
            </a:pPr>
            <a:r>
              <a:rPr lang="hr-BA" b="1" dirty="0" smtClean="0">
                <a:latin typeface="Arial" pitchFamily="34" charset="0"/>
                <a:cs typeface="Arial" pitchFamily="34" charset="0"/>
              </a:rPr>
              <a:t>Izvori i literatura</a:t>
            </a:r>
          </a:p>
          <a:p>
            <a:pPr marL="514350" indent="-514350">
              <a:buAutoNum type="arabicParenR"/>
            </a:pPr>
            <a:endParaRPr lang="hr-BA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arenR"/>
            </a:pP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2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500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3200" b="1" dirty="0" smtClean="0"/>
              <a:t>Rezultati analize korpusa</a:t>
            </a:r>
            <a:endParaRPr lang="hr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BA" b="1" dirty="0" smtClean="0"/>
              <a:t>Kvantitativni rezultati (hipokoristici):</a:t>
            </a:r>
            <a:endParaRPr lang="hr-BA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927873"/>
              </p:ext>
            </p:extLst>
          </p:nvPr>
        </p:nvGraphicFramePr>
        <p:xfrm>
          <a:off x="323528" y="2204864"/>
          <a:ext cx="8496945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893"/>
                <a:gridCol w="1153540"/>
                <a:gridCol w="1024608"/>
                <a:gridCol w="1613358"/>
                <a:gridCol w="1491273"/>
                <a:gridCol w="1491273"/>
              </a:tblGrid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 smtClean="0">
                          <a:effectLst/>
                        </a:rPr>
                        <a:t>HIPOKORIS-TICI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Broj hip. sufiksa 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Broj </a:t>
                      </a:r>
                      <a:endParaRPr lang="hr-BA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 smtClean="0">
                          <a:effectLst/>
                        </a:rPr>
                        <a:t>hip. 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Ukupan broj hipokoristika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(svi oblici i sva ponavljanja)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  <a:tr h="720081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Polazni tekst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10 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22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262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  <a:tr h="1800201">
                <a:tc rowSpan="3"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Ciljni tekst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1 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2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Stilsko obilježen ekvivalent (hipokoristik)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Stilsko neobilježen ekvivalent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 smtClean="0">
                          <a:effectLst/>
                        </a:rPr>
                        <a:t>Izostavljanja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39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>
                          <a:effectLst/>
                        </a:rPr>
                        <a:t>33</a:t>
                      </a:r>
                      <a:endParaRPr lang="hr-B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>
                          <a:effectLst/>
                        </a:rPr>
                        <a:t>217</a:t>
                      </a:r>
                      <a:endParaRPr lang="hr-B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12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39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250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20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993825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2400" b="1" dirty="0"/>
              <a:t>K</a:t>
            </a:r>
            <a:r>
              <a:rPr lang="hr-BA" sz="2400" b="1" dirty="0" smtClean="0"/>
              <a:t>valitativni prikaz rezultata analize hipokorističkog korpusa prema sufiksima polaznog jezika</a:t>
            </a:r>
            <a:r>
              <a:rPr lang="de-DE" sz="2400" b="1" dirty="0" smtClean="0"/>
              <a:t> (uzorak)</a:t>
            </a:r>
            <a:endParaRPr lang="hr-BA" sz="2400" b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7544" y="5805264"/>
            <a:ext cx="77768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BA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</a:rPr>
              <a:t>[</a:t>
            </a:r>
            <a:r>
              <a:rPr kumimoji="0" lang="hr-BA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</a:rPr>
              <a:t>1]</a:t>
            </a:r>
            <a:r>
              <a:rPr kumimoji="0" lang="hr-BA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Broj iza sufiksa znači ukupan broj imenica koje su izvedene tim sufiksom. </a:t>
            </a:r>
            <a:endParaRPr kumimoji="0" lang="hr-HR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BA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</a:rPr>
              <a:t>[2]</a:t>
            </a:r>
            <a:r>
              <a:rPr kumimoji="0" lang="hr-BA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Broj u zagradi znači zastupljenost u korpusu svih imenica koje su izvedene tim sufiksom (uključujući sve oblike i ponavljanja). </a:t>
            </a:r>
            <a:endParaRPr kumimoji="0" lang="hr-HR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BA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</a:rPr>
              <a:t>[3]</a:t>
            </a:r>
            <a:r>
              <a:rPr kumimoji="0" lang="hr-B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Broj u zagradi iza imenice znači zastupljenost te imenice u korpusu (uključujući sve oblike i ponavljanja).</a:t>
            </a:r>
            <a:endParaRPr kumimoji="0" lang="hr-B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954744"/>
              </p:ext>
            </p:extLst>
          </p:nvPr>
        </p:nvGraphicFramePr>
        <p:xfrm>
          <a:off x="467543" y="1628791"/>
          <a:ext cx="8136904" cy="4104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845"/>
                <a:gridCol w="1816845"/>
                <a:gridCol w="2251607"/>
                <a:gridCol w="2251607"/>
              </a:tblGrid>
              <a:tr h="256529"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Polazni tekst</a:t>
                      </a:r>
                      <a:endParaRPr lang="hr-B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Ciljni tekst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  <a:tr h="256529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Sufiks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Hip. imenica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Sufiks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Hip. imenica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29">
                <a:tc rowSpan="7"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-o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 dirty="0" smtClean="0">
                          <a:effectLst/>
                        </a:rPr>
                        <a:t>7</a:t>
                      </a:r>
                      <a:r>
                        <a:rPr lang="hr-BA" sz="1600" baseline="30000" dirty="0" smtClean="0">
                          <a:effectLst/>
                        </a:rPr>
                        <a:t>1</a:t>
                      </a:r>
                      <a:r>
                        <a:rPr lang="hr-BA" sz="1600" dirty="0" smtClean="0">
                          <a:effectLst/>
                        </a:rPr>
                        <a:t>  (68) </a:t>
                      </a:r>
                      <a:r>
                        <a:rPr lang="hr-BA" sz="1600" baseline="30000" dirty="0" smtClean="0">
                          <a:effectLst/>
                        </a:rPr>
                        <a:t>2</a:t>
                      </a:r>
                      <a:endParaRPr lang="hr-BA" sz="1600" baseline="30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Nidžo (</a:t>
                      </a:r>
                      <a:r>
                        <a:rPr lang="hr-BA" sz="1600" dirty="0" smtClean="0">
                          <a:effectLst/>
                        </a:rPr>
                        <a:t>53)</a:t>
                      </a:r>
                      <a:r>
                        <a:rPr lang="hr-BA" sz="1600" baseline="30000" dirty="0" smtClean="0">
                          <a:effectLst/>
                        </a:rPr>
                        <a:t>3</a:t>
                      </a:r>
                      <a:endParaRPr lang="hr-BA" sz="1600" baseline="30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Niko (31)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529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Pirgo (5)</a:t>
                      </a:r>
                      <a:endParaRPr lang="hr-B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529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Jovo (3)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529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đedo (3)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529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djedo (2)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529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jado (1)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529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Nikolo (1)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-o</a:t>
                      </a:r>
                      <a:endParaRPr lang="hr-B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Nicolo (1)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529">
                <a:tc rowSpan="4"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-ica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4 ( 161)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Nikolica (5)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-o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Nicolo (1)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529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Jovica (154)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529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Jevrejčica (1)</a:t>
                      </a:r>
                      <a:endParaRPr lang="hr-B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529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Čifutkica (1)</a:t>
                      </a:r>
                      <a:endParaRPr lang="hr-B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529">
                <a:tc rowSpan="3"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-ko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3 (16)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mršavko (1)</a:t>
                      </a:r>
                      <a:endParaRPr lang="hr-B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529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čiko (13)</a:t>
                      </a:r>
                      <a:endParaRPr lang="hr-B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529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pismenko (2)</a:t>
                      </a:r>
                      <a:endParaRPr lang="hr-B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>
                          <a:effectLst/>
                        </a:rPr>
                        <a:t> </a:t>
                      </a:r>
                      <a:endParaRPr lang="hr-BA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600" dirty="0">
                          <a:effectLst/>
                        </a:rPr>
                        <a:t> </a:t>
                      </a:r>
                      <a:endParaRPr lang="hr-BA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49425" y="252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B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r-B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r-B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21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6237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 smtClean="0"/>
              <a:t>Hipokoristici</a:t>
            </a:r>
          </a:p>
          <a:p>
            <a:pPr marL="0" indent="0">
              <a:buNone/>
            </a:pPr>
            <a:r>
              <a:rPr lang="hr-HR" b="1" dirty="0" smtClean="0"/>
              <a:t>Polazni tekst</a:t>
            </a:r>
            <a:r>
              <a:rPr lang="hr-HR" dirty="0" smtClean="0"/>
              <a:t>: (10/22/262)</a:t>
            </a:r>
          </a:p>
          <a:p>
            <a:pPr marL="0" indent="0">
              <a:buNone/>
            </a:pPr>
            <a:r>
              <a:rPr lang="hr-HR" b="1" dirty="0" smtClean="0"/>
              <a:t>10 sufiksa</a:t>
            </a:r>
            <a:r>
              <a:rPr lang="hr-HR" dirty="0" smtClean="0"/>
              <a:t>: </a:t>
            </a:r>
            <a:r>
              <a:rPr lang="hr-HR" b="1" dirty="0" smtClean="0"/>
              <a:t>-o</a:t>
            </a:r>
            <a:r>
              <a:rPr lang="hr-HR" dirty="0" smtClean="0"/>
              <a:t> (7/68), </a:t>
            </a:r>
            <a:r>
              <a:rPr lang="hr-HR" b="1" dirty="0" smtClean="0"/>
              <a:t>-ica </a:t>
            </a:r>
            <a:r>
              <a:rPr lang="hr-HR" dirty="0" smtClean="0"/>
              <a:t>(4/161), </a:t>
            </a:r>
            <a:r>
              <a:rPr lang="hr-HR" b="1" dirty="0" smtClean="0"/>
              <a:t>-ko </a:t>
            </a:r>
            <a:r>
              <a:rPr lang="hr-HR" dirty="0" smtClean="0"/>
              <a:t>(3/16), </a:t>
            </a:r>
            <a:r>
              <a:rPr lang="hr-HR" b="1" dirty="0" smtClean="0"/>
              <a:t>-</a:t>
            </a:r>
            <a:r>
              <a:rPr lang="hr-HR" b="1" dirty="0"/>
              <a:t>e</a:t>
            </a:r>
            <a:r>
              <a:rPr lang="hr-HR" dirty="0" smtClean="0"/>
              <a:t> (1/4), </a:t>
            </a:r>
            <a:r>
              <a:rPr lang="hr-HR" b="1" dirty="0" smtClean="0"/>
              <a:t>-onja </a:t>
            </a:r>
            <a:r>
              <a:rPr lang="hr-HR" dirty="0" smtClean="0"/>
              <a:t>(1/4), </a:t>
            </a:r>
            <a:r>
              <a:rPr lang="hr-HR" b="1" dirty="0" smtClean="0"/>
              <a:t>-ec </a:t>
            </a:r>
            <a:r>
              <a:rPr lang="hr-HR" dirty="0" smtClean="0"/>
              <a:t>(1/3), </a:t>
            </a:r>
            <a:r>
              <a:rPr lang="hr-HR" b="1" dirty="0" smtClean="0"/>
              <a:t>-ja </a:t>
            </a:r>
            <a:r>
              <a:rPr lang="hr-HR" dirty="0" smtClean="0"/>
              <a:t>(1/2), </a:t>
            </a:r>
            <a:r>
              <a:rPr lang="hr-HR" b="1" dirty="0" smtClean="0"/>
              <a:t>-deka </a:t>
            </a:r>
            <a:r>
              <a:rPr lang="hr-HR" dirty="0" smtClean="0"/>
              <a:t>(1/2), </a:t>
            </a:r>
            <a:r>
              <a:rPr lang="hr-HR" b="1" dirty="0" smtClean="0"/>
              <a:t>-ić </a:t>
            </a:r>
            <a:r>
              <a:rPr lang="hr-HR" dirty="0" smtClean="0"/>
              <a:t>(1/1), </a:t>
            </a:r>
            <a:r>
              <a:rPr lang="hr-HR" b="1" dirty="0" smtClean="0"/>
              <a:t>-elja </a:t>
            </a:r>
            <a:r>
              <a:rPr lang="hr-HR" dirty="0" smtClean="0"/>
              <a:t>(1/1)</a:t>
            </a:r>
            <a:endParaRPr lang="hr-H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22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015139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b="1" dirty="0"/>
              <a:t>Hipokoristici</a:t>
            </a:r>
          </a:p>
          <a:p>
            <a:pPr marL="0" indent="0">
              <a:buNone/>
            </a:pPr>
            <a:r>
              <a:rPr lang="hr-HR" b="1" dirty="0" smtClean="0"/>
              <a:t>Ciljni tekst</a:t>
            </a:r>
            <a:r>
              <a:rPr lang="hr-HR" dirty="0" smtClean="0"/>
              <a:t>: (1/2/33)</a:t>
            </a:r>
          </a:p>
          <a:p>
            <a:pPr marL="0" indent="0">
              <a:buNone/>
            </a:pPr>
            <a:r>
              <a:rPr lang="hr-HR" b="1" dirty="0"/>
              <a:t>1</a:t>
            </a:r>
            <a:r>
              <a:rPr lang="hr-HR" b="1" dirty="0" smtClean="0"/>
              <a:t> sufiks</a:t>
            </a:r>
            <a:r>
              <a:rPr lang="hr-HR" dirty="0" smtClean="0"/>
              <a:t>: </a:t>
            </a:r>
            <a:r>
              <a:rPr lang="hr-HR" b="1" dirty="0" smtClean="0"/>
              <a:t>-</a:t>
            </a:r>
            <a:r>
              <a:rPr lang="hr-HR" b="1" dirty="0"/>
              <a:t>o</a:t>
            </a:r>
            <a:r>
              <a:rPr lang="hr-HR" dirty="0" smtClean="0"/>
              <a:t> (1/1) </a:t>
            </a:r>
            <a:r>
              <a:rPr lang="hr-HR" i="1" dirty="0" smtClean="0"/>
              <a:t>Nicolo</a:t>
            </a:r>
          </a:p>
          <a:p>
            <a:pPr marL="0" indent="0">
              <a:buNone/>
            </a:pPr>
            <a:r>
              <a:rPr lang="hr-HR" b="1" dirty="0" smtClean="0"/>
              <a:t>1 kraćenje imena: </a:t>
            </a:r>
            <a:r>
              <a:rPr lang="hr-HR" i="1" dirty="0" smtClean="0"/>
              <a:t>Niko</a:t>
            </a:r>
            <a:r>
              <a:rPr lang="hr-HR" b="1" dirty="0" smtClean="0"/>
              <a:t> </a:t>
            </a:r>
            <a:r>
              <a:rPr lang="hr-HR" dirty="0" smtClean="0"/>
              <a:t>(1/31)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Odnos hipokoristika (ciljni/polazni korpus)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r>
              <a:rPr lang="hr-HR" dirty="0" smtClean="0"/>
              <a:t>33/262 → 13%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23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147160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3200" b="1" dirty="0" smtClean="0"/>
              <a:t>Rezultati analize korpusa</a:t>
            </a:r>
            <a:endParaRPr lang="hr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r-BA" b="1" dirty="0" smtClean="0"/>
              <a:t>Kvantitativni rezultati (augmentativi):</a:t>
            </a:r>
            <a:endParaRPr lang="hr-BA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494235"/>
              </p:ext>
            </p:extLst>
          </p:nvPr>
        </p:nvGraphicFramePr>
        <p:xfrm>
          <a:off x="539552" y="2060848"/>
          <a:ext cx="8352928" cy="4266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3691"/>
                <a:gridCol w="1133988"/>
                <a:gridCol w="1007242"/>
                <a:gridCol w="1586013"/>
                <a:gridCol w="1465997"/>
                <a:gridCol w="1465997"/>
              </a:tblGrid>
              <a:tr h="1858707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AUGMENTA-TIVI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Broj augm. sufiksa odnosno prefiksa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Broj augm. 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Ukupan broj augmentativa 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(svi oblici i sva ponavljanja)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  <a:tr h="531059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Polazni tekst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9 (sufiksi)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>
                          <a:effectLst/>
                        </a:rPr>
                        <a:t>25</a:t>
                      </a:r>
                      <a:endParaRPr lang="hr-B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>
                          <a:effectLst/>
                        </a:rPr>
                        <a:t>436</a:t>
                      </a:r>
                      <a:endParaRPr lang="hr-B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  <a:tr h="1327647">
                <a:tc rowSpan="3"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Ciljni tekst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2 (prefiks, prvi dio </a:t>
                      </a:r>
                      <a:r>
                        <a:rPr lang="hr-BA" sz="1800" dirty="0" smtClean="0">
                          <a:effectLst/>
                        </a:rPr>
                        <a:t>složen.)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>
                          <a:effectLst/>
                        </a:rPr>
                        <a:t>3</a:t>
                      </a:r>
                      <a:endParaRPr lang="hr-B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>
                          <a:effectLst/>
                        </a:rPr>
                        <a:t>Stilsko obilježen ekvivalent (augmentativ)</a:t>
                      </a:r>
                      <a:endParaRPr lang="hr-B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>
                          <a:effectLst/>
                        </a:rPr>
                        <a:t>Stilsko neobilježen ekvivalent</a:t>
                      </a:r>
                      <a:endParaRPr lang="hr-B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>
                          <a:effectLst/>
                        </a:rPr>
                        <a:t>Izostavlja-nja</a:t>
                      </a:r>
                      <a:endParaRPr lang="hr-B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530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>
                          <a:effectLst/>
                        </a:rPr>
                        <a:t>3</a:t>
                      </a:r>
                      <a:endParaRPr lang="hr-B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>
                          <a:effectLst/>
                        </a:rPr>
                        <a:t>425</a:t>
                      </a:r>
                      <a:endParaRPr lang="hr-B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>
                          <a:effectLst/>
                        </a:rPr>
                        <a:t>8</a:t>
                      </a:r>
                      <a:endParaRPr lang="hr-B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530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800" dirty="0">
                          <a:effectLst/>
                        </a:rPr>
                        <a:t>428</a:t>
                      </a:r>
                      <a:endParaRPr lang="hr-B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24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215538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2400" b="1" dirty="0"/>
              <a:t>K</a:t>
            </a:r>
            <a:r>
              <a:rPr lang="hr-BA" sz="2400" b="1" dirty="0" smtClean="0"/>
              <a:t>valitativni prikaz rezultata analize augmentativnog korpusa prema sufiksima polaznog jezika</a:t>
            </a:r>
            <a:r>
              <a:rPr lang="de-DE" sz="2400" b="1" dirty="0" smtClean="0"/>
              <a:t> (uzorak)</a:t>
            </a:r>
            <a:endParaRPr lang="hr-BA" sz="2400" b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7544" y="5805264"/>
            <a:ext cx="77768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BA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</a:rPr>
              <a:t>[</a:t>
            </a:r>
            <a:r>
              <a:rPr kumimoji="0" lang="hr-BA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</a:rPr>
              <a:t>1]</a:t>
            </a:r>
            <a:r>
              <a:rPr kumimoji="0" lang="hr-BA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Broj iza sufiksa znači ukupan broj imenica koje su izvedene tim sufiksom. </a:t>
            </a:r>
            <a:endParaRPr kumimoji="0" lang="hr-HR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BA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</a:rPr>
              <a:t>[2]</a:t>
            </a:r>
            <a:r>
              <a:rPr kumimoji="0" lang="hr-BA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Broj u zagradi znači zastupljenost u korpusu svih imenica koje su izvedene tim sufiksom (uključujući sve oblike i ponavljanja). </a:t>
            </a:r>
            <a:endParaRPr kumimoji="0" lang="hr-HR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BA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</a:rPr>
              <a:t>[3]</a:t>
            </a:r>
            <a:r>
              <a:rPr kumimoji="0" lang="hr-B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Broj u zagradi iza imenice znači zastupljenost te imenice u korpusu (uključujući sve oblike i ponavljanja).</a:t>
            </a:r>
            <a:endParaRPr kumimoji="0" lang="hr-B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49425" y="252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B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r-B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r-B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240788"/>
              </p:ext>
            </p:extLst>
          </p:nvPr>
        </p:nvGraphicFramePr>
        <p:xfrm>
          <a:off x="827584" y="1462336"/>
          <a:ext cx="7272808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3905"/>
                <a:gridCol w="1623905"/>
                <a:gridCol w="2012499"/>
                <a:gridCol w="2012499"/>
              </a:tblGrid>
              <a:tr h="216024"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400" dirty="0">
                          <a:effectLst/>
                        </a:rPr>
                        <a:t>Polazni tekst</a:t>
                      </a:r>
                      <a:endParaRPr lang="hr-BA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Ciljni tekst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Sufiks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400" dirty="0">
                          <a:effectLst/>
                        </a:rPr>
                        <a:t>Augmentativna imenica</a:t>
                      </a:r>
                      <a:endParaRPr lang="hr-BA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400" dirty="0" smtClean="0">
                          <a:effectLst/>
                        </a:rPr>
                        <a:t>Prefiks/Prvi dio složenice</a:t>
                      </a:r>
                      <a:endParaRPr lang="hr-BA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Augmentativna  imenica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 rowSpan="10"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 dirty="0">
                          <a:effectLst/>
                        </a:rPr>
                        <a:t>-ina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 dirty="0" smtClean="0">
                          <a:effectLst/>
                        </a:rPr>
                        <a:t>10</a:t>
                      </a:r>
                      <a:r>
                        <a:rPr lang="hr-BA" sz="1400" baseline="30000" dirty="0" smtClean="0">
                          <a:effectLst/>
                        </a:rPr>
                        <a:t>1</a:t>
                      </a:r>
                      <a:r>
                        <a:rPr lang="hr-BA" sz="1400" dirty="0" smtClean="0">
                          <a:effectLst/>
                        </a:rPr>
                        <a:t> </a:t>
                      </a:r>
                      <a:r>
                        <a:rPr lang="hr-BA" sz="1400" dirty="0">
                          <a:effectLst/>
                        </a:rPr>
                        <a:t>(</a:t>
                      </a:r>
                      <a:r>
                        <a:rPr lang="hr-BA" sz="1400" dirty="0" smtClean="0">
                          <a:effectLst/>
                        </a:rPr>
                        <a:t>19)</a:t>
                      </a:r>
                      <a:r>
                        <a:rPr lang="hr-BA" sz="1400" baseline="30000" dirty="0" smtClean="0">
                          <a:effectLst/>
                        </a:rPr>
                        <a:t>2</a:t>
                      </a:r>
                      <a:endParaRPr lang="hr-BA" sz="1400" baseline="30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 dirty="0">
                          <a:effectLst/>
                        </a:rPr>
                        <a:t>dječačina (</a:t>
                      </a:r>
                      <a:r>
                        <a:rPr lang="hr-BA" sz="1400" dirty="0" smtClean="0">
                          <a:effectLst/>
                        </a:rPr>
                        <a:t>2)</a:t>
                      </a:r>
                      <a:r>
                        <a:rPr lang="hr-BA" sz="1400" baseline="30000" dirty="0" smtClean="0">
                          <a:effectLst/>
                        </a:rPr>
                        <a:t>3</a:t>
                      </a:r>
                      <a:endParaRPr lang="hr-BA" sz="1400" baseline="30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momčina (9)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štapina (1)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mrljina (1)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nosina (1)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imenjačina (1)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ljudina (1)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Mords-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Mordskerl (1)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glumčina (1)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putina (1)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vučina (1)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Un-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Untier (1)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 rowSpan="6"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-etina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6 (387)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Nikoletina (380)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cokuletina (3)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kapetina (1)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ribetina (1)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Mords-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Mordsfisch (1)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šumetina (1)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 vMerge="1">
                  <a:txBody>
                    <a:bodyPr/>
                    <a:lstStyle/>
                    <a:p>
                      <a:endParaRPr lang="hr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zgradetina (1)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>
                          <a:effectLst/>
                        </a:rPr>
                        <a:t> </a:t>
                      </a:r>
                      <a:endParaRPr lang="hr-BA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BA" sz="1400" dirty="0">
                          <a:effectLst/>
                        </a:rPr>
                        <a:t> </a:t>
                      </a:r>
                      <a:endParaRPr lang="hr-BA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49425" y="2019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B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r-B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r-B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25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2389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r-HR" b="1" dirty="0" smtClean="0"/>
              <a:t>Augmentativi</a:t>
            </a:r>
          </a:p>
          <a:p>
            <a:pPr marL="0" indent="0">
              <a:buNone/>
            </a:pPr>
            <a:r>
              <a:rPr lang="hr-HR" b="1" dirty="0" smtClean="0"/>
              <a:t>Polazni tekst</a:t>
            </a:r>
            <a:r>
              <a:rPr lang="hr-HR" dirty="0" smtClean="0"/>
              <a:t>: (9/25/436)</a:t>
            </a:r>
          </a:p>
          <a:p>
            <a:pPr marL="0" indent="0">
              <a:buNone/>
            </a:pPr>
            <a:r>
              <a:rPr lang="hr-HR" b="1" dirty="0"/>
              <a:t>9</a:t>
            </a:r>
            <a:r>
              <a:rPr lang="hr-HR" b="1" dirty="0" smtClean="0"/>
              <a:t> sufiksa</a:t>
            </a:r>
            <a:r>
              <a:rPr lang="hr-HR" dirty="0" smtClean="0"/>
              <a:t>: </a:t>
            </a:r>
            <a:r>
              <a:rPr lang="hr-HR" b="1" dirty="0" smtClean="0"/>
              <a:t>-ina </a:t>
            </a:r>
            <a:r>
              <a:rPr lang="hr-HR" dirty="0" smtClean="0"/>
              <a:t>(10/19), </a:t>
            </a:r>
            <a:r>
              <a:rPr lang="hr-HR" b="1" dirty="0" smtClean="0"/>
              <a:t>-etina </a:t>
            </a:r>
            <a:r>
              <a:rPr lang="hr-HR" dirty="0" smtClean="0"/>
              <a:t>(6/387), </a:t>
            </a:r>
            <a:r>
              <a:rPr lang="hr-HR" b="1" dirty="0" smtClean="0"/>
              <a:t>-onja </a:t>
            </a:r>
            <a:r>
              <a:rPr lang="hr-HR" dirty="0" smtClean="0"/>
              <a:t>(3/16), </a:t>
            </a:r>
            <a:r>
              <a:rPr lang="hr-HR" b="1" dirty="0" smtClean="0"/>
              <a:t>-ajlija </a:t>
            </a:r>
            <a:r>
              <a:rPr lang="hr-HR" dirty="0" smtClean="0"/>
              <a:t>(1/8), </a:t>
            </a:r>
            <a:r>
              <a:rPr lang="hr-HR" b="1" dirty="0" smtClean="0"/>
              <a:t>-ura </a:t>
            </a:r>
            <a:r>
              <a:rPr lang="hr-HR" dirty="0" smtClean="0"/>
              <a:t>(1/2), </a:t>
            </a:r>
            <a:r>
              <a:rPr lang="hr-HR" b="1" dirty="0" smtClean="0"/>
              <a:t>-uljina </a:t>
            </a:r>
            <a:r>
              <a:rPr lang="hr-HR" dirty="0" smtClean="0"/>
              <a:t>(1/1),   </a:t>
            </a:r>
            <a:r>
              <a:rPr lang="hr-HR" b="1" dirty="0" smtClean="0"/>
              <a:t>-urina </a:t>
            </a:r>
            <a:r>
              <a:rPr lang="hr-HR" dirty="0" smtClean="0"/>
              <a:t>(1/1), </a:t>
            </a:r>
            <a:r>
              <a:rPr lang="hr-HR" b="1" dirty="0" smtClean="0"/>
              <a:t>-urda </a:t>
            </a:r>
            <a:r>
              <a:rPr lang="hr-HR" dirty="0" smtClean="0"/>
              <a:t>(1/1), </a:t>
            </a:r>
            <a:r>
              <a:rPr lang="hr-HR" b="1" dirty="0" smtClean="0"/>
              <a:t>-čuga </a:t>
            </a:r>
            <a:r>
              <a:rPr lang="hr-HR" dirty="0" smtClean="0"/>
              <a:t>(1/1)</a:t>
            </a:r>
            <a:endParaRPr lang="hr-H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26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2341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b="1" dirty="0" smtClean="0"/>
              <a:t>Augmentativi</a:t>
            </a:r>
            <a:endParaRPr lang="hr-HR" b="1" dirty="0"/>
          </a:p>
          <a:p>
            <a:pPr marL="0" indent="0">
              <a:buNone/>
            </a:pPr>
            <a:r>
              <a:rPr lang="hr-HR" b="1" dirty="0" smtClean="0"/>
              <a:t>Ciljni tekst</a:t>
            </a:r>
            <a:r>
              <a:rPr lang="hr-HR" dirty="0" smtClean="0"/>
              <a:t>: (2/3/3)</a:t>
            </a:r>
          </a:p>
          <a:p>
            <a:pPr marL="0" indent="0">
              <a:buNone/>
            </a:pPr>
            <a:r>
              <a:rPr lang="hr-HR" b="1" dirty="0"/>
              <a:t>1</a:t>
            </a:r>
            <a:r>
              <a:rPr lang="hr-HR" b="1" dirty="0" smtClean="0"/>
              <a:t> prefiks</a:t>
            </a:r>
            <a:r>
              <a:rPr lang="hr-HR" dirty="0" smtClean="0"/>
              <a:t>: </a:t>
            </a:r>
            <a:r>
              <a:rPr lang="hr-HR" b="1" dirty="0" smtClean="0"/>
              <a:t>Un-</a:t>
            </a:r>
            <a:r>
              <a:rPr lang="hr-HR" dirty="0" smtClean="0"/>
              <a:t> (1/1)</a:t>
            </a:r>
          </a:p>
          <a:p>
            <a:pPr marL="0" indent="0">
              <a:buNone/>
            </a:pPr>
            <a:r>
              <a:rPr lang="hr-HR" b="1" dirty="0" smtClean="0"/>
              <a:t>Prvi dio složenice</a:t>
            </a:r>
            <a:r>
              <a:rPr lang="hr-HR" dirty="0" smtClean="0"/>
              <a:t>: </a:t>
            </a:r>
            <a:r>
              <a:rPr lang="hr-HR" b="1" dirty="0" smtClean="0"/>
              <a:t>Mords-</a:t>
            </a:r>
            <a:r>
              <a:rPr lang="hr-HR" dirty="0" smtClean="0"/>
              <a:t> (1/2)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Odnos hipokoristika (ciljni/polazni korpus)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r>
              <a:rPr lang="hr-HR" dirty="0" smtClean="0"/>
              <a:t>3/436 → </a:t>
            </a:r>
            <a:r>
              <a:rPr lang="hr-HR" dirty="0"/>
              <a:t>7</a:t>
            </a:r>
            <a:r>
              <a:rPr lang="hr-HR" dirty="0" smtClean="0"/>
              <a:t>%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27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20822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BA" sz="3200" b="1" dirty="0" smtClean="0"/>
              <a:t>Zaključak</a:t>
            </a:r>
            <a:endParaRPr lang="hr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9294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BA" b="1" dirty="0" smtClean="0"/>
              <a:t>Polazni korpus: </a:t>
            </a:r>
          </a:p>
          <a:p>
            <a:pPr marL="0" indent="0">
              <a:buNone/>
            </a:pPr>
            <a:r>
              <a:rPr lang="hr-BA" dirty="0" smtClean="0"/>
              <a:t>107 stilsko obilježenih imenica s 848 potvrda</a:t>
            </a:r>
          </a:p>
          <a:p>
            <a:pPr marL="0" indent="0">
              <a:buNone/>
            </a:pPr>
            <a:r>
              <a:rPr lang="hr-BA" b="1" dirty="0" smtClean="0"/>
              <a:t>Ciljni korpus: </a:t>
            </a:r>
          </a:p>
          <a:p>
            <a:pPr marL="0" indent="0">
              <a:buNone/>
            </a:pPr>
            <a:r>
              <a:rPr lang="hr-BA" dirty="0" smtClean="0"/>
              <a:t>31 stilsko obilježen ekvivalent s 90 potvrda</a:t>
            </a:r>
          </a:p>
          <a:p>
            <a:pPr marL="0" indent="0">
              <a:buNone/>
            </a:pPr>
            <a:r>
              <a:rPr lang="hr-BA" b="1" dirty="0" smtClean="0"/>
              <a:t>Facit: </a:t>
            </a:r>
          </a:p>
          <a:p>
            <a:pPr marL="0" indent="0">
              <a:buNone/>
            </a:pPr>
            <a:r>
              <a:rPr lang="hr-BA" dirty="0" smtClean="0"/>
              <a:t>11% polaznog korpusa prevedeno stilsko obilježenim ekvivalentom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hr-BA" dirty="0" smtClean="0"/>
              <a:t>Ako </a:t>
            </a:r>
            <a:r>
              <a:rPr lang="hr-BA" dirty="0"/>
              <a:t>bismo u stilsko obilježene ekvivalente svrstali i analitičke deminutive, hipokoristike i augmentative</a:t>
            </a:r>
            <a:r>
              <a:rPr lang="hr-BA" dirty="0" smtClean="0"/>
              <a:t>, tipa </a:t>
            </a:r>
            <a:r>
              <a:rPr lang="hr-BA" i="1" dirty="0" smtClean="0"/>
              <a:t>das kleine Haus</a:t>
            </a:r>
            <a:r>
              <a:rPr lang="hr-BA" dirty="0" smtClean="0"/>
              <a:t>, </a:t>
            </a:r>
            <a:r>
              <a:rPr lang="hr-BA" dirty="0"/>
              <a:t>tad bi se broj stilsko obilježenih ekvivalenata ukupno povećao za </a:t>
            </a:r>
            <a:r>
              <a:rPr lang="hr-BA" dirty="0" smtClean="0"/>
              <a:t>14 jedinica, </a:t>
            </a:r>
            <a:r>
              <a:rPr lang="hr-BA" dirty="0"/>
              <a:t>što je u konačnici neznatno povećanje </a:t>
            </a:r>
            <a:r>
              <a:rPr lang="hr-BA" dirty="0" smtClean="0"/>
              <a:t>od 1%</a:t>
            </a:r>
            <a:r>
              <a:rPr lang="de-DE" dirty="0" smtClean="0"/>
              <a:t>)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28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9916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3600" b="1" dirty="0" smtClean="0">
                <a:latin typeface="Arial" pitchFamily="34" charset="0"/>
                <a:cs typeface="Arial" pitchFamily="34" charset="0"/>
              </a:rPr>
              <a:t>Izvori i literatura</a:t>
            </a:r>
            <a:endParaRPr lang="hr-BA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300"/>
              </a:spcAft>
              <a:buNone/>
            </a:pPr>
            <a:r>
              <a:rPr lang="hr-BA" sz="36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Izvori</a:t>
            </a:r>
          </a:p>
          <a:p>
            <a:pPr marL="0" indent="0" algn="just">
              <a:spcAft>
                <a:spcPts val="300"/>
              </a:spcAft>
              <a:buNone/>
            </a:pPr>
            <a:r>
              <a:rPr lang="hr-BA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Ćopić 1966: Ćopić, Branko. </a:t>
            </a:r>
            <a:r>
              <a:rPr lang="hr-BA" i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Doživljaji Nikoletine Bursaća</a:t>
            </a:r>
            <a:r>
              <a:rPr lang="hr-BA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. Sarajevo. </a:t>
            </a:r>
          </a:p>
          <a:p>
            <a:pPr marL="0" indent="0" algn="just">
              <a:spcAft>
                <a:spcPts val="300"/>
              </a:spcAft>
              <a:buNone/>
            </a:pPr>
            <a:r>
              <a:rPr lang="hr-BA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Ćopić 1961: Ćopić, Branko. </a:t>
            </a:r>
            <a:r>
              <a:rPr lang="hr-BA" i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Die unge</a:t>
            </a:r>
            <a:r>
              <a:rPr lang="de-DE" i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wöhnlichen Abeteuer des Nikola Bursa</a:t>
            </a:r>
            <a:r>
              <a:rPr lang="hr-BA" i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ć</a:t>
            </a:r>
            <a:r>
              <a:rPr lang="hr-BA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. Berlin. </a:t>
            </a:r>
          </a:p>
          <a:p>
            <a:pPr marL="0" indent="0">
              <a:buNone/>
            </a:pPr>
            <a:endParaRPr lang="hr-B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29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21078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hr-BA" sz="3200" b="1" dirty="0" smtClean="0"/>
              <a:t>Uvod</a:t>
            </a:r>
            <a:endParaRPr lang="hr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BA" b="1" dirty="0" smtClean="0"/>
              <a:t>Predmet analize</a:t>
            </a:r>
            <a:r>
              <a:rPr lang="hr-BA" dirty="0" smtClean="0"/>
              <a:t>: </a:t>
            </a:r>
            <a:r>
              <a:rPr lang="vi-VN" dirty="0" smtClean="0"/>
              <a:t>stilsko obilježena leksika, </a:t>
            </a:r>
            <a:r>
              <a:rPr lang="hr-BA" dirty="0" smtClean="0"/>
              <a:t>tačnije </a:t>
            </a:r>
            <a:r>
              <a:rPr lang="vi-VN" dirty="0" smtClean="0"/>
              <a:t>deminutivi, augmentativi i hipokoristici te njihovi prijevodni ekvivalenti u njemačkom jeziku </a:t>
            </a:r>
            <a:endParaRPr lang="hr-BA" dirty="0" smtClean="0"/>
          </a:p>
          <a:p>
            <a:pPr marL="0" indent="0">
              <a:buNone/>
            </a:pPr>
            <a:r>
              <a:rPr lang="hr-BA" b="1" dirty="0" smtClean="0"/>
              <a:t>Korpus</a:t>
            </a:r>
            <a:r>
              <a:rPr lang="hr-BA" dirty="0" smtClean="0"/>
              <a:t>: </a:t>
            </a:r>
            <a:r>
              <a:rPr lang="hr-BA" cap="small" dirty="0" smtClean="0"/>
              <a:t>Doživljaji Nikoletine Bursaća </a:t>
            </a:r>
            <a:r>
              <a:rPr lang="hr-BA" dirty="0" smtClean="0"/>
              <a:t>i </a:t>
            </a:r>
            <a:r>
              <a:rPr lang="hr-BA" cap="small" dirty="0" smtClean="0"/>
              <a:t>Die ungew</a:t>
            </a:r>
            <a:r>
              <a:rPr lang="de-DE" cap="small" dirty="0" smtClean="0"/>
              <a:t>öhnlichen Abe</a:t>
            </a:r>
            <a:r>
              <a:rPr lang="hr-BA" cap="small" dirty="0" smtClean="0"/>
              <a:t>n</a:t>
            </a:r>
            <a:r>
              <a:rPr lang="de-DE" cap="small" dirty="0" smtClean="0"/>
              <a:t>teuer des Nikola Bursa</a:t>
            </a:r>
            <a:r>
              <a:rPr lang="hr-BA" cap="small" dirty="0" smtClean="0"/>
              <a:t>ć</a:t>
            </a:r>
            <a:r>
              <a:rPr lang="hr-BA" dirty="0" smtClean="0"/>
              <a:t> (prijevod Ina Jun-Broda, Berlin)</a:t>
            </a:r>
          </a:p>
          <a:p>
            <a:pPr marL="0" indent="0">
              <a:buNone/>
            </a:pPr>
            <a:r>
              <a:rPr lang="hr-BA" b="1" dirty="0" smtClean="0"/>
              <a:t>Teza</a:t>
            </a:r>
            <a:r>
              <a:rPr lang="hr-BA" dirty="0" smtClean="0"/>
              <a:t>: najveći</a:t>
            </a:r>
            <a:r>
              <a:rPr lang="vi-VN" dirty="0" smtClean="0"/>
              <a:t> dio korpusa u ciljnom jeziku nije preveden stilsko obilježenom leksikom </a:t>
            </a:r>
            <a:r>
              <a:rPr lang="hr-BA" dirty="0" smtClean="0"/>
              <a:t>(</a:t>
            </a:r>
            <a:r>
              <a:rPr lang="vi-VN" dirty="0" smtClean="0"/>
              <a:t>deminutivima, hipokoristicima i augmentativima</a:t>
            </a:r>
            <a:r>
              <a:rPr lang="hr-BA" dirty="0" smtClean="0"/>
              <a:t>)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3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01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BA" sz="3600" b="1" dirty="0"/>
              <a:t>Literatura</a:t>
            </a:r>
          </a:p>
          <a:p>
            <a:pPr marL="0" indent="0">
              <a:buNone/>
            </a:pPr>
            <a:r>
              <a:rPr lang="hr-BA" dirty="0"/>
              <a:t>Babić 1986: Babić, Stjepan. </a:t>
            </a:r>
            <a:r>
              <a:rPr lang="hr-BA" i="1" dirty="0"/>
              <a:t>Tvorba riječi u hrvatskom književnom jeziku. Nacrt za gramatiku</a:t>
            </a:r>
            <a:r>
              <a:rPr lang="hr-BA" dirty="0"/>
              <a:t>. Zagreb.</a:t>
            </a:r>
          </a:p>
          <a:p>
            <a:pPr marL="0" indent="0">
              <a:buNone/>
            </a:pPr>
            <a:r>
              <a:rPr lang="hr-BA" dirty="0"/>
              <a:t>Brabec/Hraste/Živković 19656: Brabec, Ivan; Hraste, Mate; Živković, Sreten. </a:t>
            </a:r>
            <a:r>
              <a:rPr lang="hr-BA" i="1" dirty="0"/>
              <a:t>Gramatika hrvatskosrpskoga jezika</a:t>
            </a:r>
            <a:r>
              <a:rPr lang="hr-BA" dirty="0"/>
              <a:t>. Zagreb. </a:t>
            </a:r>
          </a:p>
          <a:p>
            <a:pPr marL="0" indent="0">
              <a:buNone/>
            </a:pPr>
            <a:r>
              <a:rPr lang="hr-BA" dirty="0"/>
              <a:t>Čedić et al. 2007: Čedić, Ibrahim. </a:t>
            </a:r>
            <a:r>
              <a:rPr lang="hr-BA" i="1" dirty="0"/>
              <a:t>Rječnik bosanskog jezika</a:t>
            </a:r>
            <a:r>
              <a:rPr lang="hr-BA" dirty="0"/>
              <a:t>. Sarajevo. </a:t>
            </a:r>
            <a:endParaRPr lang="hr-BA" dirty="0" smtClean="0"/>
          </a:p>
          <a:p>
            <a:pPr marL="0" indent="0">
              <a:buNone/>
            </a:pPr>
            <a:endParaRPr lang="hr-BA" dirty="0"/>
          </a:p>
          <a:p>
            <a:pPr marL="0" indent="0">
              <a:buNone/>
            </a:pP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30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90414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hr-BA" dirty="0"/>
              <a:t>Čengić 1987: Čengić, Enes. </a:t>
            </a:r>
            <a:r>
              <a:rPr lang="hr-BA" i="1" dirty="0"/>
              <a:t>Ćopićev humor i zbilja 2</a:t>
            </a:r>
            <a:r>
              <a:rPr lang="hr-BA" dirty="0"/>
              <a:t>.</a:t>
            </a:r>
            <a:r>
              <a:rPr lang="hr-BA" i="1" dirty="0"/>
              <a:t> Na bodljikavim lovorikama</a:t>
            </a:r>
            <a:r>
              <a:rPr lang="hr-BA" dirty="0"/>
              <a:t>. Zagreb.</a:t>
            </a:r>
          </a:p>
          <a:p>
            <a:pPr marL="0" indent="0">
              <a:buNone/>
            </a:pPr>
            <a:r>
              <a:rPr lang="hr-BA" dirty="0"/>
              <a:t>Duden 1995</a:t>
            </a:r>
            <a:r>
              <a:rPr lang="hr-BA" baseline="30000" dirty="0"/>
              <a:t>5</a:t>
            </a:r>
            <a:r>
              <a:rPr lang="hr-BA" dirty="0"/>
              <a:t>: </a:t>
            </a:r>
            <a:r>
              <a:rPr lang="hr-BA" i="1" dirty="0"/>
              <a:t>Duden Grammatik der deutschen Gegenwartssprache</a:t>
            </a:r>
            <a:r>
              <a:rPr lang="hr-BA" dirty="0"/>
              <a:t>. Mannheim.</a:t>
            </a:r>
          </a:p>
          <a:p>
            <a:pPr marL="0" indent="0">
              <a:buNone/>
            </a:pPr>
            <a:r>
              <a:rPr lang="hr-BA" dirty="0"/>
              <a:t>Duden 1996</a:t>
            </a:r>
            <a:r>
              <a:rPr lang="hr-BA" baseline="30000" dirty="0"/>
              <a:t>3</a:t>
            </a:r>
            <a:r>
              <a:rPr lang="hr-BA" dirty="0"/>
              <a:t>: </a:t>
            </a:r>
            <a:r>
              <a:rPr lang="hr-BA" i="1" dirty="0"/>
              <a:t>Duden Deutsches Universalwörterbuch</a:t>
            </a:r>
            <a:r>
              <a:rPr lang="hr-BA" dirty="0"/>
              <a:t>. Mannheim. </a:t>
            </a:r>
          </a:p>
          <a:p>
            <a:pPr marL="0" indent="0">
              <a:buNone/>
            </a:pPr>
            <a:r>
              <a:rPr lang="hr-BA" dirty="0"/>
              <a:t>Fleischer/Barz 20073: Fleischer, Wolfgang; Barz, Irmhild. </a:t>
            </a:r>
            <a:r>
              <a:rPr lang="hr-BA" i="1" dirty="0"/>
              <a:t>Wortbildung der deutschen Gegenwartssprache</a:t>
            </a:r>
            <a:r>
              <a:rPr lang="hr-BA" dirty="0"/>
              <a:t>. Tübingen. </a:t>
            </a:r>
          </a:p>
          <a:p>
            <a:pPr marL="0" indent="0">
              <a:buNone/>
            </a:pP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31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6666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BA" dirty="0" smtClean="0">
                <a:latin typeface="Arial" pitchFamily="34" charset="0"/>
                <a:cs typeface="Arial" pitchFamily="34" charset="0"/>
              </a:rPr>
              <a:t>Jahić/Halilović/Palić 2000: Jahić, Dževad; Halilović, Senahid; Palić, Ismail. </a:t>
            </a:r>
            <a:r>
              <a:rPr lang="hr-BA" i="1" dirty="0" smtClean="0">
                <a:latin typeface="Arial" pitchFamily="34" charset="0"/>
                <a:cs typeface="Arial" pitchFamily="34" charset="0"/>
              </a:rPr>
              <a:t>Gramatika bosanskoga jezika</a:t>
            </a:r>
            <a:r>
              <a:rPr lang="hr-BA" dirty="0" smtClean="0">
                <a:latin typeface="Arial" pitchFamily="34" charset="0"/>
                <a:cs typeface="Arial" pitchFamily="34" charset="0"/>
              </a:rPr>
              <a:t>. Zenica.</a:t>
            </a:r>
          </a:p>
          <a:p>
            <a:pPr marL="0" indent="0">
              <a:buNone/>
            </a:pPr>
            <a:r>
              <a:rPr lang="hr-BA" dirty="0" smtClean="0">
                <a:latin typeface="Arial" pitchFamily="34" charset="0"/>
                <a:cs typeface="Arial" pitchFamily="34" charset="0"/>
              </a:rPr>
              <a:t>Lohde 2006: Lohde, Michael. </a:t>
            </a:r>
            <a:r>
              <a:rPr lang="hr-BA" i="1" dirty="0" smtClean="0">
                <a:latin typeface="Arial" pitchFamily="34" charset="0"/>
                <a:cs typeface="Arial" pitchFamily="34" charset="0"/>
              </a:rPr>
              <a:t>Wortbildung des modernen Deutschen</a:t>
            </a:r>
            <a:r>
              <a:rPr lang="hr-BA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r-BA" i="1" dirty="0" smtClean="0">
                <a:latin typeface="Arial" pitchFamily="34" charset="0"/>
                <a:cs typeface="Arial" pitchFamily="34" charset="0"/>
              </a:rPr>
              <a:t>Ein Lehr- und </a:t>
            </a:r>
            <a:r>
              <a:rPr lang="de-DE" i="1" dirty="0" smtClean="0">
                <a:latin typeface="Arial" pitchFamily="34" charset="0"/>
                <a:cs typeface="Arial" pitchFamily="34" charset="0"/>
              </a:rPr>
              <a:t>Übungsbuch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Tübingen. </a:t>
            </a:r>
            <a:endParaRPr lang="hr-BA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BA" dirty="0">
                <a:latin typeface="Arial" pitchFamily="34" charset="0"/>
                <a:cs typeface="Arial" pitchFamily="34" charset="0"/>
              </a:rPr>
              <a:t>Maretić 19633: Maretić, Tomislav. </a:t>
            </a:r>
            <a:r>
              <a:rPr lang="hr-BA" i="1" dirty="0">
                <a:latin typeface="Arial" pitchFamily="34" charset="0"/>
                <a:cs typeface="Arial" pitchFamily="34" charset="0"/>
              </a:rPr>
              <a:t>Gramatika hrvatskoga ili srpskoga književnog jezika</a:t>
            </a:r>
            <a:r>
              <a:rPr lang="hr-BA" dirty="0">
                <a:latin typeface="Arial" pitchFamily="34" charset="0"/>
                <a:cs typeface="Arial" pitchFamily="34" charset="0"/>
              </a:rPr>
              <a:t>. Zagreb. </a:t>
            </a:r>
          </a:p>
          <a:p>
            <a:pPr marL="0" indent="0">
              <a:buNone/>
            </a:pPr>
            <a:endParaRPr lang="hr-B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32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2324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505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BA" sz="2800" dirty="0" smtClean="0">
                <a:latin typeface="+mj-lt"/>
              </a:rPr>
              <a:t>Nekula</a:t>
            </a:r>
            <a:r>
              <a:rPr lang="hr-BA" sz="2800" baseline="30000" dirty="0" smtClean="0">
                <a:latin typeface="+mj-lt"/>
              </a:rPr>
              <a:t>a</a:t>
            </a:r>
            <a:r>
              <a:rPr lang="hr-BA" sz="2800" dirty="0" smtClean="0">
                <a:latin typeface="+mj-lt"/>
              </a:rPr>
              <a:t>-www: </a:t>
            </a:r>
            <a:r>
              <a:rPr lang="hr-BA" sz="2800" dirty="0">
                <a:latin typeface="+mj-lt"/>
              </a:rPr>
              <a:t>Nekula, Marek. </a:t>
            </a:r>
            <a:r>
              <a:rPr lang="hr-BA" sz="2800" i="1" dirty="0">
                <a:latin typeface="+mj-lt"/>
              </a:rPr>
              <a:t>System und Funktionen der Diminutive</a:t>
            </a:r>
            <a:r>
              <a:rPr lang="hr-BA" sz="2800" dirty="0">
                <a:latin typeface="+mj-lt"/>
              </a:rPr>
              <a:t>.</a:t>
            </a:r>
            <a:r>
              <a:rPr lang="hr-BA" sz="2800" i="1" dirty="0">
                <a:latin typeface="+mj-lt"/>
              </a:rPr>
              <a:t> Kontrastiver Vergleich des Deutschen und Tschechischen</a:t>
            </a:r>
            <a:r>
              <a:rPr lang="hr-BA" sz="2800" dirty="0">
                <a:latin typeface="+mj-lt"/>
              </a:rPr>
              <a:t>. In: http://</a:t>
            </a:r>
            <a:r>
              <a:rPr lang="hr-BA" sz="2800" dirty="0" smtClean="0">
                <a:latin typeface="+mj-lt"/>
              </a:rPr>
              <a:t>www.bohemicum.de/personal/mitarbeiterinnen/marek-nekula/publikationen/aufsaetze.html. 25.3.2017</a:t>
            </a:r>
            <a:r>
              <a:rPr lang="hr-BA" sz="2800" dirty="0">
                <a:latin typeface="+mj-lt"/>
              </a:rPr>
              <a:t>.</a:t>
            </a:r>
            <a:endParaRPr lang="hr-BA" sz="2800" dirty="0" smtClean="0">
              <a:latin typeface="+mj-lt"/>
            </a:endParaRPr>
          </a:p>
          <a:p>
            <a:pPr marL="0" indent="0">
              <a:buNone/>
            </a:pPr>
            <a:r>
              <a:rPr lang="hr-BA" sz="2800" dirty="0" smtClean="0">
                <a:latin typeface="+mj-lt"/>
              </a:rPr>
              <a:t>Nekula</a:t>
            </a:r>
            <a:r>
              <a:rPr lang="hr-BA" sz="2800" baseline="30000" dirty="0" smtClean="0">
                <a:latin typeface="+mj-lt"/>
              </a:rPr>
              <a:t>b</a:t>
            </a:r>
            <a:r>
              <a:rPr lang="hr-BA" sz="2800" dirty="0" smtClean="0">
                <a:latin typeface="+mj-lt"/>
              </a:rPr>
              <a:t>-www: </a:t>
            </a:r>
            <a:r>
              <a:rPr lang="hr-BA" sz="2800" dirty="0">
                <a:latin typeface="+mj-lt"/>
              </a:rPr>
              <a:t>Nekula, Marek. </a:t>
            </a:r>
            <a:r>
              <a:rPr lang="hr-BA" sz="2800" i="1" dirty="0">
                <a:latin typeface="+mj-lt"/>
              </a:rPr>
              <a:t>Diminution im Deutschen und Tschechischen aus typologischer Sicht</a:t>
            </a:r>
            <a:r>
              <a:rPr lang="hr-BA" sz="2800" dirty="0">
                <a:latin typeface="+mj-lt"/>
              </a:rPr>
              <a:t>. </a:t>
            </a:r>
            <a:r>
              <a:rPr lang="hr-BA" sz="2800" dirty="0" smtClean="0">
                <a:latin typeface="+mj-lt"/>
              </a:rPr>
              <a:t>In: http</a:t>
            </a:r>
            <a:r>
              <a:rPr lang="hr-BA" sz="2800" dirty="0">
                <a:latin typeface="+mj-lt"/>
              </a:rPr>
              <a:t>://www.bohemicum.de/fileadmin/Downloads/nekula/nekula_clanky/03Nekula.pdf. </a:t>
            </a:r>
            <a:r>
              <a:rPr lang="hr-BA" sz="2800" dirty="0" smtClean="0">
                <a:latin typeface="+mj-lt"/>
              </a:rPr>
              <a:t>25.3.2017.</a:t>
            </a:r>
            <a:endParaRPr lang="hr-BA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33</a:t>
            </a:fld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2221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564949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hr-BA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Nenezić </a:t>
            </a:r>
            <a:r>
              <a:rPr lang="hr-B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2016: Nenezić, Sonja. </a:t>
            </a:r>
            <a:r>
              <a:rPr lang="hr-BA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Tvorbeno-semantičke karakteristike sufiksa -če  u Ćopićevom jeziku</a:t>
            </a:r>
            <a:r>
              <a:rPr lang="hr-B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In: Tošović, Branko (ur./Hg.): </a:t>
            </a:r>
            <a:r>
              <a:rPr lang="hr-BA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Djetinjstvo, mladost i starost u Ćopićevom stvaralaštvu </a:t>
            </a:r>
            <a:r>
              <a:rPr lang="hr-B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hr-BA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Kindheit, Jugend und Alter im Werk von Branko Ćopić</a:t>
            </a:r>
            <a:r>
              <a:rPr lang="hr-B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Graz – Banja Luka. S. 267–273.</a:t>
            </a:r>
          </a:p>
          <a:p>
            <a:pPr marL="0" lvl="0" indent="0">
              <a:buNone/>
            </a:pPr>
            <a:r>
              <a:rPr lang="hr-B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Simeon 1969: Simeon, Rikard. </a:t>
            </a:r>
            <a:r>
              <a:rPr lang="hr-BA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Enciklopedijski rječnik lingvističkih naziva</a:t>
            </a:r>
            <a:r>
              <a:rPr lang="hr-B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r-BA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A–O</a:t>
            </a:r>
            <a:r>
              <a:rPr lang="hr-B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Zagreb. </a:t>
            </a:r>
          </a:p>
          <a:p>
            <a:pPr marL="0" lvl="0" indent="0">
              <a:buNone/>
            </a:pPr>
            <a:r>
              <a:rPr lang="hr-B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Stevanović 1986</a:t>
            </a:r>
            <a:r>
              <a:rPr lang="hr-BA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hr-B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Stevanović, Mihailo. </a:t>
            </a:r>
            <a:r>
              <a:rPr lang="hr-BA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Savremeni srpskohrvatski jezik</a:t>
            </a:r>
            <a:r>
              <a:rPr lang="hr-B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Beograd. </a:t>
            </a:r>
          </a:p>
          <a:p>
            <a:pPr marL="0" lvl="0" indent="0">
              <a:buNone/>
            </a:pPr>
            <a:endParaRPr lang="hr-BA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r-BA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34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0282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Hvala na pažnji!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5899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3200" b="1" dirty="0" smtClean="0"/>
              <a:t>Deminutivi, hipokoristici i augmentativi u polaznom jeziku</a:t>
            </a:r>
            <a:endParaRPr lang="hr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BA" dirty="0"/>
              <a:t>Prema Jahiću (2000: 316–317) deminutivi, augmentativi i hipokoristici su riječi „s obilježenim značenjem“, dok ih Stevanović (1986: 453) smatra „izvedenim riječima subjektivne ocjene“ koje se izvode od osnovnih riječi dodavanjem deminutivnih, augmentativnih i hipokorističkih sufiksa.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4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30540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BA" b="1" dirty="0" smtClean="0"/>
              <a:t>Deminutivi (umanjenice):</a:t>
            </a:r>
          </a:p>
          <a:p>
            <a:pPr>
              <a:buFontTx/>
              <a:buChar char="-"/>
            </a:pPr>
            <a:r>
              <a:rPr lang="hr-BA" dirty="0" smtClean="0"/>
              <a:t>izražavaju umanjeno značenje osnovne riječi iz koje su izvedeni (</a:t>
            </a:r>
            <a:r>
              <a:rPr lang="hr-BA" i="1" dirty="0" smtClean="0"/>
              <a:t>prst</a:t>
            </a:r>
            <a:r>
              <a:rPr lang="hr-BA" dirty="0" smtClean="0"/>
              <a:t> – </a:t>
            </a:r>
            <a:r>
              <a:rPr lang="hr-BA" i="1" dirty="0" smtClean="0"/>
              <a:t>prstić</a:t>
            </a:r>
            <a:r>
              <a:rPr lang="hr-BA" dirty="0" smtClean="0"/>
              <a:t>)</a:t>
            </a:r>
          </a:p>
          <a:p>
            <a:pPr>
              <a:buFontTx/>
              <a:buChar char="-"/>
            </a:pPr>
            <a:r>
              <a:rPr lang="hr-BA" dirty="0"/>
              <a:t>d</a:t>
            </a:r>
            <a:r>
              <a:rPr lang="hr-BA" dirty="0" smtClean="0"/>
              <a:t>eminutivni </a:t>
            </a:r>
            <a:r>
              <a:rPr lang="hr-BA" dirty="0"/>
              <a:t>nastavci su npr. </a:t>
            </a:r>
            <a:r>
              <a:rPr lang="hr-BA" b="1" dirty="0"/>
              <a:t>-(a)c</a:t>
            </a:r>
            <a:r>
              <a:rPr lang="hr-BA" dirty="0"/>
              <a:t>, </a:t>
            </a:r>
            <a:r>
              <a:rPr lang="hr-BA" b="1" dirty="0"/>
              <a:t>-(a)k</a:t>
            </a:r>
            <a:r>
              <a:rPr lang="hr-BA" dirty="0"/>
              <a:t>, </a:t>
            </a:r>
            <a:r>
              <a:rPr lang="hr-BA" dirty="0" smtClean="0"/>
              <a:t>         </a:t>
            </a:r>
            <a:r>
              <a:rPr lang="hr-BA" b="1" dirty="0" smtClean="0"/>
              <a:t>-</a:t>
            </a:r>
            <a:r>
              <a:rPr lang="hr-BA" b="1" dirty="0"/>
              <a:t>ance</a:t>
            </a:r>
            <a:r>
              <a:rPr lang="hr-BA" dirty="0"/>
              <a:t>, </a:t>
            </a:r>
            <a:r>
              <a:rPr lang="hr-BA" b="1" dirty="0"/>
              <a:t>-ašce</a:t>
            </a:r>
            <a:r>
              <a:rPr lang="hr-BA" dirty="0"/>
              <a:t>, </a:t>
            </a:r>
            <a:r>
              <a:rPr lang="hr-BA" b="1" dirty="0"/>
              <a:t>-ca</a:t>
            </a:r>
            <a:r>
              <a:rPr lang="hr-BA" dirty="0"/>
              <a:t>, </a:t>
            </a:r>
            <a:r>
              <a:rPr lang="hr-BA" b="1" dirty="0"/>
              <a:t>-ce</a:t>
            </a:r>
            <a:r>
              <a:rPr lang="hr-BA" dirty="0"/>
              <a:t>, </a:t>
            </a:r>
            <a:r>
              <a:rPr lang="hr-BA" b="1" dirty="0"/>
              <a:t>-čić</a:t>
            </a:r>
            <a:r>
              <a:rPr lang="hr-BA" dirty="0"/>
              <a:t>, </a:t>
            </a:r>
            <a:r>
              <a:rPr lang="hr-BA" b="1" dirty="0"/>
              <a:t>-čica</a:t>
            </a:r>
            <a:r>
              <a:rPr lang="hr-BA" dirty="0"/>
              <a:t>, </a:t>
            </a:r>
            <a:r>
              <a:rPr lang="hr-BA" b="1" dirty="0"/>
              <a:t>-elj(a)k</a:t>
            </a:r>
            <a:r>
              <a:rPr lang="hr-BA" dirty="0"/>
              <a:t>, </a:t>
            </a:r>
            <a:r>
              <a:rPr lang="hr-BA" dirty="0" smtClean="0"/>
              <a:t>      </a:t>
            </a:r>
            <a:r>
              <a:rPr lang="hr-BA" b="1" dirty="0" smtClean="0"/>
              <a:t>-</a:t>
            </a:r>
            <a:r>
              <a:rPr lang="hr-BA" b="1" dirty="0"/>
              <a:t>ence</a:t>
            </a:r>
            <a:r>
              <a:rPr lang="hr-BA" dirty="0"/>
              <a:t>, </a:t>
            </a:r>
            <a:r>
              <a:rPr lang="hr-BA" b="1" dirty="0"/>
              <a:t>-ašce</a:t>
            </a:r>
            <a:r>
              <a:rPr lang="hr-BA" dirty="0"/>
              <a:t>, </a:t>
            </a:r>
            <a:r>
              <a:rPr lang="hr-BA" b="1" dirty="0"/>
              <a:t>-ešce</a:t>
            </a:r>
            <a:r>
              <a:rPr lang="hr-BA" dirty="0"/>
              <a:t>, </a:t>
            </a:r>
            <a:r>
              <a:rPr lang="hr-BA" b="1" dirty="0"/>
              <a:t>-ica</a:t>
            </a:r>
            <a:r>
              <a:rPr lang="hr-BA" dirty="0"/>
              <a:t>, </a:t>
            </a:r>
            <a:r>
              <a:rPr lang="hr-BA" b="1" dirty="0"/>
              <a:t>-ič(a)k</a:t>
            </a:r>
            <a:r>
              <a:rPr lang="hr-BA" dirty="0"/>
              <a:t>, </a:t>
            </a:r>
            <a:r>
              <a:rPr lang="hr-BA" b="1" dirty="0"/>
              <a:t>-ić</a:t>
            </a:r>
            <a:r>
              <a:rPr lang="hr-BA" dirty="0"/>
              <a:t>, </a:t>
            </a:r>
            <a:r>
              <a:rPr lang="hr-BA" b="1" dirty="0"/>
              <a:t>-ulj(a)k </a:t>
            </a:r>
            <a:endParaRPr lang="hr-BA" b="1" dirty="0" smtClean="0"/>
          </a:p>
          <a:p>
            <a:pPr>
              <a:buFontTx/>
              <a:buChar char="-"/>
            </a:pPr>
            <a:r>
              <a:rPr lang="hr-BA" dirty="0"/>
              <a:t>o</a:t>
            </a:r>
            <a:r>
              <a:rPr lang="hr-BA" dirty="0" smtClean="0"/>
              <a:t>sim osnovnog značenja mogu sadržavati pejorativnu (pogrdnu) ili hipokorističku nijansu (što ovisi o kontekstu)</a:t>
            </a:r>
          </a:p>
          <a:p>
            <a:pPr>
              <a:buFontTx/>
              <a:buChar char="-"/>
            </a:pPr>
            <a:r>
              <a:rPr lang="hr-BA" dirty="0"/>
              <a:t>n</a:t>
            </a:r>
            <a:r>
              <a:rPr lang="hr-BA" dirty="0" smtClean="0"/>
              <a:t>eki deminutivi imaju isto značenje kao i osnovna riječ ili sasvim drugo značenje, bez značenja umanjenosti (</a:t>
            </a:r>
            <a:r>
              <a:rPr lang="hr-BA" i="1" dirty="0" smtClean="0"/>
              <a:t>žera</a:t>
            </a:r>
            <a:r>
              <a:rPr lang="hr-BA" dirty="0" smtClean="0"/>
              <a:t> – </a:t>
            </a:r>
            <a:r>
              <a:rPr lang="hr-BA" i="1" dirty="0" smtClean="0"/>
              <a:t>žeravica</a:t>
            </a:r>
            <a:r>
              <a:rPr lang="hr-BA" dirty="0" smtClean="0"/>
              <a:t>; </a:t>
            </a:r>
            <a:r>
              <a:rPr lang="hr-BA" i="1" dirty="0" smtClean="0"/>
              <a:t>jagodica</a:t>
            </a:r>
            <a:r>
              <a:rPr lang="hr-BA" dirty="0" smtClean="0"/>
              <a:t> – </a:t>
            </a:r>
            <a:r>
              <a:rPr lang="hr-BA" i="1" dirty="0" smtClean="0"/>
              <a:t>izbočeni dio lica ispod oka</a:t>
            </a:r>
            <a:r>
              <a:rPr lang="hr-BA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5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9695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BA" b="1" dirty="0" smtClean="0"/>
              <a:t>Hipokoristici (riječi od milja):</a:t>
            </a:r>
          </a:p>
          <a:p>
            <a:pPr>
              <a:buFontTx/>
              <a:buChar char="-"/>
            </a:pPr>
            <a:r>
              <a:rPr lang="hr-BA" dirty="0" smtClean="0"/>
              <a:t>izražavaju nježnost i umiljatost </a:t>
            </a:r>
          </a:p>
          <a:p>
            <a:pPr>
              <a:buFontTx/>
              <a:buChar char="-"/>
            </a:pPr>
            <a:r>
              <a:rPr lang="hr-BA" dirty="0" smtClean="0"/>
              <a:t>hipokoristički </a:t>
            </a:r>
            <a:r>
              <a:rPr lang="hr-BA" dirty="0"/>
              <a:t>sufiksi su </a:t>
            </a:r>
            <a:r>
              <a:rPr lang="hr-BA" b="1" dirty="0"/>
              <a:t>-a</a:t>
            </a:r>
            <a:r>
              <a:rPr lang="hr-BA" dirty="0"/>
              <a:t>, </a:t>
            </a:r>
            <a:r>
              <a:rPr lang="hr-BA" b="1" dirty="0"/>
              <a:t>-e</a:t>
            </a:r>
            <a:r>
              <a:rPr lang="hr-BA" dirty="0"/>
              <a:t>, </a:t>
            </a:r>
            <a:r>
              <a:rPr lang="hr-BA" b="1" dirty="0"/>
              <a:t>-</a:t>
            </a:r>
            <a:r>
              <a:rPr lang="hr-BA" b="1" dirty="0" smtClean="0"/>
              <a:t>o</a:t>
            </a:r>
            <a:r>
              <a:rPr lang="hr-BA" dirty="0" smtClean="0"/>
              <a:t>; dodaju se na osnovu, koja se dobija na </a:t>
            </a:r>
            <a:r>
              <a:rPr lang="hr-BA" dirty="0"/>
              <a:t>dva </a:t>
            </a:r>
            <a:r>
              <a:rPr lang="hr-BA" dirty="0" smtClean="0"/>
              <a:t>načina: od </a:t>
            </a:r>
            <a:r>
              <a:rPr lang="hr-BA" dirty="0"/>
              <a:t>osnovne riječi uzme </a:t>
            </a:r>
            <a:r>
              <a:rPr lang="hr-BA" dirty="0" smtClean="0"/>
              <a:t>se prvi </a:t>
            </a:r>
            <a:r>
              <a:rPr lang="hr-BA" dirty="0"/>
              <a:t>slog sa jednim ili dva suglasnika iza njega </a:t>
            </a:r>
            <a:r>
              <a:rPr lang="hr-BA" dirty="0" smtClean="0"/>
              <a:t>(</a:t>
            </a:r>
            <a:r>
              <a:rPr lang="hr-BA" i="1" dirty="0" smtClean="0"/>
              <a:t>medvjed</a:t>
            </a:r>
            <a:r>
              <a:rPr lang="hr-BA" dirty="0"/>
              <a:t>: </a:t>
            </a:r>
            <a:r>
              <a:rPr lang="hr-BA" i="1" dirty="0"/>
              <a:t>medo</a:t>
            </a:r>
            <a:r>
              <a:rPr lang="hr-BA" dirty="0"/>
              <a:t>) ili prvi slog sa samoglasnikom na koji se dodaju suglasnici </a:t>
            </a:r>
            <a:r>
              <a:rPr lang="hr-BA" b="1" dirty="0"/>
              <a:t>c</a:t>
            </a:r>
            <a:r>
              <a:rPr lang="hr-BA" dirty="0"/>
              <a:t>, </a:t>
            </a:r>
            <a:r>
              <a:rPr lang="hr-BA" b="1" dirty="0"/>
              <a:t>č</a:t>
            </a:r>
            <a:r>
              <a:rPr lang="hr-BA" dirty="0"/>
              <a:t>, </a:t>
            </a:r>
            <a:r>
              <a:rPr lang="hr-BA" b="1" dirty="0"/>
              <a:t>ć</a:t>
            </a:r>
            <a:r>
              <a:rPr lang="hr-BA" dirty="0"/>
              <a:t>, </a:t>
            </a:r>
            <a:r>
              <a:rPr lang="hr-BA" b="1" dirty="0"/>
              <a:t>j</a:t>
            </a:r>
            <a:r>
              <a:rPr lang="hr-BA" dirty="0"/>
              <a:t>, </a:t>
            </a:r>
            <a:r>
              <a:rPr lang="hr-BA" b="1" dirty="0"/>
              <a:t>k</a:t>
            </a:r>
            <a:r>
              <a:rPr lang="hr-BA" dirty="0"/>
              <a:t>, </a:t>
            </a:r>
            <a:r>
              <a:rPr lang="hr-BA" b="1" dirty="0"/>
              <a:t>l</a:t>
            </a:r>
            <a:r>
              <a:rPr lang="hr-BA" dirty="0"/>
              <a:t>, </a:t>
            </a:r>
            <a:r>
              <a:rPr lang="hr-BA" b="1" dirty="0"/>
              <a:t>š</a:t>
            </a:r>
            <a:r>
              <a:rPr lang="hr-BA" dirty="0"/>
              <a:t> </a:t>
            </a:r>
            <a:r>
              <a:rPr lang="hr-BA" dirty="0" smtClean="0"/>
              <a:t>(</a:t>
            </a:r>
            <a:r>
              <a:rPr lang="hr-BA" i="1" dirty="0" smtClean="0"/>
              <a:t>lisica</a:t>
            </a:r>
            <a:r>
              <a:rPr lang="hr-BA" dirty="0"/>
              <a:t>: </a:t>
            </a:r>
            <a:r>
              <a:rPr lang="hr-BA" i="1" dirty="0"/>
              <a:t>lija</a:t>
            </a:r>
            <a:r>
              <a:rPr lang="hr-BA" dirty="0" smtClean="0"/>
              <a:t>) </a:t>
            </a:r>
          </a:p>
          <a:p>
            <a:pPr>
              <a:buFontTx/>
              <a:buChar char="-"/>
            </a:pPr>
            <a:r>
              <a:rPr lang="hr-BA" dirty="0"/>
              <a:t>č</a:t>
            </a:r>
            <a:r>
              <a:rPr lang="hr-BA" dirty="0" smtClean="0"/>
              <a:t>esto se tvore od vlastitih </a:t>
            </a:r>
            <a:r>
              <a:rPr lang="hr-BA" dirty="0"/>
              <a:t>imena pomoću i drugih nastavaka </a:t>
            </a:r>
            <a:r>
              <a:rPr lang="hr-BA" b="1" dirty="0"/>
              <a:t>-ak</a:t>
            </a:r>
            <a:r>
              <a:rPr lang="hr-BA" dirty="0"/>
              <a:t>, </a:t>
            </a:r>
            <a:r>
              <a:rPr lang="hr-BA" b="1" dirty="0"/>
              <a:t>-an</a:t>
            </a:r>
            <a:r>
              <a:rPr lang="hr-BA" dirty="0"/>
              <a:t>, </a:t>
            </a:r>
            <a:r>
              <a:rPr lang="hr-BA" b="1" dirty="0"/>
              <a:t>-en</a:t>
            </a:r>
            <a:r>
              <a:rPr lang="hr-BA" dirty="0"/>
              <a:t>, </a:t>
            </a:r>
            <a:r>
              <a:rPr lang="hr-BA" b="1" dirty="0"/>
              <a:t>-eta</a:t>
            </a:r>
            <a:r>
              <a:rPr lang="hr-BA" dirty="0"/>
              <a:t>, </a:t>
            </a:r>
            <a:r>
              <a:rPr lang="hr-BA" b="1" dirty="0"/>
              <a:t>-ica</a:t>
            </a:r>
            <a:r>
              <a:rPr lang="hr-BA" dirty="0"/>
              <a:t>, </a:t>
            </a:r>
            <a:r>
              <a:rPr lang="hr-BA" dirty="0" smtClean="0"/>
              <a:t> -</a:t>
            </a:r>
            <a:r>
              <a:rPr lang="hr-BA" b="1" dirty="0"/>
              <a:t>ić</a:t>
            </a:r>
            <a:r>
              <a:rPr lang="hr-BA" dirty="0"/>
              <a:t>, </a:t>
            </a:r>
            <a:r>
              <a:rPr lang="hr-BA" b="1" dirty="0"/>
              <a:t>-iša</a:t>
            </a:r>
            <a:r>
              <a:rPr lang="hr-BA" dirty="0"/>
              <a:t>, </a:t>
            </a:r>
            <a:r>
              <a:rPr lang="hr-BA" b="1" dirty="0"/>
              <a:t>-ša</a:t>
            </a:r>
            <a:r>
              <a:rPr lang="hr-BA" dirty="0"/>
              <a:t>, </a:t>
            </a:r>
            <a:r>
              <a:rPr lang="hr-BA" b="1" dirty="0"/>
              <a:t>-oje</a:t>
            </a:r>
            <a:r>
              <a:rPr lang="hr-BA" dirty="0"/>
              <a:t>, </a:t>
            </a:r>
            <a:r>
              <a:rPr lang="hr-BA" b="1" dirty="0"/>
              <a:t>-ka</a:t>
            </a:r>
            <a:r>
              <a:rPr lang="hr-BA" dirty="0"/>
              <a:t>, </a:t>
            </a:r>
            <a:r>
              <a:rPr lang="hr-BA" b="1" dirty="0"/>
              <a:t>-k </a:t>
            </a:r>
            <a:r>
              <a:rPr lang="hr-BA" dirty="0" smtClean="0"/>
              <a:t>(</a:t>
            </a:r>
            <a:r>
              <a:rPr lang="hr-BA" i="1" dirty="0" smtClean="0"/>
              <a:t>Ibro</a:t>
            </a:r>
            <a:r>
              <a:rPr lang="hr-BA" dirty="0" smtClean="0"/>
              <a:t>, </a:t>
            </a:r>
            <a:r>
              <a:rPr lang="hr-BA" i="1" dirty="0" smtClean="0"/>
              <a:t>Ibrica</a:t>
            </a:r>
            <a:r>
              <a:rPr lang="hr-BA" dirty="0" smtClean="0"/>
              <a:t>)</a:t>
            </a:r>
          </a:p>
          <a:p>
            <a:pPr marL="0" indent="0">
              <a:buNone/>
            </a:pPr>
            <a:endParaRPr lang="hr-BA" dirty="0" smtClean="0"/>
          </a:p>
          <a:p>
            <a:pPr>
              <a:buFontTx/>
              <a:buChar char="-"/>
            </a:pP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6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81219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BA" b="1" dirty="0" smtClean="0"/>
              <a:t>Augmentativi (uvećanice):</a:t>
            </a:r>
          </a:p>
          <a:p>
            <a:pPr>
              <a:buFontTx/>
              <a:buChar char="-"/>
            </a:pPr>
            <a:r>
              <a:rPr lang="hr-BA" dirty="0"/>
              <a:t>u</a:t>
            </a:r>
            <a:r>
              <a:rPr lang="hr-BA" dirty="0" smtClean="0"/>
              <a:t>većavaju ili pojačavaju osnovno značenje riječi od koje su izvedeni (</a:t>
            </a:r>
            <a:r>
              <a:rPr lang="hr-BA" i="1" dirty="0" smtClean="0"/>
              <a:t>kuća</a:t>
            </a:r>
            <a:r>
              <a:rPr lang="hr-BA" dirty="0" smtClean="0"/>
              <a:t> – </a:t>
            </a:r>
            <a:r>
              <a:rPr lang="hr-BA" i="1" dirty="0" smtClean="0"/>
              <a:t>kućerina</a:t>
            </a:r>
            <a:r>
              <a:rPr lang="hr-BA" dirty="0" smtClean="0"/>
              <a:t>)</a:t>
            </a:r>
          </a:p>
          <a:p>
            <a:pPr>
              <a:buFontTx/>
              <a:buChar char="-"/>
            </a:pPr>
            <a:r>
              <a:rPr lang="hr-BA" dirty="0"/>
              <a:t>augmentativni nastavci su npr. </a:t>
            </a:r>
            <a:r>
              <a:rPr lang="hr-BA" b="1" dirty="0"/>
              <a:t>-čina</a:t>
            </a:r>
            <a:r>
              <a:rPr lang="hr-BA" dirty="0"/>
              <a:t>,  </a:t>
            </a:r>
            <a:r>
              <a:rPr lang="hr-BA" dirty="0" smtClean="0"/>
              <a:t>       </a:t>
            </a:r>
            <a:r>
              <a:rPr lang="hr-BA" b="1" dirty="0" smtClean="0"/>
              <a:t>-</a:t>
            </a:r>
            <a:r>
              <a:rPr lang="hr-BA" b="1" dirty="0"/>
              <a:t>erina</a:t>
            </a:r>
            <a:r>
              <a:rPr lang="hr-BA" dirty="0"/>
              <a:t>, </a:t>
            </a:r>
            <a:r>
              <a:rPr lang="hr-BA" b="1" dirty="0"/>
              <a:t>-eskara</a:t>
            </a:r>
            <a:r>
              <a:rPr lang="hr-BA" dirty="0"/>
              <a:t>, </a:t>
            </a:r>
            <a:r>
              <a:rPr lang="hr-BA" b="1" dirty="0"/>
              <a:t>-ešina</a:t>
            </a:r>
            <a:r>
              <a:rPr lang="hr-BA" dirty="0"/>
              <a:t>, </a:t>
            </a:r>
            <a:r>
              <a:rPr lang="hr-BA" b="1" dirty="0"/>
              <a:t>-etina</a:t>
            </a:r>
            <a:r>
              <a:rPr lang="hr-BA" dirty="0"/>
              <a:t>, </a:t>
            </a:r>
            <a:r>
              <a:rPr lang="hr-BA" b="1" dirty="0"/>
              <a:t>-ina</a:t>
            </a:r>
            <a:r>
              <a:rPr lang="hr-BA" dirty="0"/>
              <a:t>, </a:t>
            </a:r>
            <a:r>
              <a:rPr lang="hr-BA" b="1" dirty="0"/>
              <a:t>-ura</a:t>
            </a:r>
            <a:r>
              <a:rPr lang="hr-BA" dirty="0"/>
              <a:t>,  </a:t>
            </a:r>
            <a:r>
              <a:rPr lang="hr-BA" b="1" dirty="0"/>
              <a:t>-urda</a:t>
            </a:r>
            <a:r>
              <a:rPr lang="hr-BA" dirty="0"/>
              <a:t>, </a:t>
            </a:r>
            <a:r>
              <a:rPr lang="hr-BA" b="1" dirty="0"/>
              <a:t>-urina</a:t>
            </a:r>
            <a:r>
              <a:rPr lang="hr-BA" dirty="0"/>
              <a:t>, </a:t>
            </a:r>
            <a:r>
              <a:rPr lang="hr-BA" b="1" dirty="0"/>
              <a:t>-uskara</a:t>
            </a:r>
            <a:r>
              <a:rPr lang="hr-BA" dirty="0"/>
              <a:t>, </a:t>
            </a:r>
            <a:r>
              <a:rPr lang="hr-BA" b="1" dirty="0"/>
              <a:t>-ušina</a:t>
            </a:r>
            <a:r>
              <a:rPr lang="hr-BA" dirty="0"/>
              <a:t>, </a:t>
            </a:r>
            <a:r>
              <a:rPr lang="hr-BA" b="1" dirty="0"/>
              <a:t>-uština </a:t>
            </a:r>
            <a:endParaRPr lang="hr-BA" b="1" dirty="0" smtClean="0"/>
          </a:p>
          <a:p>
            <a:pPr>
              <a:buFontTx/>
              <a:buChar char="-"/>
            </a:pPr>
            <a:r>
              <a:rPr lang="hr-BA" dirty="0"/>
              <a:t>m</a:t>
            </a:r>
            <a:r>
              <a:rPr lang="hr-BA" dirty="0" smtClean="0"/>
              <a:t>ogu također sadržavati pozitivne i negativne konotacije (pozitivna: </a:t>
            </a:r>
            <a:r>
              <a:rPr lang="hr-BA" i="1" dirty="0" smtClean="0"/>
              <a:t>momčina, </a:t>
            </a:r>
            <a:r>
              <a:rPr lang="hr-BA" dirty="0" smtClean="0"/>
              <a:t>negativna</a:t>
            </a:r>
            <a:r>
              <a:rPr lang="hr-BA" i="1" dirty="0" smtClean="0"/>
              <a:t>: nosina</a:t>
            </a:r>
            <a:r>
              <a:rPr lang="hr-BA" dirty="0" smtClean="0"/>
              <a:t>) </a:t>
            </a:r>
          </a:p>
          <a:p>
            <a:pPr marL="0" indent="0">
              <a:buNone/>
            </a:pPr>
            <a:endParaRPr lang="hr-BA" dirty="0" smtClean="0"/>
          </a:p>
          <a:p>
            <a:pPr>
              <a:buFontTx/>
              <a:buChar char="-"/>
            </a:pP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7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43982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3200" b="1" dirty="0" smtClean="0"/>
              <a:t>Deminutivi, hipokoristici i augmentativi u ciljnom jeziku</a:t>
            </a:r>
            <a:endParaRPr lang="hr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BA" b="1" dirty="0" smtClean="0"/>
              <a:t>Deminutivi (Diminutiv</a:t>
            </a:r>
            <a:r>
              <a:rPr lang="de-DE" b="1" dirty="0" smtClean="0"/>
              <a:t>(um)</a:t>
            </a:r>
            <a:r>
              <a:rPr lang="hr-BA" b="1" dirty="0" smtClean="0"/>
              <a:t>, Verkleinerungsform)</a:t>
            </a:r>
            <a:r>
              <a:rPr lang="hr-BA" dirty="0" smtClean="0"/>
              <a:t>: </a:t>
            </a:r>
          </a:p>
          <a:p>
            <a:pPr>
              <a:buFontTx/>
              <a:buChar char="-"/>
            </a:pPr>
            <a:r>
              <a:rPr lang="hr-BA" dirty="0"/>
              <a:t>s</a:t>
            </a:r>
            <a:r>
              <a:rPr lang="hr-BA" dirty="0" smtClean="0"/>
              <a:t>luže za označavanje umanjenosti</a:t>
            </a:r>
          </a:p>
          <a:p>
            <a:pPr>
              <a:buFontTx/>
              <a:buChar char="-"/>
            </a:pPr>
            <a:r>
              <a:rPr lang="hr-BA" dirty="0"/>
              <a:t>u</a:t>
            </a:r>
            <a:r>
              <a:rPr lang="hr-BA" dirty="0" smtClean="0"/>
              <a:t> književnom jeziku samo dva sufiksa </a:t>
            </a:r>
            <a:r>
              <a:rPr lang="hr-BA" dirty="0"/>
              <a:t> </a:t>
            </a:r>
            <a:r>
              <a:rPr lang="hr-BA" dirty="0" smtClean="0"/>
              <a:t>      </a:t>
            </a:r>
            <a:r>
              <a:rPr lang="hr-BA" b="1" dirty="0" smtClean="0"/>
              <a:t>-chen</a:t>
            </a:r>
            <a:r>
              <a:rPr lang="hr-BA" dirty="0" smtClean="0"/>
              <a:t> i </a:t>
            </a:r>
            <a:r>
              <a:rPr lang="hr-BA" b="1" dirty="0" smtClean="0"/>
              <a:t>-lein </a:t>
            </a:r>
          </a:p>
          <a:p>
            <a:pPr>
              <a:buFontTx/>
              <a:buChar char="-"/>
            </a:pPr>
            <a:r>
              <a:rPr lang="hr-BA" dirty="0"/>
              <a:t>u</a:t>
            </a:r>
            <a:r>
              <a:rPr lang="hr-BA" dirty="0" smtClean="0"/>
              <a:t> dijalektima i sufiksi </a:t>
            </a:r>
            <a:r>
              <a:rPr lang="it-IT" b="1" dirty="0"/>
              <a:t>-el, -erl, -le, -li, -</a:t>
            </a:r>
            <a:r>
              <a:rPr lang="it-IT" b="1" dirty="0" smtClean="0"/>
              <a:t>la</a:t>
            </a:r>
            <a:r>
              <a:rPr lang="hr-BA" b="1" dirty="0" smtClean="0"/>
              <a:t>,   </a:t>
            </a:r>
            <a:r>
              <a:rPr lang="it-IT" b="1" dirty="0" smtClean="0"/>
              <a:t>-ke </a:t>
            </a:r>
            <a:endParaRPr lang="hr-BA" b="1" dirty="0" smtClean="0"/>
          </a:p>
          <a:p>
            <a:pPr>
              <a:buFontTx/>
              <a:buChar char="-"/>
            </a:pPr>
            <a:r>
              <a:rPr lang="hr-BA" dirty="0"/>
              <a:t>m</a:t>
            </a:r>
            <a:r>
              <a:rPr lang="hr-BA" dirty="0" smtClean="0"/>
              <a:t>ogu sadržavati i emocionalne konotacije 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8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65737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BA" b="1" dirty="0" smtClean="0"/>
              <a:t>Hipokoristici (Hypokoristikum, Kosewort)</a:t>
            </a:r>
            <a:r>
              <a:rPr lang="hr-BA" dirty="0" smtClean="0"/>
              <a:t>: </a:t>
            </a:r>
          </a:p>
          <a:p>
            <a:pPr>
              <a:buFontTx/>
              <a:buChar char="-"/>
            </a:pPr>
            <a:r>
              <a:rPr lang="hr-BA" dirty="0"/>
              <a:t>s</a:t>
            </a:r>
            <a:r>
              <a:rPr lang="hr-BA" dirty="0" smtClean="0"/>
              <a:t>ufiks </a:t>
            </a:r>
            <a:r>
              <a:rPr lang="hr-BA" b="1" dirty="0" smtClean="0"/>
              <a:t>-i</a:t>
            </a:r>
            <a:r>
              <a:rPr lang="hr-BA" dirty="0" smtClean="0"/>
              <a:t> koji služi za izražavanje nježnosti, umiljatosti (</a:t>
            </a:r>
            <a:r>
              <a:rPr lang="hr-BA" i="1" dirty="0" smtClean="0"/>
              <a:t>Schatzi</a:t>
            </a:r>
            <a:r>
              <a:rPr lang="hr-BA" dirty="0" smtClean="0"/>
              <a:t>, </a:t>
            </a:r>
            <a:r>
              <a:rPr lang="hr-BA" i="1" dirty="0" smtClean="0"/>
              <a:t>Hansi</a:t>
            </a:r>
            <a:r>
              <a:rPr lang="hr-BA" dirty="0" smtClean="0"/>
              <a:t>)</a:t>
            </a:r>
            <a:r>
              <a:rPr lang="de-DE" dirty="0" smtClean="0"/>
              <a:t>, ali i </a:t>
            </a:r>
            <a:r>
              <a:rPr lang="hr-BA" dirty="0" smtClean="0"/>
              <a:t>stvaranje </a:t>
            </a:r>
            <a:r>
              <a:rPr lang="de-DE" dirty="0" smtClean="0"/>
              <a:t>kratkih imena (</a:t>
            </a:r>
            <a:r>
              <a:rPr lang="de-DE" i="1" dirty="0" smtClean="0"/>
              <a:t>Susanne</a:t>
            </a:r>
            <a:r>
              <a:rPr lang="de-DE" dirty="0" smtClean="0"/>
              <a:t> – </a:t>
            </a:r>
            <a:r>
              <a:rPr lang="de-DE" i="1" dirty="0" smtClean="0"/>
              <a:t>Susi</a:t>
            </a:r>
            <a:r>
              <a:rPr lang="de-DE" dirty="0" smtClean="0"/>
              <a:t>)</a:t>
            </a:r>
            <a:endParaRPr lang="hr-BA" dirty="0" smtClean="0"/>
          </a:p>
          <a:p>
            <a:pPr>
              <a:buFontTx/>
              <a:buChar char="-"/>
            </a:pPr>
            <a:r>
              <a:rPr lang="hr-BA" dirty="0"/>
              <a:t>u</a:t>
            </a:r>
            <a:r>
              <a:rPr lang="hr-BA" dirty="0" smtClean="0"/>
              <a:t>glavnom se obrađuju u skupini deminutiva</a:t>
            </a:r>
            <a:endParaRPr lang="hr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CE1F4-99AD-4BB0-90CC-B6A80C60667F}" type="slidenum">
              <a:rPr lang="hr-BA" smtClean="0"/>
              <a:t>9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82007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2328</Words>
  <Application>Microsoft Office PowerPoint</Application>
  <PresentationFormat>On-screen Show (4:3)</PresentationFormat>
  <Paragraphs>405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Uvod</vt:lpstr>
      <vt:lpstr>Deminutivi, hipokoristici i augmentativi u polaznom jeziku</vt:lpstr>
      <vt:lpstr>PowerPoint Presentation</vt:lpstr>
      <vt:lpstr>PowerPoint Presentation</vt:lpstr>
      <vt:lpstr>PowerPoint Presentation</vt:lpstr>
      <vt:lpstr>Deminutivi, hipokoristici i augmentativi u ciljnom jeziku</vt:lpstr>
      <vt:lpstr>PowerPoint Presentation</vt:lpstr>
      <vt:lpstr>PowerPoint Presentation</vt:lpstr>
      <vt:lpstr>Analiza i rezultati analize</vt:lpstr>
      <vt:lpstr>PowerPoint Presentation</vt:lpstr>
      <vt:lpstr>Rezultati analize</vt:lpstr>
      <vt:lpstr>PowerPoint Presentation</vt:lpstr>
      <vt:lpstr>PowerPoint Presentation</vt:lpstr>
      <vt:lpstr>Rezultati analize korpusa</vt:lpstr>
      <vt:lpstr>Kvalitativni prikaz rezultata analize deminutivnog korpusa prema sufiksima polaznog jezika (uzorak)</vt:lpstr>
      <vt:lpstr>PowerPoint Presentation</vt:lpstr>
      <vt:lpstr>PowerPoint Presentation</vt:lpstr>
      <vt:lpstr>Rezultati analize korpusa</vt:lpstr>
      <vt:lpstr>Kvalitativni prikaz rezultata analize hipokorističkog korpusa prema sufiksima polaznog jezika (uzorak)</vt:lpstr>
      <vt:lpstr>PowerPoint Presentation</vt:lpstr>
      <vt:lpstr>PowerPoint Presentation</vt:lpstr>
      <vt:lpstr>Rezultati analize korpusa</vt:lpstr>
      <vt:lpstr>Kvalitativni prikaz rezultata analize augmentativnog korpusa prema sufiksima polaznog jezika (uzorak)</vt:lpstr>
      <vt:lpstr>PowerPoint Presentation</vt:lpstr>
      <vt:lpstr>PowerPoint Presentation</vt:lpstr>
      <vt:lpstr>Zaključak</vt:lpstr>
      <vt:lpstr>Izvori i literatura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Dedic Samir</dc:creator>
  <cp:lastModifiedBy>Home</cp:lastModifiedBy>
  <cp:revision>61</cp:revision>
  <dcterms:created xsi:type="dcterms:W3CDTF">2017-08-23T06:42:45Z</dcterms:created>
  <dcterms:modified xsi:type="dcterms:W3CDTF">2017-09-05T07:06:39Z</dcterms:modified>
</cp:coreProperties>
</file>