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8DB1-0F98-4E3F-8A0C-BF09F4F2DAB9}" type="datetimeFigureOut">
              <a:rPr lang="hr-HR" smtClean="0"/>
              <a:t>2.9.2015.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24A90E8-64A2-4750-AE4E-E90FCF543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220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8DB1-0F98-4E3F-8A0C-BF09F4F2DAB9}" type="datetimeFigureOut">
              <a:rPr lang="hr-HR" smtClean="0"/>
              <a:t>2.9.2015.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4A90E8-64A2-4750-AE4E-E90FCF543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436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8DB1-0F98-4E3F-8A0C-BF09F4F2DAB9}" type="datetimeFigureOut">
              <a:rPr lang="hr-HR" smtClean="0"/>
              <a:t>2.9.2015.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4A90E8-64A2-4750-AE4E-E90FCF5432C3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460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8DB1-0F98-4E3F-8A0C-BF09F4F2DAB9}" type="datetimeFigureOut">
              <a:rPr lang="hr-HR" smtClean="0"/>
              <a:t>2.9.2015.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4A90E8-64A2-4750-AE4E-E90FCF543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1735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8DB1-0F98-4E3F-8A0C-BF09F4F2DAB9}" type="datetimeFigureOut">
              <a:rPr lang="hr-HR" smtClean="0"/>
              <a:t>2.9.2015.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4A90E8-64A2-4750-AE4E-E90FCF5432C3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4301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8DB1-0F98-4E3F-8A0C-BF09F4F2DAB9}" type="datetimeFigureOut">
              <a:rPr lang="hr-HR" smtClean="0"/>
              <a:t>2.9.2015.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4A90E8-64A2-4750-AE4E-E90FCF543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8257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8DB1-0F98-4E3F-8A0C-BF09F4F2DAB9}" type="datetimeFigureOut">
              <a:rPr lang="hr-HR" smtClean="0"/>
              <a:t>2.9.2015.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90E8-64A2-4750-AE4E-E90FCF543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1593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8DB1-0F98-4E3F-8A0C-BF09F4F2DAB9}" type="datetimeFigureOut">
              <a:rPr lang="hr-HR" smtClean="0"/>
              <a:t>2.9.2015.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90E8-64A2-4750-AE4E-E90FCF543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571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8DB1-0F98-4E3F-8A0C-BF09F4F2DAB9}" type="datetimeFigureOut">
              <a:rPr lang="hr-HR" smtClean="0"/>
              <a:t>2.9.2015.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90E8-64A2-4750-AE4E-E90FCF543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572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8DB1-0F98-4E3F-8A0C-BF09F4F2DAB9}" type="datetimeFigureOut">
              <a:rPr lang="hr-HR" smtClean="0"/>
              <a:t>2.9.2015.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4A90E8-64A2-4750-AE4E-E90FCF543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629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8DB1-0F98-4E3F-8A0C-BF09F4F2DAB9}" type="datetimeFigureOut">
              <a:rPr lang="hr-HR" smtClean="0"/>
              <a:t>2.9.2015.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4A90E8-64A2-4750-AE4E-E90FCF543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267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8DB1-0F98-4E3F-8A0C-BF09F4F2DAB9}" type="datetimeFigureOut">
              <a:rPr lang="hr-HR" smtClean="0"/>
              <a:t>2.9.2015.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4A90E8-64A2-4750-AE4E-E90FCF543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467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8DB1-0F98-4E3F-8A0C-BF09F4F2DAB9}" type="datetimeFigureOut">
              <a:rPr lang="hr-HR" smtClean="0"/>
              <a:t>2.9.2015.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90E8-64A2-4750-AE4E-E90FCF543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16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8DB1-0F98-4E3F-8A0C-BF09F4F2DAB9}" type="datetimeFigureOut">
              <a:rPr lang="hr-HR" smtClean="0"/>
              <a:t>2.9.2015.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90E8-64A2-4750-AE4E-E90FCF543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583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8DB1-0F98-4E3F-8A0C-BF09F4F2DAB9}" type="datetimeFigureOut">
              <a:rPr lang="hr-HR" smtClean="0"/>
              <a:t>2.9.2015.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90E8-64A2-4750-AE4E-E90FCF543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871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8DB1-0F98-4E3F-8A0C-BF09F4F2DAB9}" type="datetimeFigureOut">
              <a:rPr lang="hr-HR" smtClean="0"/>
              <a:t>2.9.2015.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4A90E8-64A2-4750-AE4E-E90FCF543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271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58DB1-0F98-4E3F-8A0C-BF09F4F2DAB9}" type="datetimeFigureOut">
              <a:rPr lang="hr-HR" smtClean="0"/>
              <a:t>2.9.2015.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24A90E8-64A2-4750-AE4E-E90FCF543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329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r-H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Posebnosti komunikacijskih modela određenih generacijskom sličnošću i različitošću književnih likova u djelima Branka </a:t>
            </a:r>
            <a:r>
              <a:rPr lang="hr-H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Ćopića</a:t>
            </a:r>
            <a:r>
              <a:rPr lang="hr-HR" sz="4000" dirty="0"/>
              <a:t/>
            </a:r>
            <a:br>
              <a:rPr lang="hr-HR" sz="4000" dirty="0"/>
            </a:br>
            <a:endParaRPr lang="hr-H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cap="none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sc. Bernes Aljukić</a:t>
            </a:r>
          </a:p>
          <a:p>
            <a:pPr algn="r"/>
            <a:r>
              <a:rPr lang="hr-HR" cap="none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Banja Luka, 4. 9. 2015. </a:t>
            </a:r>
            <a:endParaRPr lang="hr-HR" cap="none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58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48345" y="529936"/>
            <a:ext cx="897774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(lik/ličnost)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postupci karakterizacije likova (sociološka, psihološka, fizička, govorna…)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diskursni svijet književnog djela i stvarnost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pretjerana uopćavanja i binarni dualizam (zbog pretpostavki o homogenosti društvenih grupa) – govor kao odraz pripadnosti grupi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kategorizacije (</a:t>
            </a:r>
            <a:r>
              <a:rPr lang="hr-H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objektivistička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prototipna)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modeli vještački stvorenih rečenica (gramatika/jezik) i stvarna komunikacija (govor)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6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5609" y="592282"/>
            <a:ext cx="968432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komunikacijski model i stereotipi (reducirane predodžbe kojima se pojedinac </a:t>
            </a:r>
            <a:r>
              <a:rPr lang="hr-H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obezličuje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promatra kao dio grupe)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 govorne karakterizacije likova određen generacijskom pripadnošću?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pretpostavka je da postoje takve razlike (rad se prvenstveno usmjerava na dihotomiju mladi/stari).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snažni govor i „govor u kurzivu”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susretljivost i natjecateljstvo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diskursna analiza: hijerarhijski asimetrične govorne uloge u konverzacijskim parovima.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92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48345" y="1537855"/>
            <a:ext cx="87595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psovke i uvrede (radikalni primjeri neuljudnosti) – dvostruki aršini određeni rodnom pripadnošću (djevojčice i dječaci)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kontekst (muškarci i psovke – očuvanje norme heteroseksualnosti i jačanje socijalnih veza)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„snažna jezična sredstva” u svijetu odraslih i njihova primjena u svijetu djece</a:t>
            </a:r>
          </a:p>
        </p:txBody>
      </p:sp>
    </p:spTree>
    <p:extLst>
      <p:ext uri="{BB962C8B-B14F-4D97-AF65-F5344CB8AC3E}">
        <p14:creationId xmlns:p14="http://schemas.microsoft.com/office/powerpoint/2010/main" val="380310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1309" y="405246"/>
            <a:ext cx="905048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PROLOM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(ideološke razlike zaraćenih strana): vrijeđanje majke, hiperbole, pogrdne metafore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Djeca prema djeci:</a:t>
            </a:r>
          </a:p>
          <a:p>
            <a:r>
              <a:rPr lang="hr-H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Kad starac sasvim zamaknu, Todor se suznih očiju okrenu. Jedan 	živahan kuštravko iz trećeg razreda zastade u trku pred njim i </a:t>
            </a:r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poče da </a:t>
            </a:r>
            <a:r>
              <a:rPr lang="hr-H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ruga:</a:t>
            </a:r>
          </a:p>
          <a:p>
            <a:r>
              <a:rPr lang="hr-H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Vide, vide, ovaj mali plače. </a:t>
            </a:r>
            <a:r>
              <a:rPr lang="hr-H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Iha</a:t>
            </a:r>
            <a:r>
              <a:rPr lang="hr-H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riči, riči, vole!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Učiteljica djetetu:</a:t>
            </a:r>
          </a:p>
          <a:p>
            <a:r>
              <a:rPr lang="hr-H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Divljak. Ne znaš ni odgovoriti. Marš u razred!</a:t>
            </a:r>
          </a:p>
          <a:p>
            <a:r>
              <a:rPr lang="hr-H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(…) </a:t>
            </a:r>
            <a:r>
              <a:rPr lang="hr-H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Ćurane</a:t>
            </a:r>
            <a:r>
              <a:rPr lang="hr-H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čiji si?</a:t>
            </a:r>
          </a:p>
          <a:p>
            <a:r>
              <a:rPr lang="hr-H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Đedov</a:t>
            </a:r>
            <a:r>
              <a:rPr lang="hr-H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izbaci dječak (…)</a:t>
            </a:r>
          </a:p>
          <a:p>
            <a:r>
              <a:rPr lang="hr-H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Magare jedno, kako ti je prezime?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Ovo je već bila uvreda. Tome se dječak nije nadao od ove bijele i 	neobične žene.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8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7336" y="571500"/>
            <a:ext cx="90297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Podno </a:t>
            </a:r>
            <a:r>
              <a:rPr lang="hr-H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ljeskara</a:t>
            </a:r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na seoskom putu, bjegunci </a:t>
            </a:r>
            <a:r>
              <a:rPr lang="hr-H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naletiše</a:t>
            </a:r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svoju učiteljicu, koja je išla u večernju šetnju, ogrnuta šalom.</a:t>
            </a:r>
          </a:p>
          <a:p>
            <a:pPr marL="285750" indent="-285750">
              <a:buFontTx/>
              <a:buChar char="-"/>
            </a:pPr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Šta je? – ljutito povika ona, uplašena od ove gomile koja se iznenada sruči iz </a:t>
            </a:r>
            <a:r>
              <a:rPr lang="hr-H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ljeskara</a:t>
            </a:r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Molim… molim… molim gospojice. Todor </a:t>
            </a:r>
            <a:r>
              <a:rPr lang="hr-H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Bokan</a:t>
            </a:r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htio nas zaklati!</a:t>
            </a:r>
          </a:p>
          <a:p>
            <a:pPr marL="285750" indent="-285750">
              <a:buFontTx/>
              <a:buChar char="-"/>
            </a:pPr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Molim, </a:t>
            </a:r>
            <a:r>
              <a:rPr lang="hr-H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ćero</a:t>
            </a:r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nas nožem! – dopuni drugi dječak. (Prolom)</a:t>
            </a:r>
          </a:p>
          <a:p>
            <a:pPr marL="285750" indent="-285750">
              <a:buFontTx/>
              <a:buChar char="-"/>
            </a:pPr>
            <a:endParaRPr lang="hr-H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SLIČAN PRIMJER (GLAVA U KLANCU NOGE NA VRANCU)</a:t>
            </a:r>
          </a:p>
          <a:p>
            <a:pPr marL="285750" indent="-285750">
              <a:buFontTx/>
              <a:buChar char="-"/>
            </a:pPr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Namrtvo smo poginuli!  - </a:t>
            </a:r>
            <a:r>
              <a:rPr lang="hr-H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zlosutno</a:t>
            </a:r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prorokuje stric Ilija i beči se na mene kao pečena ovca. – Glave ćemo pogubiti.</a:t>
            </a:r>
          </a:p>
          <a:p>
            <a:pPr marL="285750" indent="-285750">
              <a:buFontTx/>
              <a:buChar char="-"/>
            </a:pPr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Ćuti, jer sad ću te zaklati i ubiti kocem!</a:t>
            </a:r>
          </a:p>
          <a:p>
            <a:pPr marL="285750" indent="-285750">
              <a:buFontTx/>
              <a:buChar char="-"/>
            </a:pPr>
            <a:endParaRPr lang="hr-H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Bašta</a:t>
            </a:r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sljezove boje (pripovijetke Ti si konj i Magarac s </a:t>
            </a:r>
            <a:r>
              <a:rPr lang="hr-H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čeljadećim</a:t>
            </a:r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nogama).</a:t>
            </a:r>
            <a:endParaRPr lang="hr-H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65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428" y="477982"/>
            <a:ext cx="895696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Gluvi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barut (radikalni primjeri):</a:t>
            </a:r>
          </a:p>
          <a:p>
            <a:r>
              <a:rPr lang="hr-H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(uz psovanje svetinja)</a:t>
            </a:r>
          </a:p>
          <a:p>
            <a:pPr marL="285750" indent="-285750">
              <a:buFontTx/>
              <a:buChar char="-"/>
            </a:pPr>
            <a:r>
              <a:rPr lang="hr-H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Deder</a:t>
            </a:r>
            <a:r>
              <a:rPr lang="hr-H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šta se bečite </a:t>
            </a:r>
            <a:r>
              <a:rPr lang="hr-H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hr-H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pečena </a:t>
            </a:r>
            <a:r>
              <a:rPr lang="hr-H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bravčad</a:t>
            </a:r>
            <a:r>
              <a:rPr lang="hr-H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285750" indent="-285750">
              <a:buFontTx/>
              <a:buChar char="-"/>
            </a:pPr>
            <a:endParaRPr lang="hr-H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Ljubav i smrt</a:t>
            </a:r>
          </a:p>
          <a:p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Nikoletina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psuje majku neprijatelju, a sa psovkama nastavlja i kada se njegova vlastita majka pojavi na njihovom položaju.)</a:t>
            </a:r>
          </a:p>
          <a:p>
            <a:pPr marL="285750" indent="-285750">
              <a:buFontTx/>
              <a:buChar char="-"/>
            </a:pPr>
            <a:r>
              <a:rPr lang="hr-H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Vidi!... Ama otkuda ti, majko?! Uh, što me prestraši, vrag s tobom gloginje mlatio!</a:t>
            </a:r>
          </a:p>
          <a:p>
            <a:r>
              <a:rPr lang="hr-H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Eh</a:t>
            </a:r>
            <a:r>
              <a:rPr lang="hr-H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tvoj </a:t>
            </a:r>
            <a:r>
              <a:rPr lang="hr-H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Nidžo</a:t>
            </a:r>
            <a:r>
              <a:rPr lang="hr-H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– obrecnu se </a:t>
            </a:r>
            <a:r>
              <a:rPr lang="hr-H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Nikoletina</a:t>
            </a:r>
            <a:r>
              <a:rPr lang="hr-H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A kog si vraga dolazila ovamo?</a:t>
            </a:r>
          </a:p>
          <a:p>
            <a:endParaRPr lang="hr-H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2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0300" y="748145"/>
            <a:ext cx="917517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Kontekst i </a:t>
            </a:r>
            <a:r>
              <a:rPr lang="hr-H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kotekst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 iskazi i njihova značenja u djelima različite tematike.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direktnih uvreda i vrijeđanja svetinja nema u </a:t>
            </a:r>
            <a:r>
              <a:rPr lang="hr-H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dječijem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govoru</a:t>
            </a:r>
          </a:p>
          <a:p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(usp. s</a:t>
            </a:r>
            <a:r>
              <a:rPr lang="hr-H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cena večernje molitve u Glava u klancu noge na vrancu i </a:t>
            </a:r>
            <a:r>
              <a:rPr lang="hr-H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Gluvi</a:t>
            </a:r>
            <a:r>
              <a:rPr lang="hr-H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barut)</a:t>
            </a:r>
          </a:p>
          <a:p>
            <a:endParaRPr lang="hr-HR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Diskursni svijet djela određuje i model komunikacije (teža i lakša tematika), time i interpretaciju takvih iskaza.</a:t>
            </a:r>
          </a:p>
          <a:p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Razlika </a:t>
            </a:r>
            <a:r>
              <a:rPr lang="hr-H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dekontekstualiziranih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modela rečenica i iskaza.</a:t>
            </a:r>
          </a:p>
          <a:p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Konverzacija kao odraz socijalnog statusa.</a:t>
            </a:r>
          </a:p>
          <a:p>
            <a:endParaRPr lang="hr-H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1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498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Times New Roman</vt:lpstr>
      <vt:lpstr>Wingdings</vt:lpstr>
      <vt:lpstr>Wingdings 3</vt:lpstr>
      <vt:lpstr>Wisp</vt:lpstr>
      <vt:lpstr>Posebnosti komunikacijskih modela određenih generacijskom sličnošću i različitošću književnih likova u djelima Branka Ćopića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Posebnosti komunikacijskih modela određenih generacijskom sličnošću i različitošću književnih likova u djelima Branka Ćopića </dc:title>
  <dc:creator>Benko</dc:creator>
  <cp:lastModifiedBy>Benko</cp:lastModifiedBy>
  <cp:revision>9</cp:revision>
  <dcterms:created xsi:type="dcterms:W3CDTF">2015-09-01T22:30:33Z</dcterms:created>
  <dcterms:modified xsi:type="dcterms:W3CDTF">2015-09-02T20:29:09Z</dcterms:modified>
</cp:coreProperties>
</file>