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ACB30-23C0-4CB2-A083-5FFB94BE7308}" type="datetimeFigureOut">
              <a:rPr lang="de-AT" smtClean="0"/>
              <a:t>29.08.2013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87951-2677-4F2D-BDFE-98E6DD3E3F9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79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9CF066F-2218-4B6D-8D00-005FDFCDF374}" type="datetime1">
              <a:rPr lang="de-AT" smtClean="0"/>
              <a:t>29.08.2013</a:t>
            </a:fld>
            <a:endParaRPr lang="de-A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3069-EE01-4D97-8E63-EA722E87BC77}" type="datetime1">
              <a:rPr lang="de-AT" smtClean="0"/>
              <a:t>29.08.2013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B8712-D326-47B1-B13B-32B039F10D2C}" type="datetime1">
              <a:rPr lang="de-AT" smtClean="0"/>
              <a:t>29.08.2013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7AFF-59BF-4ABD-91BF-C610FE67D967}" type="datetime1">
              <a:rPr lang="de-AT" smtClean="0"/>
              <a:t>29.08.2013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D05B-ABC0-40D4-822D-CC0D4DC4E41A}" type="datetime1">
              <a:rPr lang="de-AT" smtClean="0"/>
              <a:t>29.08.2013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2E3D-F46D-4817-8AD3-CDAF1EC72613}" type="datetime1">
              <a:rPr lang="de-AT" smtClean="0"/>
              <a:t>29.08.2013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591D5B-6776-4953-9C18-D6034EF8ADA9}" type="datetime1">
              <a:rPr lang="de-AT" smtClean="0"/>
              <a:t>29.08.2013</a:t>
            </a:fld>
            <a:endParaRPr lang="de-A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54A853-E17C-4CB7-A37A-197EC9250D75}" type="datetime1">
              <a:rPr lang="de-AT" smtClean="0"/>
              <a:t>29.08.2013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EE75-6D65-41B3-AED4-1EFBECDAE79B}" type="datetime1">
              <a:rPr lang="de-AT" smtClean="0"/>
              <a:t>29.08.2013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7467-4C5D-4757-8404-14A9FD617822}" type="datetime1">
              <a:rPr lang="de-AT" smtClean="0"/>
              <a:t>29.08.2013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6C03-5CD7-49A3-80AC-6F2CB85C1078}" type="datetime1">
              <a:rPr lang="de-AT" smtClean="0"/>
              <a:t>29.08.2013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2A71EE-D577-4867-8B8A-F28E0AE355D4}" type="datetime1">
              <a:rPr lang="de-AT" smtClean="0"/>
              <a:t>29.08.2013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CF7491F-2C69-4D63-89C0-8F468DE22C58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375" y="1628800"/>
            <a:ext cx="8458200" cy="1470025"/>
          </a:xfrm>
        </p:spPr>
        <p:txBody>
          <a:bodyPr/>
          <a:lstStyle/>
          <a:p>
            <a:pPr algn="ctr"/>
            <a:r>
              <a:rPr lang="sr-Latn-RS" dirty="0" smtClean="0"/>
              <a:t>Smeh između humora i tragike, vedrine i suza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 smtClean="0"/>
              <a:t>Treći Ćopićev simpozijum   „</a:t>
            </a:r>
            <a:r>
              <a:rPr lang="nn-NO" dirty="0"/>
              <a:t>Ćopićevsko modelovanje realnosti kroz humor i </a:t>
            </a:r>
            <a:r>
              <a:rPr lang="nn-NO" dirty="0" smtClean="0"/>
              <a:t>satiru</a:t>
            </a:r>
            <a:r>
              <a:rPr lang="sr-Latn-RS" dirty="0" smtClean="0"/>
              <a:t>“</a:t>
            </a:r>
          </a:p>
          <a:p>
            <a:r>
              <a:rPr lang="de-AT" dirty="0" smtClean="0"/>
              <a:t>Banjaluka</a:t>
            </a:r>
            <a:r>
              <a:rPr lang="sr-Latn-RS" dirty="0"/>
              <a:t> </a:t>
            </a:r>
            <a:r>
              <a:rPr lang="sr-Latn-RS" dirty="0" smtClean="0"/>
              <a:t>5–7</a:t>
            </a:r>
            <a:r>
              <a:rPr lang="sr-Latn-RS" dirty="0"/>
              <a:t>. 9. 2013</a:t>
            </a:r>
            <a:r>
              <a:rPr lang="sr-Latn-RS" dirty="0" smtClean="0"/>
              <a:t>.             </a:t>
            </a:r>
          </a:p>
          <a:p>
            <a:endParaRPr lang="sr-Latn-RS" dirty="0"/>
          </a:p>
          <a:p>
            <a:r>
              <a:rPr lang="de-AT" dirty="0"/>
              <a:t>Emina Јović (</a:t>
            </a:r>
            <a:r>
              <a:rPr lang="de-AT" dirty="0" smtClean="0"/>
              <a:t>Gra</a:t>
            </a:r>
            <a:r>
              <a:rPr lang="sr-Latn-RS" dirty="0" smtClean="0"/>
              <a:t>c</a:t>
            </a:r>
            <a:r>
              <a:rPr lang="de-AT" dirty="0" smtClean="0"/>
              <a:t>)</a:t>
            </a:r>
            <a:endParaRPr lang="de-AT" dirty="0"/>
          </a:p>
          <a:p>
            <a:r>
              <a:rPr lang="de-AT" dirty="0"/>
              <a:t>emina.jovic@edu.uni-graz.at</a:t>
            </a:r>
          </a:p>
          <a:p>
            <a:r>
              <a:rPr lang="de-AT" dirty="0" smtClean="0"/>
              <a:t>Katedra za slavistiku Univerziteta Karl-Franc  u Gracu</a:t>
            </a:r>
            <a:endParaRPr lang="de-AT" dirty="0"/>
          </a:p>
          <a:p>
            <a:endParaRPr lang="de-AT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</a:t>
            </a:fld>
            <a:endParaRPr lang="de-AT"/>
          </a:p>
        </p:txBody>
      </p:sp>
      <p:pic>
        <p:nvPicPr>
          <p:cNvPr id="1026" name="Picture 2" descr="C:\Users\Emma\Desktop\Institut_Slawistik_Gra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276975"/>
            <a:ext cx="40386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2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small" dirty="0" smtClean="0"/>
              <a:t>Zamjena</a:t>
            </a:r>
            <a:endParaRPr lang="de-AT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Škola – kuća</a:t>
            </a:r>
          </a:p>
          <a:p>
            <a:r>
              <a:rPr lang="sr-Latn-RS" dirty="0" smtClean="0"/>
              <a:t>Raspust</a:t>
            </a:r>
          </a:p>
          <a:p>
            <a:r>
              <a:rPr lang="sr-Latn-RS" dirty="0" smtClean="0"/>
              <a:t>Zamena cipela sa sestrom</a:t>
            </a:r>
          </a:p>
          <a:p>
            <a:r>
              <a:rPr lang="sr-Latn-RS" dirty="0" smtClean="0"/>
              <a:t>Pogibija sestre nakon nekoliko godina i ost</a:t>
            </a:r>
            <a:r>
              <a:rPr lang="de-AT" dirty="0" smtClean="0"/>
              <a:t>a</a:t>
            </a:r>
            <a:r>
              <a:rPr lang="sr-Latn-RS" dirty="0" smtClean="0"/>
              <a:t>vljanje starih cipela u žito, gde je poginula i gde je sahranjena.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92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small" dirty="0"/>
              <a:t>Zamjena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Prvi deo priče veseo, šaljiv, govori o školskim danima i početku raspusta.</a:t>
            </a:r>
          </a:p>
          <a:p>
            <a:r>
              <a:rPr lang="sr-Latn-RS" dirty="0" smtClean="0"/>
              <a:t>Drugi deo je kod kuće, tugaljivi humor – zamena opanaka sa sestrom:</a:t>
            </a:r>
          </a:p>
          <a:p>
            <a:r>
              <a:rPr lang="sr-Latn-RS" dirty="0" smtClean="0"/>
              <a:t>„Je li ti žao?</a:t>
            </a:r>
          </a:p>
          <a:p>
            <a:r>
              <a:rPr lang="sr-Latn-RS" dirty="0" smtClean="0"/>
              <a:t>Ih, pa ti si moj brat – odvraća ona vedro i zadovoljno. – Kad se iškoluješ, ja ću doći kod tebe, pa ćeš me voditi po čitavom gradu i kupićeš mi cipele. Je li da hoćeš?“ (</a:t>
            </a:r>
            <a:r>
              <a:rPr lang="sr-Latn-RS" dirty="0" smtClean="0"/>
              <a:t>Ćopić</a:t>
            </a:r>
            <a:r>
              <a:rPr lang="de-AT" dirty="0" smtClean="0"/>
              <a:t> 1975: 53).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50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small" dirty="0"/>
              <a:t>Zamjena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Treći deo – tužan </a:t>
            </a:r>
          </a:p>
          <a:p>
            <a:r>
              <a:rPr lang="sr-Latn-RS" dirty="0"/>
              <a:t>S</a:t>
            </a:r>
            <a:r>
              <a:rPr lang="sr-Latn-RS" dirty="0" smtClean="0"/>
              <a:t>aznanje da je sestra poginula u ratu</a:t>
            </a:r>
          </a:p>
          <a:p>
            <a:r>
              <a:rPr lang="sr-Latn-RS" dirty="0" smtClean="0"/>
              <a:t>„Ko li će me sad požaliti i dati mi svoju obuću?“ (</a:t>
            </a:r>
            <a:r>
              <a:rPr lang="sr-Latn-RS" dirty="0" smtClean="0"/>
              <a:t>Ćopić</a:t>
            </a:r>
            <a:r>
              <a:rPr lang="de-AT" dirty="0" smtClean="0"/>
              <a:t> 1975: 54).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938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Povezanost priča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Bliskost sa porodicom, čvrsta zajednica</a:t>
            </a:r>
          </a:p>
          <a:p>
            <a:r>
              <a:rPr lang="sr-Latn-RS" dirty="0" smtClean="0"/>
              <a:t>U pričama </a:t>
            </a:r>
            <a:r>
              <a:rPr lang="sr-Latn-RS" cap="small" dirty="0" smtClean="0"/>
              <a:t>U svijetu mog djeda </a:t>
            </a:r>
            <a:r>
              <a:rPr lang="sr-Latn-RS" dirty="0" smtClean="0"/>
              <a:t>i </a:t>
            </a:r>
            <a:r>
              <a:rPr lang="sr-Latn-RS" cap="small" dirty="0" smtClean="0"/>
              <a:t>Trešnja </a:t>
            </a:r>
            <a:r>
              <a:rPr lang="sr-Latn-RS" dirty="0" smtClean="0"/>
              <a:t>deda Rade kao glavni lik, u </a:t>
            </a:r>
            <a:r>
              <a:rPr lang="sr-Latn-RS" cap="small" dirty="0" smtClean="0"/>
              <a:t>Zamjeni</a:t>
            </a:r>
            <a:r>
              <a:rPr lang="sr-Latn-RS" dirty="0" smtClean="0"/>
              <a:t> glavni lik je sestra.</a:t>
            </a:r>
          </a:p>
          <a:p>
            <a:r>
              <a:rPr lang="sr-Latn-RS" dirty="0" smtClean="0"/>
              <a:t>Sestra – mila, spremna da sve da za svoga brata</a:t>
            </a:r>
          </a:p>
          <a:p>
            <a:pPr marL="109728" indent="0">
              <a:buNone/>
            </a:pPr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047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Deda: </a:t>
            </a:r>
          </a:p>
          <a:p>
            <a:r>
              <a:rPr lang="sr-Latn-RS" dirty="0" smtClean="0"/>
              <a:t>„Moj deda Rada bio je neobičan čovek. Njegov začarani svet, sav satkan od bajki i maštarenja, mesečine i prozračne svile miholjskog leta, bio je svojevrsni svet </a:t>
            </a:r>
            <a:r>
              <a:rPr lang="de-AT" dirty="0" smtClean="0"/>
              <a:t>[</a:t>
            </a:r>
            <a:r>
              <a:rPr lang="sr-Latn-RS" dirty="0" smtClean="0"/>
              <a:t>...</a:t>
            </a:r>
            <a:r>
              <a:rPr lang="de-AT" dirty="0" smtClean="0"/>
              <a:t>]</a:t>
            </a:r>
            <a:r>
              <a:rPr lang="sr-Latn-RS" dirty="0" smtClean="0"/>
              <a:t>. Odatle sam krenuo i počeo da stvaram svet po liku i podobiju ovog čestitog, duševnog i na svoj način pravednog čoveka“ (</a:t>
            </a:r>
            <a:r>
              <a:rPr lang="sr-Latn-RS" dirty="0" smtClean="0"/>
              <a:t>Ćopić 1975: 422).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98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Smrt – motiv u sve tri priče (deda, otac, sestra)</a:t>
            </a:r>
          </a:p>
          <a:p>
            <a:r>
              <a:rPr lang="sr-Latn-RS" dirty="0" smtClean="0"/>
              <a:t>Tužan smeh koji se javlja kod čitalaca</a:t>
            </a:r>
          </a:p>
          <a:p>
            <a:r>
              <a:rPr lang="sr-Latn-RS" dirty="0" smtClean="0"/>
              <a:t>Humor koji </a:t>
            </a:r>
            <a:r>
              <a:rPr lang="de-AT" dirty="0" smtClean="0"/>
              <a:t>budi ne</a:t>
            </a:r>
            <a:r>
              <a:rPr lang="sr-Latn-RS" dirty="0" smtClean="0"/>
              <a:t>žne emocije.</a:t>
            </a:r>
          </a:p>
          <a:p>
            <a:r>
              <a:rPr lang="sr-Latn-RS" dirty="0" smtClean="0"/>
              <a:t>„Humor je tu svuda i nigde“ (Danojlić 1975: 361).</a:t>
            </a:r>
          </a:p>
          <a:p>
            <a:r>
              <a:rPr lang="sr-Latn-RS" dirty="0" smtClean="0"/>
              <a:t>Priče koje nas vode u naše detinjstvo i podsećaju na naše stare.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61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„Želja mi je da u ovaj tužni svet, nabijen mračnim slutnjama, unesem što više vedrine, smeška, nadanja, plavih bajki i puna-puncata kola strmoglavih, pustih i dragih lagarija </a:t>
            </a:r>
            <a:r>
              <a:rPr lang="de-AT" dirty="0" smtClean="0"/>
              <a:t>[…]“ (</a:t>
            </a:r>
            <a:r>
              <a:rPr lang="sr-Latn-RS" dirty="0" smtClean="0"/>
              <a:t>Ćopić 1975: 426).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74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 </a:t>
            </a:r>
            <a:r>
              <a:rPr lang="sr-Latn-RS" dirty="0"/>
              <a:t>Ćopić </a:t>
            </a:r>
            <a:r>
              <a:rPr lang="de-AT" dirty="0" smtClean="0"/>
              <a:t>1975</a:t>
            </a:r>
            <a:r>
              <a:rPr lang="sr-Latn-RS" dirty="0" smtClean="0"/>
              <a:t>: </a:t>
            </a:r>
            <a:r>
              <a:rPr lang="sr-Latn-RS" dirty="0"/>
              <a:t>Ćopić Branko. </a:t>
            </a:r>
            <a:r>
              <a:rPr lang="sr-Latn-RS" i="1" dirty="0"/>
              <a:t>Bosonogo </a:t>
            </a:r>
            <a:r>
              <a:rPr lang="sr-Latn-RS" i="1" dirty="0" smtClean="0"/>
              <a:t>djetinjstvo</a:t>
            </a:r>
            <a:r>
              <a:rPr lang="de-AT" dirty="0" smtClean="0"/>
              <a:t>. Beograd – Sarajevo: Prosveta – Svjetlost – Veselin </a:t>
            </a:r>
            <a:r>
              <a:rPr lang="sr-Latn-RS" dirty="0" smtClean="0"/>
              <a:t>Maleša (24–54)</a:t>
            </a:r>
            <a:endParaRPr lang="sr-Latn-RS" i="1" dirty="0" smtClean="0"/>
          </a:p>
          <a:p>
            <a:r>
              <a:rPr lang="sr-Latn-RS" dirty="0" smtClean="0"/>
              <a:t> </a:t>
            </a:r>
            <a:r>
              <a:rPr lang="sr-Latn-RS" dirty="0"/>
              <a:t>Ćopić 1975: Ćopić Branko. Moji vitezovi tužna lika (1974–75). U: Ćopić Branko: </a:t>
            </a:r>
            <a:r>
              <a:rPr lang="sr-Latn-RS" i="1" dirty="0"/>
              <a:t>Delije na Bihaću</a:t>
            </a:r>
            <a:r>
              <a:rPr lang="sr-Latn-RS" dirty="0"/>
              <a:t>. Beograd – Sarajevo: Prosveta – Svjetlost – Veselin Masleša  (421–427</a:t>
            </a:r>
            <a:r>
              <a:rPr lang="sr-Latn-RS" dirty="0" smtClean="0"/>
              <a:t>)</a:t>
            </a:r>
            <a:endParaRPr lang="sr-Latn-RS" dirty="0" smtClean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8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04DA3"/>
              </a:buClr>
            </a:pPr>
            <a:r>
              <a:rPr lang="sr-Latn-RS" sz="2600" dirty="0">
                <a:solidFill>
                  <a:prstClr val="black"/>
                </a:solidFill>
              </a:rPr>
              <a:t>Danojlić 1975: Danojlić, Milovan. Najbolji Ćopić (1971). U: Ćopić Branko: </a:t>
            </a:r>
            <a:r>
              <a:rPr lang="sr-Latn-RS" sz="2600" i="1" dirty="0">
                <a:solidFill>
                  <a:prstClr val="black"/>
                </a:solidFill>
              </a:rPr>
              <a:t>Delije na Bihaću</a:t>
            </a:r>
            <a:r>
              <a:rPr lang="sr-Latn-RS" sz="2600" dirty="0">
                <a:solidFill>
                  <a:prstClr val="black"/>
                </a:solidFill>
              </a:rPr>
              <a:t>. Beograd – Sarajevo: Prosveta – Svjetlost – Veselin Masleša  (353–368)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25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Hvala na pažnji!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676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</a:p>
          <a:p>
            <a:r>
              <a:rPr lang="sr-Latn-RS" dirty="0" smtClean="0"/>
              <a:t>Ćopić o humoru</a:t>
            </a:r>
          </a:p>
          <a:p>
            <a:r>
              <a:rPr lang="sr-Latn-RS" cap="small" dirty="0" smtClean="0"/>
              <a:t>U svijetu mog djeda</a:t>
            </a:r>
          </a:p>
          <a:p>
            <a:r>
              <a:rPr lang="sr-Latn-RS" cap="small" dirty="0" smtClean="0"/>
              <a:t>Trešnja</a:t>
            </a:r>
          </a:p>
          <a:p>
            <a:r>
              <a:rPr lang="sr-Latn-RS" cap="small" dirty="0" smtClean="0"/>
              <a:t>Zamjena</a:t>
            </a:r>
          </a:p>
          <a:p>
            <a:r>
              <a:rPr lang="sr-Latn-RS" dirty="0" smtClean="0"/>
              <a:t>Povezanost priča</a:t>
            </a:r>
          </a:p>
          <a:p>
            <a:r>
              <a:rPr lang="sr-Latn-RS" dirty="0" smtClean="0"/>
              <a:t>Literatura</a:t>
            </a:r>
          </a:p>
          <a:p>
            <a:endParaRPr lang="sr-Latn-RS" cap="smal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97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Tri Ćopićeve priče iz zbirke </a:t>
            </a:r>
            <a:r>
              <a:rPr lang="sr-Latn-RS" cap="small" dirty="0" smtClean="0"/>
              <a:t>Bosonogo djetinjstvo </a:t>
            </a:r>
            <a:r>
              <a:rPr lang="sr-Latn-RS" dirty="0" smtClean="0"/>
              <a:t>u kojima tragika junaka čitaoca dovodi do suza, ali i do smeha.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66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Ćopić o humoru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„Andrić je govorio: </a:t>
            </a:r>
            <a:r>
              <a:rPr lang="sr-Latn-RS" dirty="0" smtClean="0">
                <a:cs typeface="Arial"/>
              </a:rPr>
              <a:t>ʻNajređe u jednoj literaturi je humor; ima velikih literatura bez humora, jer dobar humor je redak, dobar humor je kao dragi kamen, dragocen je.ʼ Slagao sam se uvek s Andrićem: jedna književnost ne može bez humora, nije potpuna bez njega“ (Ćopić 1975: 425).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0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Ćopić o humoru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„Volim da pišem humoristično, to je jače od mene. Da sam imao neprilika, imao sam, ali da se toga manem – ne mogu“ (Ćopić 1975: 426).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51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cap="small" dirty="0" smtClean="0"/>
              <a:t>U svijetu mog djeda</a:t>
            </a:r>
            <a:endParaRPr lang="de-AT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Smrt dečakovog dede</a:t>
            </a:r>
          </a:p>
          <a:p>
            <a:r>
              <a:rPr lang="sr-Latn-RS" dirty="0" smtClean="0"/>
              <a:t>Tuga za dedom</a:t>
            </a:r>
          </a:p>
          <a:p>
            <a:r>
              <a:rPr lang="sr-Latn-RS" dirty="0" smtClean="0"/>
              <a:t>Naivne dečakove misli, koje izmamljuju osmeh.</a:t>
            </a:r>
          </a:p>
          <a:p>
            <a:endParaRPr lang="sr-Latn-RS" dirty="0" smtClean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66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cap="small" dirty="0"/>
              <a:t>U svijetu mog djeda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„Umro. Znao sam da se to dogodilo nešto tužno i da sad treba biti jako ozbiljan“ (</a:t>
            </a:r>
            <a:r>
              <a:rPr lang="sr-Latn-RS" dirty="0" smtClean="0"/>
              <a:t>Ćopić</a:t>
            </a:r>
            <a:r>
              <a:rPr lang="de-AT" dirty="0" smtClean="0"/>
              <a:t> 1975: 24).</a:t>
            </a:r>
            <a:endParaRPr lang="sr-Latn-RS" dirty="0" smtClean="0"/>
          </a:p>
          <a:p>
            <a:r>
              <a:rPr lang="sr-Latn-RS" dirty="0" smtClean="0"/>
              <a:t>„</a:t>
            </a:r>
            <a:r>
              <a:rPr lang="de-AT" dirty="0" smtClean="0"/>
              <a:t>[</a:t>
            </a:r>
            <a:r>
              <a:rPr lang="sr-Latn-RS" dirty="0" smtClean="0"/>
              <a:t>...</a:t>
            </a:r>
            <a:r>
              <a:rPr lang="de-AT" dirty="0" smtClean="0"/>
              <a:t>]</a:t>
            </a:r>
            <a:r>
              <a:rPr lang="sr-Latn-RS" dirty="0" smtClean="0"/>
              <a:t> Kada djed umre, on će i sam da ode na groblje na Mihailića brdo, uzeće lijepo iza vrata svoj štap i lagano krenuti putem kao što sam ga toliko puta gledao da odlazi nekud za poslom“ (</a:t>
            </a:r>
            <a:r>
              <a:rPr lang="sr-Latn-RS" dirty="0" smtClean="0"/>
              <a:t>Ćopić</a:t>
            </a:r>
            <a:r>
              <a:rPr lang="de-AT" dirty="0" smtClean="0"/>
              <a:t> 1975: 24).</a:t>
            </a:r>
            <a:endParaRPr lang="sr-Latn-RS" dirty="0"/>
          </a:p>
          <a:p>
            <a:r>
              <a:rPr lang="sr-Latn-RS" dirty="0"/>
              <a:t>„Možda samo prazan sanduk“ (</a:t>
            </a:r>
            <a:r>
              <a:rPr lang="sr-Latn-RS" dirty="0" smtClean="0"/>
              <a:t>Ćopić</a:t>
            </a:r>
            <a:r>
              <a:rPr lang="de-AT" dirty="0" smtClean="0"/>
              <a:t> 1975: 24).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278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cap="small" dirty="0" smtClean="0"/>
              <a:t>Trešnja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Dečakov deda ponovo glavni lik</a:t>
            </a:r>
          </a:p>
          <a:p>
            <a:r>
              <a:rPr lang="sr-Latn-RS" dirty="0" smtClean="0"/>
              <a:t>Kraj rata i povratak dečakovog oca i strica</a:t>
            </a:r>
          </a:p>
          <a:p>
            <a:r>
              <a:rPr lang="sr-Latn-RS" dirty="0" smtClean="0"/>
              <a:t>Dedine suze radosnice: </a:t>
            </a:r>
          </a:p>
          <a:p>
            <a:r>
              <a:rPr lang="sr-Latn-RS" dirty="0" smtClean="0"/>
              <a:t>„Djed je bio vrlo nespretan i smiješan dok je plakao. To je nama unučićima mnogo bolje polazilo za rukom. Kako li smo se mi slavno dernjali kad nas mama izbije!“ (</a:t>
            </a:r>
            <a:r>
              <a:rPr lang="sr-Latn-RS" dirty="0" smtClean="0"/>
              <a:t>Ćopić</a:t>
            </a:r>
            <a:r>
              <a:rPr lang="de-AT" dirty="0" smtClean="0"/>
              <a:t> 1975: 46).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64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cap="small" dirty="0"/>
              <a:t>Trešnja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Smrt dečakovog oca i još veća briga dede za unučad</a:t>
            </a:r>
          </a:p>
          <a:p>
            <a:r>
              <a:rPr lang="sr-Latn-RS" dirty="0" smtClean="0"/>
              <a:t>Zanimljiva berba trešanja:</a:t>
            </a:r>
          </a:p>
          <a:p>
            <a:r>
              <a:rPr lang="sr-Latn-RS" dirty="0" smtClean="0"/>
              <a:t>„Striče Rade, ama šta to radiš, pobogu?!</a:t>
            </a:r>
          </a:p>
          <a:p>
            <a:r>
              <a:rPr lang="de-AT" dirty="0" smtClean="0"/>
              <a:t>[…] </a:t>
            </a:r>
            <a:r>
              <a:rPr lang="sr-Latn-RS" dirty="0" smtClean="0"/>
              <a:t>Kako šta radim? Častim unuke.</a:t>
            </a:r>
          </a:p>
          <a:p>
            <a:r>
              <a:rPr lang="sr-Latn-RS" dirty="0" smtClean="0"/>
              <a:t>Ama, striče, odakle ćeš dogodi</a:t>
            </a:r>
            <a:r>
              <a:rPr lang="de-AT" dirty="0" smtClean="0"/>
              <a:t>n</a:t>
            </a:r>
            <a:r>
              <a:rPr lang="sr-Latn-RS" dirty="0" smtClean="0"/>
              <a:t>e brati kad sad okljastriš drvo? O, ljudi, ljudi!</a:t>
            </a:r>
          </a:p>
          <a:p>
            <a:r>
              <a:rPr lang="sr-Latn-RS" dirty="0" smtClean="0"/>
              <a:t>Ajde, odlazi tamo. Ko bi od gre</a:t>
            </a:r>
            <a:r>
              <a:rPr lang="de-AT" dirty="0" smtClean="0"/>
              <a:t>‘</a:t>
            </a:r>
            <a:r>
              <a:rPr lang="sr-Latn-RS" dirty="0" smtClean="0"/>
              <a:t>ote gledao kako djeca, željna, stoje pod voćkom!“ (</a:t>
            </a:r>
            <a:r>
              <a:rPr lang="sr-Latn-RS" dirty="0" smtClean="0"/>
              <a:t>Ćopić</a:t>
            </a:r>
            <a:r>
              <a:rPr lang="de-AT" dirty="0" smtClean="0"/>
              <a:t> 1975: 48–49).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491F-2C69-4D63-89C0-8F468DE22C5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696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891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Smeh između humora i tragike, vedrine i suza</vt:lpstr>
      <vt:lpstr>Sadržaj</vt:lpstr>
      <vt:lpstr>Uvod</vt:lpstr>
      <vt:lpstr>Ćopić o humoru</vt:lpstr>
      <vt:lpstr>Ćopić o humoru</vt:lpstr>
      <vt:lpstr>U svijetu mog djeda</vt:lpstr>
      <vt:lpstr>U svijetu mog djeda</vt:lpstr>
      <vt:lpstr>Trešnja</vt:lpstr>
      <vt:lpstr>Trešnja</vt:lpstr>
      <vt:lpstr>Zamjena</vt:lpstr>
      <vt:lpstr>Zamjena</vt:lpstr>
      <vt:lpstr>Zamjena</vt:lpstr>
      <vt:lpstr>Povezanost priča</vt:lpstr>
      <vt:lpstr>PowerPoint Presentation</vt:lpstr>
      <vt:lpstr>PowerPoint Presentation</vt:lpstr>
      <vt:lpstr>PowerPoint Presentation</vt:lpstr>
      <vt:lpstr>Literatura</vt:lpstr>
      <vt:lpstr>Literatura</vt:lpstr>
      <vt:lpstr>Hvala na pažnji!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Smeh između humora i tragike, vedrine i suza</dc:title>
  <dc:creator>Emma</dc:creator>
  <cp:lastModifiedBy>Emma</cp:lastModifiedBy>
  <cp:revision>15</cp:revision>
  <dcterms:created xsi:type="dcterms:W3CDTF">2013-08-16T10:19:54Z</dcterms:created>
  <dcterms:modified xsi:type="dcterms:W3CDTF">2013-08-29T21:06:58Z</dcterms:modified>
</cp:coreProperties>
</file>