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6" r:id="rId3"/>
    <p:sldId id="413" r:id="rId4"/>
    <p:sldId id="427" r:id="rId5"/>
    <p:sldId id="457" r:id="rId6"/>
    <p:sldId id="458" r:id="rId7"/>
    <p:sldId id="459" r:id="rId8"/>
    <p:sldId id="416" r:id="rId9"/>
    <p:sldId id="414" r:id="rId10"/>
    <p:sldId id="417" r:id="rId11"/>
    <p:sldId id="415" r:id="rId12"/>
    <p:sldId id="418" r:id="rId13"/>
    <p:sldId id="419" r:id="rId14"/>
    <p:sldId id="420" r:id="rId15"/>
    <p:sldId id="421" r:id="rId16"/>
    <p:sldId id="422" r:id="rId17"/>
    <p:sldId id="42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62" r:id="rId26"/>
    <p:sldId id="425" r:id="rId27"/>
    <p:sldId id="426" r:id="rId28"/>
    <p:sldId id="446" r:id="rId29"/>
    <p:sldId id="447" r:id="rId30"/>
    <p:sldId id="448" r:id="rId31"/>
    <p:sldId id="429" r:id="rId32"/>
    <p:sldId id="430" r:id="rId33"/>
    <p:sldId id="431" r:id="rId34"/>
    <p:sldId id="450" r:id="rId35"/>
    <p:sldId id="451" r:id="rId36"/>
    <p:sldId id="432" r:id="rId37"/>
    <p:sldId id="433" r:id="rId38"/>
    <p:sldId id="452" r:id="rId39"/>
    <p:sldId id="467" r:id="rId40"/>
    <p:sldId id="453" r:id="rId41"/>
    <p:sldId id="469" r:id="rId42"/>
    <p:sldId id="434" r:id="rId43"/>
    <p:sldId id="464" r:id="rId44"/>
    <p:sldId id="465" r:id="rId45"/>
    <p:sldId id="455" r:id="rId46"/>
    <p:sldId id="435" r:id="rId47"/>
    <p:sldId id="456" r:id="rId48"/>
    <p:sldId id="436" r:id="rId49"/>
    <p:sldId id="437" r:id="rId50"/>
    <p:sldId id="438" r:id="rId51"/>
    <p:sldId id="463" r:id="rId52"/>
    <p:sldId id="449" r:id="rId53"/>
  </p:sldIdLst>
  <p:sldSz cx="9144000" cy="6858000" type="screen4x3"/>
  <p:notesSz cx="6864350" cy="9998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800000"/>
    <a:srgbClr val="FFFFCC"/>
    <a:srgbClr val="CC9900"/>
    <a:srgbClr val="FFFF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167" autoAdjust="0"/>
  </p:normalViewPr>
  <p:slideViewPr>
    <p:cSldViewPr>
      <p:cViewPr>
        <p:scale>
          <a:sx n="100" d="100"/>
          <a:sy n="100" d="100"/>
        </p:scale>
        <p:origin x="-22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211" y="0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6436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211" y="9496436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21F047F-DD23-4999-BA19-4C60928E8EB5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67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211" y="0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9300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6" y="4749086"/>
            <a:ext cx="5491480" cy="44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6436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211" y="9496436"/>
            <a:ext cx="2974551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944808B-EE94-4BEF-84AC-15E12179F940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78564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Branko Tošović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704A-47C0-47AF-BFF0-A3CC1371CAEB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E7B8BF-577F-42C5-B824-431D21ABC0A0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2447-B4B5-4F5E-845D-F900A8CF5BD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2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092EE-E888-4A3F-BEEB-831921531FD8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FD65-1E44-4F3B-BF14-C449AB8C73D8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12842-A815-4CEC-8521-000469CEBE54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76A6-C9A2-44A6-8ED0-8B44FD5AB84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561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6F321-245D-4F1A-BB75-62F81D74F97B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0C99-933E-4B99-A91F-3FE4F526293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24B89-3B43-47AC-A08E-0E2008BEE7B2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A4CD-0054-4EAE-94AE-C4A45C2B36F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2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CD93B-0304-4CBE-8A22-AE934BBE39ED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4B4-5E01-429D-AD9F-BC57FABE4721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90C42-AEF8-45DB-AE7D-B7857024F868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490-92E0-4134-8715-8A6B91510B5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0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67C17-4245-462E-99FD-FE7D8E30DA05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D383-AC2E-4463-9A66-F167D499B0CC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83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D27E2-EBFB-448E-80A3-19A07DB2B65A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46B4-9E24-469E-9CD1-F523A6E8A52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0F696-F3C3-46D0-B4FF-9BCA9743A3C8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3AF3-7938-4A69-8EAC-A9486B24862F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3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sr-Latn-C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D60B8-E907-4F67-BBB7-4C2FAB50C00D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BC5B-FD94-406A-8E83-397F02E3996B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5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E51146C7-8264-4A3F-BB45-5536D8B3AEA9}" type="datetime1">
              <a:rPr lang="sr-Latn-CS" altLang="sr-Latn-RS" smtClean="0"/>
              <a:t>23.9.2015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6E1E9AD-A573-4CC2-9123-433837555A27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046586" y="1772443"/>
            <a:ext cx="5333726" cy="3960813"/>
          </a:xfrm>
        </p:spPr>
        <p:txBody>
          <a:bodyPr/>
          <a:lstStyle/>
          <a:p>
            <a:r>
              <a:rPr lang="de-AT" altLang="sr-Latn-RS" sz="1400" dirty="0"/>
              <a:t/>
            </a:r>
            <a:br>
              <a:rPr lang="de-AT" altLang="sr-Latn-RS" sz="1400" dirty="0"/>
            </a:br>
            <a:r>
              <a:rPr lang="pl-PL" altLang="sr-Latn-RS" sz="1600" dirty="0"/>
              <a:t/>
            </a:r>
            <a:br>
              <a:rPr lang="pl-PL" altLang="sr-Latn-RS" sz="1600" dirty="0"/>
            </a:br>
            <a:r>
              <a:rPr lang="pl-PL" altLang="sr-Latn-RS" sz="1400" dirty="0"/>
              <a:t/>
            </a:r>
            <a:br>
              <a:rPr lang="pl-PL" altLang="sr-Latn-RS" sz="1400" dirty="0"/>
            </a:br>
            <a:r>
              <a:rPr lang="sr-Latn-CS" sz="5400" b="1" dirty="0" smtClean="0">
                <a:solidFill>
                  <a:srgbClr val="FF0000"/>
                </a:solidFill>
                <a:ea typeface="宋体" pitchFamily="2" charset="-122"/>
              </a:rPr>
              <a:t>Andrićevi </a:t>
            </a:r>
            <a:r>
              <a:rPr lang="de-AT" sz="5400" b="1" dirty="0" smtClean="0">
                <a:solidFill>
                  <a:srgbClr val="FF0000"/>
                </a:solidFill>
                <a:ea typeface="宋体" pitchFamily="2" charset="-122"/>
              </a:rPr>
              <a:t/>
            </a:r>
            <a:br>
              <a:rPr lang="de-AT" sz="5400" b="1" dirty="0" smtClean="0">
                <a:solidFill>
                  <a:srgbClr val="FF0000"/>
                </a:solidFill>
                <a:ea typeface="宋体" pitchFamily="2" charset="-122"/>
              </a:rPr>
            </a:br>
            <a:r>
              <a:rPr lang="sr-Latn-CS" sz="5400" b="1" cap="small" dirty="0" smtClean="0">
                <a:solidFill>
                  <a:srgbClr val="FF0000"/>
                </a:solidFill>
                <a:ea typeface="宋体" pitchFamily="2" charset="-122"/>
              </a:rPr>
              <a:t>Znakovi</a:t>
            </a:r>
            <a:r>
              <a:rPr lang="sr-Latn-CS" sz="5400" b="1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de-AT" sz="5400" b="1" dirty="0" smtClean="0">
                <a:solidFill>
                  <a:srgbClr val="FF0000"/>
                </a:solidFill>
                <a:ea typeface="宋体" pitchFamily="2" charset="-122"/>
              </a:rPr>
              <a:t/>
            </a:r>
            <a:br>
              <a:rPr lang="de-AT" sz="5400" b="1" dirty="0" smtClean="0">
                <a:solidFill>
                  <a:srgbClr val="FF0000"/>
                </a:solidFill>
                <a:ea typeface="宋体" pitchFamily="2" charset="-122"/>
              </a:rPr>
            </a:br>
            <a:r>
              <a:rPr lang="sr-Latn-CS" sz="5400" b="1" dirty="0" smtClean="0">
                <a:solidFill>
                  <a:srgbClr val="FF0000"/>
                </a:solidFill>
                <a:ea typeface="宋体" pitchFamily="2" charset="-122"/>
              </a:rPr>
              <a:t>kao </a:t>
            </a:r>
            <a:r>
              <a:rPr lang="sr-Latn-CS" sz="5400" b="1" dirty="0">
                <a:solidFill>
                  <a:srgbClr val="FF0000"/>
                </a:solidFill>
                <a:ea typeface="宋体" pitchFamily="2" charset="-122"/>
              </a:rPr>
              <a:t>hipertekst </a:t>
            </a:r>
            <a:r>
              <a:rPr lang="sr-Latn-BA" altLang="sr-Latn-RS" sz="54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de-AT" altLang="zh-CN" sz="54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sr-Latn-CS" altLang="sr-Latn-RS" sz="7200" b="1" dirty="0">
                <a:solidFill>
                  <a:srgbClr val="FF0000"/>
                </a:solidFill>
                <a:ea typeface="宋体" pitchFamily="2" charset="-122"/>
              </a:rPr>
              <a:t/>
            </a:r>
            <a:br>
              <a:rPr lang="sr-Latn-CS" altLang="sr-Latn-RS" sz="7200" b="1" dirty="0">
                <a:solidFill>
                  <a:srgbClr val="FF0000"/>
                </a:solidFill>
                <a:ea typeface="宋体" pitchFamily="2" charset="-122"/>
              </a:rPr>
            </a:br>
            <a:endParaRPr lang="en-US" altLang="sr-Latn-RS" sz="72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45125"/>
            <a:ext cx="6400800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altLang="sr-Latn-RS" sz="1800" b="1" dirty="0" smtClean="0"/>
              <a:t>8. </a:t>
            </a:r>
            <a:r>
              <a:rPr lang="sr-Latn-CS" altLang="sr-Latn-RS" sz="1800" b="1" dirty="0"/>
              <a:t>Međunarodni simpozijum</a:t>
            </a:r>
            <a:endParaRPr lang="bg-BG" altLang="sr-Latn-RS" sz="1800" b="1" dirty="0"/>
          </a:p>
          <a:p>
            <a:pPr>
              <a:lnSpc>
                <a:spcPct val="80000"/>
              </a:lnSpc>
            </a:pPr>
            <a:r>
              <a:rPr lang="de-AT" altLang="zh-CN" sz="1800" b="1" dirty="0" smtClean="0">
                <a:ea typeface="宋体" pitchFamily="2" charset="-122"/>
              </a:rPr>
              <a:t>„</a:t>
            </a:r>
            <a:r>
              <a:rPr lang="sr-Latn-CS" sz="1800" b="1" dirty="0"/>
              <a:t>Andrićevi Znakovi: Ivo Andrić kao mislilac, filozof, psiholog, logičar i estet(a</a:t>
            </a:r>
            <a:r>
              <a:rPr lang="sr-Latn-CS" sz="1800" b="1" dirty="0" smtClean="0"/>
              <a:t>)</a:t>
            </a:r>
            <a:r>
              <a:rPr lang="de-AT" altLang="zh-CN" sz="1800" b="1" dirty="0" smtClean="0">
                <a:ea typeface="宋体" pitchFamily="2" charset="-122"/>
              </a:rPr>
              <a:t>“</a:t>
            </a:r>
            <a:r>
              <a:rPr lang="de-AT" altLang="zh-CN" sz="1800" dirty="0" smtClean="0">
                <a:ea typeface="宋体" pitchFamily="2" charset="-122"/>
              </a:rPr>
              <a:t> </a:t>
            </a:r>
            <a:endParaRPr lang="de-AT" altLang="sr-Latn-RS" sz="1800" b="1" dirty="0"/>
          </a:p>
          <a:p>
            <a:pPr>
              <a:lnSpc>
                <a:spcPct val="80000"/>
              </a:lnSpc>
            </a:pPr>
            <a:r>
              <a:rPr lang="hr-HR" altLang="sr-Latn-RS" sz="1800" b="1" dirty="0"/>
              <a:t> (</a:t>
            </a:r>
            <a:r>
              <a:rPr lang="hr-HR" altLang="sr-Latn-RS" sz="1800" b="1" dirty="0" err="1"/>
              <a:t>Grac</a:t>
            </a:r>
            <a:r>
              <a:rPr lang="hr-HR" altLang="sr-Latn-RS" sz="1800" b="1" dirty="0"/>
              <a:t>, </a:t>
            </a:r>
            <a:r>
              <a:rPr lang="de-AT" altLang="sr-Latn-RS" sz="1800" b="1" dirty="0" smtClean="0"/>
              <a:t>24</a:t>
            </a:r>
            <a:r>
              <a:rPr lang="sr-Latn-CS" altLang="zh-CN" sz="1800" b="1" dirty="0" smtClean="0"/>
              <a:t>–</a:t>
            </a:r>
            <a:r>
              <a:rPr lang="de-AT" altLang="zh-CN" sz="1800" b="1" dirty="0" smtClean="0"/>
              <a:t>26</a:t>
            </a:r>
            <a:r>
              <a:rPr lang="hr-HR" altLang="sr-Latn-RS" sz="1800" b="1" dirty="0" smtClean="0"/>
              <a:t>. </a:t>
            </a:r>
            <a:r>
              <a:rPr lang="de-AT" altLang="sr-Latn-RS" sz="1800" b="1" dirty="0" err="1" smtClean="0"/>
              <a:t>septembar</a:t>
            </a:r>
            <a:r>
              <a:rPr lang="hr-HR" altLang="sr-Latn-RS" sz="1800" b="1" dirty="0" smtClean="0"/>
              <a:t> </a:t>
            </a:r>
            <a:r>
              <a:rPr lang="hr-HR" altLang="sr-Latn-RS" sz="1800" b="1" dirty="0"/>
              <a:t>20</a:t>
            </a:r>
            <a:r>
              <a:rPr lang="de-AT" altLang="sr-Latn-RS" sz="1800" b="1" dirty="0" smtClean="0"/>
              <a:t>15</a:t>
            </a:r>
            <a:r>
              <a:rPr lang="hr-HR" altLang="sr-Latn-RS" sz="1800" b="1" dirty="0" smtClean="0"/>
              <a:t>)</a:t>
            </a:r>
            <a:r>
              <a:rPr lang="de-AT" altLang="sr-Latn-RS" sz="1800" dirty="0" smtClean="0"/>
              <a:t> </a:t>
            </a:r>
            <a:endParaRPr lang="de-AT" altLang="sr-Latn-RS" sz="1800" b="1" dirty="0"/>
          </a:p>
          <a:p>
            <a:pPr>
              <a:lnSpc>
                <a:spcPct val="80000"/>
              </a:lnSpc>
            </a:pP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CS" altLang="sr-Latn-RS" sz="3600" b="1" i="1" dirty="0"/>
          </a:p>
        </p:txBody>
      </p:sp>
      <p:sp>
        <p:nvSpPr>
          <p:cNvPr id="2056" name="AutoShape 2"/>
          <p:cNvSpPr>
            <a:spLocks noChangeAspect="1" noChangeArrowheads="1"/>
          </p:cNvSpPr>
          <p:nvPr/>
        </p:nvSpPr>
        <p:spPr bwMode="auto">
          <a:xfrm>
            <a:off x="179388" y="330200"/>
            <a:ext cx="8713787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altLang="sr-Latn-RS" sz="2800" b="1" u="none" dirty="0"/>
              <a:t>Branko </a:t>
            </a:r>
            <a:r>
              <a:rPr lang="de-DE" altLang="sr-Latn-RS" sz="2800" b="1" u="none" dirty="0" err="1"/>
              <a:t>Tošović</a:t>
            </a:r>
            <a:r>
              <a:rPr lang="ru-RU" altLang="sr-Latn-RS" sz="3600" b="1" u="none" dirty="0"/>
              <a:t> </a:t>
            </a:r>
            <a:r>
              <a:rPr lang="pl-PL" altLang="sr-Latn-RS" u="none" dirty="0"/>
              <a:t> </a:t>
            </a:r>
            <a:br>
              <a:rPr lang="pl-PL" altLang="sr-Latn-RS" u="none" dirty="0"/>
            </a:br>
            <a:r>
              <a:rPr lang="pl-PL" altLang="sr-Latn-RS" sz="1400" b="1" u="none" dirty="0" err="1"/>
              <a:t>Institut</a:t>
            </a:r>
            <a:r>
              <a:rPr lang="pl-PL" altLang="sr-Latn-RS" sz="1400" b="1" u="none" dirty="0"/>
              <a:t> </a:t>
            </a:r>
            <a:r>
              <a:rPr lang="pl-PL" altLang="sr-Latn-RS" sz="1400" b="1" u="none" dirty="0" err="1"/>
              <a:t>für</a:t>
            </a:r>
            <a:r>
              <a:rPr lang="pl-PL" altLang="sr-Latn-RS" sz="1400" b="1" u="none" dirty="0"/>
              <a:t> </a:t>
            </a:r>
            <a:r>
              <a:rPr lang="pl-PL" altLang="sr-Latn-RS" sz="1400" b="1" u="none" dirty="0" err="1"/>
              <a:t>Slawistik</a:t>
            </a:r>
            <a:r>
              <a:rPr lang="pl-PL" altLang="sr-Latn-RS" sz="1400" b="1" u="none" dirty="0"/>
              <a:t> </a:t>
            </a:r>
            <a:br>
              <a:rPr lang="pl-PL" altLang="sr-Latn-RS" sz="1400" b="1" u="none" dirty="0"/>
            </a:br>
            <a:r>
              <a:rPr lang="pl-PL" altLang="sr-Latn-RS" sz="1400" b="1" u="none" dirty="0"/>
              <a:t>der </a:t>
            </a:r>
            <a:r>
              <a:rPr lang="de-AT" altLang="sr-Latn-RS" sz="1400" b="1" u="none" dirty="0"/>
              <a:t>Karl-Franzens </a:t>
            </a:r>
            <a:r>
              <a:rPr lang="pl-PL" altLang="sr-Latn-RS" sz="1400" b="1" u="none" dirty="0" err="1"/>
              <a:t>Universität</a:t>
            </a:r>
            <a:r>
              <a:rPr lang="pl-PL" altLang="sr-Latn-RS" sz="1400" b="1" u="none" dirty="0"/>
              <a:t> Graz</a:t>
            </a:r>
            <a:r>
              <a:rPr lang="de-AT" altLang="sr-Latn-RS" sz="1400" b="1" u="none" dirty="0"/>
              <a:t/>
            </a:r>
            <a:br>
              <a:rPr lang="de-AT" altLang="sr-Latn-RS" sz="1400" b="1" u="none" dirty="0"/>
            </a:br>
            <a:r>
              <a:rPr lang="pl-PL" altLang="sr-Latn-RS" sz="1400" b="1" u="none" dirty="0"/>
              <a:t>http://www-gewi.kfunigraz.ac.at/gralis</a:t>
            </a:r>
            <a:r>
              <a:rPr lang="de-AT" altLang="sr-Latn-RS" sz="1400" b="1" u="none" dirty="0"/>
              <a:t/>
            </a:r>
            <a:br>
              <a:rPr lang="de-AT" altLang="sr-Latn-RS" sz="1400" b="1" u="none" dirty="0"/>
            </a:br>
            <a:r>
              <a:rPr lang="de-DE" altLang="sr-Latn-RS" sz="1400" b="1" u="none" dirty="0"/>
              <a:t>branko.tosovic@uni-graz.at</a:t>
            </a:r>
            <a:r>
              <a:rPr lang="pl-PL" altLang="sr-Latn-RS" sz="1400" b="1" u="none" dirty="0"/>
              <a:t/>
            </a:r>
            <a:br>
              <a:rPr lang="pl-PL" altLang="sr-Latn-RS" sz="1400" b="1" u="none" dirty="0"/>
            </a:br>
            <a:endParaRPr lang="en-US" altLang="sr-Latn-RS" sz="1400" b="1" u="none" dirty="0">
              <a:solidFill>
                <a:srgbClr val="FF0000"/>
              </a:solidFill>
            </a:endParaRPr>
          </a:p>
        </p:txBody>
      </p:sp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97" y="260350"/>
            <a:ext cx="1285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3" descr="https://encrypted-tbn2.gstatic.com/images?q=tbn:ANd9GcRsf8EVospN1jfTPoKqYBVHuMi_m31-ze_KcQM6h8fwInoSPz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" name="AutoShape 2" descr="data:image/jpeg;base64,/9j/4AAQSkZJRgABAQAAAQABAAD/2wCEAAkGBxQSEhAUEhIUFBUUFhUYFBUVFBcXFRUXFRgXFxYXGBgYHCggGBolHBgVITEiJSkrLi8vFx8zRDMtNyktLisBCgoKDg0OFxAQGjcmICQsLDcwLS03NTIsNC8tLzQ3Ny03LDQvLCwsLi0tLSwsLCwyLSwsLCwsLCwsLCwsLCwsLP/AABEIARIAuAMBIgACEQEDEQH/xAAcAAEAAgMBAQEAAAAAAAAAAAAAAQYEBQcCAwj/xABNEAACAQMCAwMGDAIFCwMFAAABAgMABBESIQUGMQdBURMiYXF0sRQWIzI0NVSBkZSz0lKhQnKCkpMIFSQlQ2JjssHR8DPC4URTg6LD/8QAGAEBAQEBAQAAAAAAAAAAAAAAAAEDAgT/xAAvEQACAgEDAgMHAwUAAAAAAAAAAQIRAwQSITFBE3GBMlFhkbHB0SKh8BQjM0JS/9oADAMBAAIRAxEAPwC8dnfLto/DLBntbd2aCMszQozEkbkkjc1YvivZfYrX/Aj/AG1gdmn1Vw72eP3VZqA1HxXsvsVr+Xj/AG0+K9l9itfy8f7a29RQGp+K1l9itfy8f7afFey+xWv5eP8AbW3pQGo+K9l9itf8CP8AbT4rWX2K1/Lx/trb0oDT/Fay+xWv+BH+2p+K1l9itf8AAj/bW3pQGo+K9l9itfy8f7afFey+xWv5eP8AbW3pQGo+K9l9itf8CP8AbT4r2X2K1/Lx/trb0oDU/Fey+xWv5eP9tR8WLL7Fa/l4v21t6wuLcOS4iaOTVpbG6O8bAg5BDIQRv6aAxfixZfYrX8vH+2o+LFl9itvy8f7a5f2KRPctdPNPPIY8oNc8jgo4GRhmIHrG/prC4rw42XHIIJZ7g2k+loQ08pCFtsbtvpcY3zs60JZ134sWX2K1/Lx/tqfixZfYrX8vH+2qlzjwVbjiFnGhkDaGe4ZZXAcZVIldVYA5xK3T/Zkd9V/mPjE17xVeFxSulvAAJdLaWmcBSdTLjzBqUYGOjeIwFnS15asT0s7X/Ai/bXo8r2X2K1/Lx/tqh878nLY2r3lhJJbz22HYo2EkQEawyDzTsSRkHpirf2f8yf5ws4piAsnzZVHQOuxx6D1FBZ8OaOW7RLK8ZLS3UrbzEFYIwQRGxBBC7GlbTm/6BfezT/ptShTA7NPqrh3s8fuqzVWezT6q4d7PH7qs1AKUpQClKUApSlAKUpQClKUApSlAK8ueteqxOJ2InjaNmdQw6xuyMPUykEfjQHJ/8n3pf/1xW57c+BGaxW5jHyto2sEdRG2A+/oOlv7NbzlnkKCwk8pbvKuRh0LsUf1qTjO2x61Z760WaOSOQakkVkceKsCGH4E0IUfszu2vfKXsi4Z1RR6BGugfifKN/wDkqoLAbLmhjKNKXTFomPzW8oq9/oZWX8PEV1vl7gsdnCkMQOhNlzucdAM9+2K8cxcuW99GI7mIOAco24dG/iRhup9VAaPtZ4gkPCr3WQDInkkHezSEKAPHG59QNa7sT4W8Fh54IMjlsHuzk+4j8K2A7PrbUjTSTTeT+Z5eVpNP9XWxx6wM1b7eFUUKoAUDAA7hQprObvoN97NP+m1TUc3fQb72af8ATapoDX9mn1Vw72eP3VZqrPZp9VcO9nj91WagFKUoBSlKAUpSgFY3Eb5II5JZWCRxqWdj0AHU7Vk1Q+1gPPBFYxH5S6Zj/YhAbf0GQxL6mNAXaC4V0V1IZWUMrDoVIyCPurUWXN9lNKIY7qJpSSBGG8/I3Iwe/Y7VUewvjvlrE2758pasUweoQ7rt3Y3X+zWl7SuUXvOJSm1Oi4jtraVMebrYSXIO/c/mJhv92gOu316kKNJI2lF+c2Ccd3dWlj53sWieYXUZiUhS/naSxzgKcecdjsM9Kr/Zhz58NU2115l7DlXVvNMoTYsB3MOjL9/Q1lcgWyfBLlQo82W5Tcf0VkkGPVtQGRF2l8PcEpNI6jYsltOyA+lhHgVvuCcdgvI/KW0ySpnBKHOk9cMOqn0GuVf5O0atDd5AOJBjIzjzEqeaZBwvj9rLbgIl4qieNdlfLFGOBtnOhvWD4mhDoPEuerKCUwyyssvdH5GYs3XdQE84bHcZG1euBc72d5I0MM3yozmKRHjk264WQAn7q5x2vTqnF+FOQSBHk6VLHGtuiqCT17ga13FLscU41BLw9GVbYRh5NOhmZGY/MOGA30bgdDn0inV+YOd7SxcJdNJGT80+QlZG78K6qVY+gHNbLh/GopofLqxWPBJMimMqF6lg+Co798bVzj/KA+j8P8fhH/8ANs1i9tHEWj4ZYwodK3DfKY71jUNg+tip/s0B9+buY7O9mtJQ1xJb2ruxMds7RtICPlNRxqVQpxgEZOe6uj8t8cgvYEntn1xtkAkEMCpwQwO4NYnJXCkgs7dUUDKLnbuxt/Ks7hHA4bYzGBdAlfWyj5oc/OKjuz4DagPlzf8AQb72af8ATapqObvoN97NP+m1TQGv7NPqrh3s8fuqzVWezX6q4d7PH7qs1AKUpQCoqaUBAqaUoDzK4UEkgADJJ2AA6k+iuWsLXjHFJh5cMtvGqQ+TlKswHnySIVYFlLOq5/4VdTIrFTh0YbUI1DfxY3/GgOG8C4hBwnjsqxzq1nMCrya9SxsRnDv4q4YHPcwq7JzLatxzK3MLK9rDGrCRSrSiW4+TDA4Leeu3XcVe5uGROctEjHxKg15bhEJxmJNum3T1UBz/ALUORHlYcQ4flLyIhmCbGXSNiP8AiAbf7w2PdXns15hVeGTXFywTVLMWwrfPkeRiAoBPUnaunAV8Y7NF16UUazl8DAY+JoDhnYhzBBZLdJdM0RYqylo3w2wBGQDgjT09NZt3E/GeMQzxxyJbW6qsZkUoXwSxfSdwuT3+A8a7J/m+L/7Sf3RX1ht1QYVVX1AD3UBxLtTvEbi3D3TWyW66ZmWN2VCHbIJC4PpxX05qD8P4pa8Ts0aS3ulBlEasQchRJsBtldLjPeGrtMlsjHLIpPiVBP8AOnwdcadC6f4dIx49KA49208US7gsRbLLLiXyhKwylQpQgZOnGrf5vUVvObuXhxfhMHwY/Kw4aIMChLAFHjIYAqT6e8DurogtE/gT+6P+1e44lX5qgeoAUBz7lvn+GKzjju47iK5hQJJD8HlLMy7ZQhSGBx47Zrb9n/ME96lxJPEYh5U+SQjDLHgBVbxbYkn/AHqtElsjfORT61B99e0QAYAAHgBigNVzd9BvvZp/02qajm/6Df8As0/6bVNAa/s0+quHezx+6rNVZ7NPqrh3s8fuqzUApSlAKUpQClKUApSlAKUpQClKUApSlAKUpQClKUApSlAajm/6DfezT/ptU1HN30G+9mn/AE2qaA1/Zp9VcO9nj91Waqz2afVXDvZ4/dVmoBSlKAUpSgFKUoBSlKAUpSgFKUoBSlKAUpSgFKUoBSlKA1HN30G+9mn/AE2qajm76DfezT/ptU0Br+zT6q4d7PH7qs1Vns0+quHezx+6rNQClKUApUYqaAUpSgFKUoBSlKAUpSgFKUoBSlKAUpSgFKUoDUc3fQb72af9Nqmo5u+g33s0/wCm1TQGu7NT/qrh3s8fuqy5ql8peU/zHZ+Sz5Q2qBMdQSMA/dnP3V8uIXl7DbNNLcImANKiMamJ2Ubg7mtceJ5KSfLdGWTLsu0XnNM1RuX7q8ubWV2nKMN43CJvgfNI04K/zqeRea3mYwXLfKHdGIALDqVONs46eIrR6SdTad7etGa1Ubimq3dC8ZpmqrxxZ1u7dYrh1SXUShC6QUKbZ05wc9KyOeuINBaOUYrIxVFI2IJOWI9ShjWccLlKMU/aO3l2xlJroWImmqtTy/ffCbWNySGZcMV2IboceBqnWl9Ot7NC93J5OHUSz4xpUajqwN9q6hp5S3q+YnMtQo7XXtHR80zVK5fjuXkaZriQQoSQshySu+zbDJxufAn0VicOup+JTSkTPDCnzQjFTjuJx1Y/gKv9P1e7hdX9h4/RVy+h0DVQmqZw7iUlvdGyuJGkVx8lKT5/nZwCfuIz6K1TGeLiK27XM2glTGWdjkHcZ387cEb+FdLSS557X5o4eqSrjvXkzpGqmaqHELSRr5EjnmUaQ8g8oxUE6ui5wBhenTetVZLKOItALibQhyuqRm2ChsEE4PXvrmODcm76Kzp52pJNdXR0UVNQtTXnPSKUpQClKUApSlAajm76DfezT/ptU1HN30G+9mn/AE2qaA13Zt9VcO9nj91VjnW9a7u47WPdIyNWO+Q4z+AOPvNbvk2WROCWbRJrkFqmhRjc4261XOU45bZ2lltZ5XOSCAPnHqSWPr/GvdpEoxll7rhL4vv6Hi1VylGHZ9fwdFs7FYYBGvcpz6Tjc1QbzgZezt7uDImhUFtPVlUdfWvuyK2vCuKXTSXcstvLpK+ZEANguwwWIB6knHj37VsuRpW+DiGSN0eMYOtcBhsMqe8VISnge5O+VfxLNRzLa1XBreHceF23D32DqzrIPAkJuPQcZr3zxdr5WGN1dkCOzhBk5fzB3/wiT8axJ+W2tuIRSwoTC7ZIXpG2d1PgD3fh4Vs+EvK17LJNbyIGGEJwwXSAMEjb+I+HnVpPw4z34+lX8ee3ocQ8SUNk+t/T8mv7Lr3zZ4T1UhgD6dj/ADqt8wiT4bemPqraiMZ81QpO3eB1xW8iguIeIS3C2smhydSrgncDJyNuu9eOHw3Av3uZLWQJISCAM4BXT4b9B/OvVHLCGWeVVzFcX34tHmeOUscMdPh9fmWLh1+txw6QxDS3knUqOquFOf8Avn01q+yveKb+svurG5etLi0upcW0nweRiCg87QM7EEbHHTburNtuHTcOmmaGIzwS7hVOGjPhjvH/AMV5prGo5McX1pr8eZvFzcoZJLpaf5Ndz4xF/a6fnBUP/wC7YrL7Rrco1pdL1RtLf8y/+4ffXrhnB5rq8+FXCaFXGlTnYL81RnrvuTVl5o4abi2ljABYjKZ/iU5H/npqLURhPEuyVP16h4JShkfdu16Gv5Zk8vLPcdzkBfUAF/8AZn+1Wlsz/rmX1n9MVZOU+HmC1RWXDbkg+PQD8BVctbC6W/a5a3yrMchWzgadORnGfHpWcJQvLzxVL5o0yRl/a478l/FTUKamvEe0UpSgFKUoBSlKA1HN30G+9mn/AE2qajm76DfezT/ptU0Bruzb6q4d7PH7qstVTkFGbg9gEcoxto8OACVOOuGGDWh4Rxq/uHnjW4QNFr/2SYbQSPA9cVtiwPJFyTSr3/ExyZlBpNdTpNM1S+Dc7BrOWaYASRYBC7By2y4z0ycVj8JPELtGnW58jv5iBEKf1d1Jx3ZJrt6WcW97qnXqcrUxlW3niy+Uqs8scea8iljc+SuI8q+nGx6a1DZHXuOdxVa4ZfX1xLcRLeMph14OiLDaCRuNHeaLSSuSk6r7keqjUWld3+x0ulU/lTjkt9BIjSGOZMfKIF3HccMCvoIxWp5fv727klT4WyGMncRxYODjpoo9JJb9zS29QtTF7aXtdDo1RVT4et4JJ4JJy2UDxT6E2wVyB5uk9/UHGa0fLLXV3JOjXkqmMncHrg46DAqLT3GUtypV+4eopxW3r9jpNTiqny9xqVbh7O6YNIv/AKcmMeUXGRkDvxVtrLJjeN0zXHkWRWiMUxU0rg0FKVrePcbgs4XmuJBHGvedySeiqBuzHwFAbGma4FzT24Tu5WwRYoxnz5VDSN6dOdKj15qpz9qXFW3N649CxxKP5JUsln6pzU1+Tm7SOJn/AOum+7QPctfSHtN4ovS+k+9Ym/5kNLFn6tpX5t4V218RiK+V8lcL3hkEbH1NHgA/2T6q7FyR2h2vE8rEWjmUZaGTAbHeVI2cD0dNsgVSm55u+g33s0/6bVNRzcf9BvvZp/02pQGv7Nvqrh3s8fuqlcJknS54h8GjEj6pRgnGAXPnDxI8NquXZ7Jp4Rw84LYtozhRknC9B6arfKszR308kkUirM8mCVyF1MSNRB2+6vbpZbceR+XD8zx6iNzh6/Q03EOCS21gWkBXXKgIPXAVtz9+K6Zyhj4HBj+H/qa+3H+Ei6t5IWONQ2P8LA5U/jVW4TxmWxhNvNbyNIhIjK4Mbg9DqJ2rvJleow8+0pN/P8HEMawZenFL9jA5abTxe5C9C8oP4k++tVb3U8UvEng05DTayRkqvlDkjfqKs3JXBpIzNdTIS76mVQPOYscnGcekDPjWt5ZjZLu4M0EgjuDIpOMhfKEnDY/Dbxr1ePDdkfDpRXnXU8/gy2wXS3L0s3PZrw9VgaUNqL7Efw6eoPpqvcqGf4Rdi20atUmdY2A1nfqK2HLJn4fJPE8Erxk+YVAO4OAdzjBGKxOWZJraeeRrWZhIWwFA21Nnv2rObp5mmndVf87HUefCtNVdlu5KL/BgJPnKSpHhgAVX+zr6Te/1n/5zWTZ8VuZLp5Pg0iqsZ0x7Atjc5Y4GSdP92tVy2bq1lnkNpI4l1bDIwS2rrjcVlGH6MqbVuu6+RrKX68bp0r7GTzM2OLW5XriLP95v+ldGqhcD4NPPdm6uU0AEFV37hhVGe4bHNX2vPqZp7Ir/AFSRvpotKUn3dilKV5j0mp5h4qYI/k08pM+VhjzpDMFLnU39FQFJJ9GOpFfnLmW3v7m5LX/lXIVn0aXCR5Z1SJVVW0ElNO2c/wARIr9KyyB5THozpQMXI83zyV0jxOAc7948axIuEB0UTKCVJPXUXyGXz205ONb4oD8yWPKVw6LMsWYtSBZUOoLqGpWYDOwypJPTp37aS7s5TmQqzKxdtYXY6SDIdhtgsM9wJxX65vuCRm3kgSKNUfOUA0odTamzpHec1y3mTs9vVtJIIPJvBEWa3jXPlcszM2dW2507ZwMnYGoQ4RU5qxcT5Lu4ComiCal1Al1xjGTk+jIz6xVddcbVCEVl8P4jJAyvC5jkVwyuvzgVBAwfvPrzWJRlIxkY7/u8aoO8ctdqQv7O9troKlz8Fn0MuyTYjbIA/ov6O/u8KVwdGIOQcHxGxpVOj9cdmv1Vw32eP3VZsVU+z9WPCOHhG0sbZNLEasHTscd/qrScO49xCaaeBZIdURcZMWAdBI/i2zW2LA8ik01x1sxyZlBpNdTpFQRVBtOapp7OeRSkc9uGaQadSuqjO2T5tbPk3iVzdRO8jpg5ClVwVYd+O8b9/hXU9NOEXKXZ0cw1EZtKPdWWumKos3Eb3ReDWGaN1jUhMEecDrOO7TnP/wA1g8W4/wARt2gWRoQZQSPk8kYx187011DSym6Ul/FZJ6lRVtM6RTFVLgN1eC7Md0VIaJWXSuF2LdP97x9Qr58V5kaLiUMIPyZUK47tTnIPrA0/3q4WnlKTjHni+Dp54qKlLjmi44qagVNYG4pSlAKUr5SZyuMYz52fDB6ffigPpipqBU0AqDU14lfAJ93WgOSdrnE5LfU0I0rsh1BiGLaC2jA0/NUZz0++uAsd67r29TOnk2R8Bo8PHsTuw0vjO2BqXIG+oiuEE1CMZr1c3DOdTszHAGWJJwOgye6vFRQHmoqaiqU/XnZt9VcN9nj91U3h88sV/fmCLyr65MLnHVm39OPCrh2dvp4Tw87nFtGcAZOy52A6mqvy9d6OJTyukiJK7aSyEY1E/O/h7q9ukdQy8Xwvqjx6lXPH5sngnBZYbLiMkqlS1vKMEYJOkknHhW/7MT/oh/rn3CrJxO18tDNGdvKRumf6ykf9aovKvFjw9ZLe5ikVw2V0rqVvUeld+JLPhn/1uTr4HGxYcsfdVFl4F9J4gP8AiL/yL/3qv9pg+WsT/X96VYOVY3JnmddPlm1AfyA9OBpGe8g1V+f5JJZ4QsEuIdWWwMPqK7rg9PN78VNL/n9H9C6i/B9V9ToceNKn0D3VyDmG8WRpJQWEnl2ZfNOCmSqHV0+asX866NfcVPwPykUcjMyaQAACjYxlsnbB8M1pUgU8MdBBIX0lSukB1I+YTkjIGF6b1NHNYpbmu9fkaqPiR2r3WWzg12JoYpB/SUH7++s6qd2e3DrF5CWN0ZSSpZTpZT3A+Iq415s0FDJKK956sMt0E2KUpWRoKUqM0BNKjVUFh40B6qDQmtDzRzhaWC6riZVO2I186Vs+CDfHp6UBzH/KC4WCkFzpk16jGSSugIMkbA5679D17q4fLGRjIIyMjI6jxFdm5v7aopojHbWpLFtnuVVlAB6iME5JHiRiuR8U4lJcyF5CCx2AVQoAyTgDw3NQhg0rKSxYp5QjSm+GbIDEf0U/iPq6d+KxDVANKilCn697NR/qrh3s8fuqx6B4VXOzX6q4d7PH7qstANNeWiB6gH1jNe6UBAFNNTSgPOmpxU0oCAKmlKAUpSgFc3595ytWAgt+IyxXKS/NtIjPKxUMDFp+adz49Vro0gyMVyPsu5RXhvFL+CTDuIY3tZCoyYSzByPBgSitj3GgOXX3O/Eo53Pw24EiF4/PVVdVDZCsuCAc9R6Mb1a+Uu2CYSQLxFtcSuzGVIxrPmMqqyrgFQxByBnzR1rxzNyGsvEeKiR5YiCs8RSESo6TtgMQp1KA4cE4wMZJHf8ALhfZ3DI9nhLvQ9zEjPMios0fyjSMIx50S4j0qSxJ1ZxUIWjnjtohETR8P1SSOGUyspRYht5wDDLnrjpjFc9k4hbvZPM0cSSCQqmoC4uJ5FRDmV5snyYDZJGkdAFODVh7eeF2Vq9nHa28cMrB2k8moUFNgmVG2cht/Qa0/Ypy7De3zi4jEiRRFwjbqW1Kq6h/SAyTj1UBQZ8HBXO4y2wAB78Ad1eIX0sDgHBBwwyD6CO8V3btP5Qk1S3cVrYqVbznZnyyYwZGib5LIznJB+b6K5byzyobsXErzJDb2+80zHYk5KpGP6TNjYerxFAaG7vnlbVIxY4wM4AAHQKBso9AwKxyten26eA/HG/868aqoPNKkmlCn687Nfqrh3s8fuqzVWezX6q4d7PH7qs1AKUpQClKUApSlAKUpQClKUAqv80cHeQw3FsVW6tiTFq2WRG2kgc9yuAN+4hT3VYKUBQJeY7eaZJPLfAbqFHSZbkKuhHKZRlZgJMsAUdcr5r+Ne+X+LRXN1HDHdfDHhZri4nRQIQSjQRxIASF+fqwCfmHck1buLcIguUKXEMcq/wuoYfdnoaxLM2ln/o8SxQ4jaXycagYRSoZ20jbdhueu/hQHA+3y0dOKa2csskMZjz/AEAuVKD0Zyf7Rqu9nXwgcQtvgciRzEnSZWIjYYJKPjcg9MDJ3FWLtw5ogvbuJLdg62yujOOjMxBIXxA09ehzVB4RxJ7aaKeIgPEwdMjIyviO8d331CHaeduGXbStO3BXmcgE/wCnNNahgNORAoUnbuOAfDrXG+KXM4MsM2pPlWkeHGhVkbGTo6DbAHgK/R/EuaTdcHN3BmNnjBCDBYlTiVB0OBvuN8DNfma+unkctI5dthqO5ONhQGMag1NQRVKRSlKA/XvZr9VcO9nj91Waqz2afVXDvZ4/dVlzQE0pSgFKUoBSlKAUpSgFKUoBSlKAg1RuzuV55+L3MoOTdtbx56CK281QOnezffV5NVHjl7O9/bWlrOtvhHuJyYVk8oisihMEjAJZsnIPm0Bjc9ciQcSuLbyyuumKfMseFbIaHQGYg5G8mBjx9NcL525G+ATyR/CIyoyULAqxGnUAcZ87dR6z4V3a9tuLIZGHEbHzhhEktWRFx1KnypbPr1VxztG5Ski8pdXHE7SeZ21PGuFcnAHmqu3RR3DpUIaD/Ppt7ZIIpAxDFmGzxNqUg5DAYI1HGN8k77CtYnAbiS2kvEjLwI5WR1IPk280+cucgecN8Y3rVk11Lh/E7ZOV7iNSpmefEqEkMGdxpYeICKvo2NAcrNDUmoIFUp5pSlAfr3s1P+quHezx+6six4mpuLrMymILAUOpSoL+UyAR44FYfZ5GG4RYKejWyA+orivunKq7fKvlREFOldjCGVDjG/muQf8ApXcdtOzOe61RtTxaAHT5aLOM41rnGxzjPgR+Ir5LxuIyFAw2jEmrI0lSSOueuxrEl5ZjYSDJGoQgYCjQYCChUYx1HTpXp+XVOSJHUlNDFAq588uDsNjknp1zVrGS8nuNva3CyKGRgynoQcg91fWsPhVgII9CksNTtk4z57FyNh4k1mVw6vg0V1yKUpUKKUpQClKUApStbxvj1vZpruZo4l7tbYJ9Cr1Y+gUBsq0fGOHqs8N6qkyQI6MFO7wyEFh6dJAcD0EdTXMuau3NVythBr2/9abKqD6IxufvI9Vcn5g5vvb0n4TcyOp/2YOmMf2FwPxzUsln6P5v5HTiM1tOZijQBwqmNJomD46xyZXu8N9vAVRb7sJhUZF+yk5OXiTTgDLbBhjbetVyJ2ym1t1gu4Xn8nhYpEK6tAwArhupHcc77D018+0PtIv0kEAga0YR4ZpEUyuJME6CMqF6rkZz6DsKDnfNPBRZ3EsAlWXQxGpe/GNyM+b1rUE/+f8Anqr3NKzlmYlmJySTkknvNeCKgIoaVBqlIpSlAdA4bzBdRwQKl1cIqooCrNIqgY6ABsAVljma9+23X5iT91KUA+M179tuvzEn7qfGa9+2XX5iT91KUA+M179tuvzEn7qfGa9+23X5iT91KUA+M179tuvzEn7qfGa9+23X5iT91KUA+M179tuvzEn7qfGa9+23X5iT91KUA+M179tuvzEn7qfGa9+23X5iT91KUB5k5mvcN/pt10+0SfuqgXl/LOxeaWSV8fOkdnb8WJNKUB8KE0pUITEd19Y94qy84cQlmWEzSySlS4UyOz6QcZA1E4pSqUrFKUoQg1FKUK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28" name="Picture 4" descr="Bildergebnis für Andri&amp;cacute; Znakovi pored pu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" y="2225401"/>
            <a:ext cx="1637159" cy="23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cap="small" dirty="0" err="1"/>
              <a:t>Zn</a:t>
            </a:r>
            <a:r>
              <a:rPr lang="sr-Latn-BA" sz="2800" cap="small" dirty="0"/>
              <a:t> </a:t>
            </a:r>
            <a:r>
              <a:rPr lang="sr-Latn-BA" sz="2800" dirty="0"/>
              <a:t>– najviše kompozicionih cjelina: </a:t>
            </a:r>
            <a:r>
              <a:rPr lang="sr-Latn-BA" sz="2800" dirty="0" smtClean="0"/>
              <a:t>1.44</a:t>
            </a:r>
            <a:r>
              <a:rPr lang="de-AT" sz="2800" dirty="0" smtClean="0"/>
              <a:t>6</a:t>
            </a:r>
            <a:r>
              <a:rPr lang="sr-Latn-BA" sz="2800" dirty="0" smtClean="0"/>
              <a:t> </a:t>
            </a:r>
          </a:p>
          <a:p>
            <a:r>
              <a:rPr lang="sr-Latn-BA" sz="2800" cap="small" dirty="0" smtClean="0"/>
              <a:t>Th</a:t>
            </a:r>
            <a:r>
              <a:rPr lang="sr-Latn-BA" sz="2800" dirty="0" smtClean="0"/>
              <a:t> </a:t>
            </a:r>
            <a:r>
              <a:rPr lang="sr-Latn-BA" sz="2800" dirty="0"/>
              <a:t>30 </a:t>
            </a:r>
            <a:r>
              <a:rPr lang="sr-Latn-BA" sz="2800" dirty="0" smtClean="0"/>
              <a:t>(28 </a:t>
            </a:r>
            <a:r>
              <a:rPr lang="sr-Latn-BA" sz="2800" dirty="0"/>
              <a:t>+ </a:t>
            </a:r>
            <a:r>
              <a:rPr lang="sr-Latn-BA" sz="2800" dirty="0" smtClean="0"/>
              <a:t>2)</a:t>
            </a:r>
          </a:p>
          <a:p>
            <a:r>
              <a:rPr lang="sr-Latn-BA" sz="2800" cap="small" dirty="0" err="1" smtClean="0"/>
              <a:t>NDc</a:t>
            </a:r>
            <a:r>
              <a:rPr lang="sr-Latn-BA" sz="2800" dirty="0" smtClean="0"/>
              <a:t> 24</a:t>
            </a:r>
          </a:p>
          <a:p>
            <a:r>
              <a:rPr lang="sr-Latn-BA" sz="2800" cap="small" dirty="0" err="1" smtClean="0"/>
              <a:t>OpL</a:t>
            </a:r>
            <a:r>
              <a:rPr lang="sr-Latn-BA" sz="2800" dirty="0" smtClean="0"/>
              <a:t> 19</a:t>
            </a:r>
          </a:p>
          <a:p>
            <a:r>
              <a:rPr lang="sr-Latn-BA" sz="2800" cap="small" dirty="0" smtClean="0"/>
              <a:t>Pa </a:t>
            </a:r>
            <a:r>
              <a:rPr lang="sr-Latn-BA" sz="2800" dirty="0" smtClean="0"/>
              <a:t>8 </a:t>
            </a:r>
          </a:p>
          <a:p>
            <a:r>
              <a:rPr lang="sr-Latn-BA" sz="2800" cap="small" dirty="0" err="1" smtClean="0"/>
              <a:t>Gosp</a:t>
            </a:r>
            <a:r>
              <a:rPr lang="sr-Latn-BA" sz="2800" dirty="0" smtClean="0"/>
              <a:t> 8</a:t>
            </a:r>
            <a:endParaRPr lang="sr-Latn-BA" sz="2800" dirty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573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 smtClean="0"/>
              <a:t>Najmanje dijaloga  (</a:t>
            </a:r>
            <a:r>
              <a:rPr lang="sr-Latn-BA" sz="2800" dirty="0"/>
              <a:t>spoljnih</a:t>
            </a:r>
            <a:r>
              <a:rPr lang="sr-Latn-BA" sz="2800" dirty="0" smtClean="0"/>
              <a:t>) – najviše dijaloga (unutrašnjih) </a:t>
            </a:r>
          </a:p>
          <a:p>
            <a:endParaRPr lang="sr-Latn-BA" dirty="0" smtClean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700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/>
              <a:t>Nulta </a:t>
            </a:r>
            <a:r>
              <a:rPr lang="sr-Latn-BA" sz="2800" dirty="0" smtClean="0"/>
              <a:t>fabula</a:t>
            </a:r>
            <a:endParaRPr lang="sr-Latn-C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216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N</a:t>
            </a:r>
            <a:r>
              <a:rPr lang="sr-Latn-BA" sz="2800" dirty="0" smtClean="0"/>
              <a:t>ijed</a:t>
            </a:r>
            <a:r>
              <a:rPr lang="de-AT" sz="2800" dirty="0" smtClean="0"/>
              <a:t>a</a:t>
            </a:r>
            <a:r>
              <a:rPr lang="sr-Latn-BA" sz="2800" dirty="0" smtClean="0"/>
              <a:t>n </a:t>
            </a:r>
            <a:r>
              <a:rPr lang="sr-Latn-BA" sz="2800" dirty="0" err="1" smtClean="0"/>
              <a:t>kanonsk</a:t>
            </a:r>
            <a:r>
              <a:rPr lang="de-AT" sz="2800" dirty="0" smtClean="0"/>
              <a:t>i</a:t>
            </a:r>
            <a:r>
              <a:rPr lang="sr-Latn-BA" sz="2800" dirty="0" smtClean="0"/>
              <a:t> FS</a:t>
            </a:r>
            <a:endParaRPr lang="de-AT" sz="2800" dirty="0" smtClean="0"/>
          </a:p>
          <a:p>
            <a:r>
              <a:rPr lang="de-AT" sz="2800" dirty="0" smtClean="0"/>
              <a:t>N</a:t>
            </a:r>
            <a:r>
              <a:rPr lang="sr-Latn-BA" sz="2800" dirty="0" smtClean="0"/>
              <a:t>ijed</a:t>
            </a:r>
            <a:r>
              <a:rPr lang="de-AT" sz="2800" dirty="0" smtClean="0"/>
              <a:t>a</a:t>
            </a:r>
            <a:r>
              <a:rPr lang="sr-Latn-BA" sz="2800" dirty="0" smtClean="0"/>
              <a:t>n </a:t>
            </a:r>
            <a:r>
              <a:rPr lang="sr-Latn-BA" sz="2800" dirty="0" err="1" smtClean="0"/>
              <a:t>kanonsk</a:t>
            </a:r>
            <a:r>
              <a:rPr lang="de-AT" sz="2800" dirty="0" smtClean="0"/>
              <a:t>i</a:t>
            </a:r>
            <a:r>
              <a:rPr lang="sr-Latn-BA" sz="2800" dirty="0" smtClean="0"/>
              <a:t> žanr</a:t>
            </a:r>
            <a:endParaRPr lang="de-AT" sz="2800" dirty="0" smtClean="0"/>
          </a:p>
          <a:p>
            <a:pPr marL="400050" lvl="1" indent="0">
              <a:buNone/>
            </a:pPr>
            <a:r>
              <a:rPr lang="de-AT" sz="2400" dirty="0" err="1" smtClean="0"/>
              <a:t>Fragmantarna</a:t>
            </a:r>
            <a:r>
              <a:rPr lang="de-AT" sz="2400" dirty="0" smtClean="0"/>
              <a:t> </a:t>
            </a:r>
            <a:r>
              <a:rPr lang="de-AT" sz="2400" dirty="0" err="1" smtClean="0"/>
              <a:t>proza</a:t>
            </a:r>
            <a:endParaRPr lang="de-AT" sz="2400" dirty="0" smtClean="0"/>
          </a:p>
          <a:p>
            <a:pPr marL="400050" lvl="1" indent="0">
              <a:buNone/>
            </a:pPr>
            <a:r>
              <a:rPr lang="de-AT" sz="2400" dirty="0" err="1" smtClean="0"/>
              <a:t>Meditativna</a:t>
            </a:r>
            <a:r>
              <a:rPr lang="de-AT" sz="2400" dirty="0" smtClean="0"/>
              <a:t> </a:t>
            </a:r>
            <a:r>
              <a:rPr lang="de-AT" sz="2400" dirty="0" err="1" smtClean="0"/>
              <a:t>proza</a:t>
            </a:r>
            <a:endParaRPr lang="de-AT" sz="2400" dirty="0" smtClean="0"/>
          </a:p>
          <a:p>
            <a:pPr marL="400050" lvl="1" indent="0">
              <a:buNone/>
            </a:pPr>
            <a:r>
              <a:rPr lang="de-AT" sz="2400" dirty="0" err="1" smtClean="0"/>
              <a:t>Dnevnik</a:t>
            </a:r>
            <a:endParaRPr lang="sr-Latn-BA" sz="2400" dirty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58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/>
              <a:t>Odsustvo kompozicione </a:t>
            </a:r>
            <a:r>
              <a:rPr lang="de-AT" sz="2800" dirty="0" err="1" smtClean="0"/>
              <a:t>ulan</a:t>
            </a:r>
            <a:r>
              <a:rPr lang="sr-Latn-BA" sz="2800" dirty="0" smtClean="0"/>
              <a:t>č</a:t>
            </a:r>
            <a:r>
              <a:rPr lang="de-AT" sz="2800" dirty="0" err="1" smtClean="0"/>
              <a:t>enosti</a:t>
            </a:r>
            <a:endParaRPr lang="de-AT" sz="2800" dirty="0" smtClean="0"/>
          </a:p>
          <a:p>
            <a:r>
              <a:rPr lang="de-AT" sz="2800" dirty="0" smtClean="0"/>
              <a:t>P</a:t>
            </a:r>
            <a:r>
              <a:rPr lang="sr-Latn-BA" sz="2800" dirty="0" err="1" smtClean="0"/>
              <a:t>risustvo</a:t>
            </a:r>
            <a:r>
              <a:rPr lang="sr-Latn-BA" sz="2800" dirty="0" smtClean="0"/>
              <a:t> </a:t>
            </a:r>
            <a:r>
              <a:rPr lang="sr-Latn-BA" sz="2800" dirty="0"/>
              <a:t>tematske povezanosti</a:t>
            </a:r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28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 err="1" smtClean="0"/>
              <a:t>Dehronologizacija</a:t>
            </a:r>
            <a:endParaRPr lang="sr-Latn-C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84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3. Tematika</a:t>
            </a:r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16</a:t>
            </a:fld>
            <a:endParaRPr lang="en-US" altLang="sr-Latn-R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0225"/>
            <a:ext cx="45910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971600" y="551723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sz="1600" u="none" dirty="0" smtClean="0"/>
              <a:t>249</a:t>
            </a:r>
            <a:endParaRPr lang="sr-Latn-BA" sz="1600" u="none" dirty="0"/>
          </a:p>
        </p:txBody>
      </p:sp>
    </p:spTree>
    <p:extLst>
      <p:ext uri="{BB962C8B-B14F-4D97-AF65-F5344CB8AC3E}">
        <p14:creationId xmlns:p14="http://schemas.microsoft.com/office/powerpoint/2010/main" val="21026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17</a:t>
            </a:fld>
            <a:endParaRPr lang="en-US" altLang="sr-Latn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18</a:t>
            </a:fld>
            <a:endParaRPr lang="en-US" altLang="sr-Latn-R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36504" cy="528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115616" y="5898758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sz="1600" u="none" dirty="0" smtClean="0"/>
              <a:t>241</a:t>
            </a:r>
            <a:endParaRPr lang="sr-Latn-BA" sz="1600" u="none" dirty="0"/>
          </a:p>
        </p:txBody>
      </p:sp>
    </p:spTree>
    <p:extLst>
      <p:ext uri="{BB962C8B-B14F-4D97-AF65-F5344CB8AC3E}">
        <p14:creationId xmlns:p14="http://schemas.microsoft.com/office/powerpoint/2010/main" val="21143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69888"/>
            <a:ext cx="8507413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D709-930C-48D8-9776-E651BA72A2F9}" type="slidenum">
              <a:rPr lang="en-US" altLang="sr-Latn-RS"/>
              <a:pPr/>
              <a:t>2</a:t>
            </a:fld>
            <a:endParaRPr lang="en-US" altLang="sr-Latn-R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AT" altLang="sr-Latn-RS"/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BA" altLang="sr-Latn-RS" sz="2800" dirty="0" smtClean="0"/>
              <a:t>Sadržaj</a:t>
            </a:r>
            <a:endParaRPr lang="de-AT" altLang="sr-Latn-RS" sz="2800" dirty="0"/>
          </a:p>
          <a:p>
            <a:pPr marL="457200" indent="-457200">
              <a:buFontTx/>
              <a:buAutoNum type="arabicPeriod"/>
            </a:pPr>
            <a:r>
              <a:rPr lang="sr-Latn-BA" sz="2800" dirty="0" err="1" smtClean="0"/>
              <a:t>Rekritika</a:t>
            </a:r>
            <a:endParaRPr lang="sr-Latn-BA" sz="2800" dirty="0" smtClean="0"/>
          </a:p>
          <a:p>
            <a:pPr marL="457200" indent="-457200">
              <a:buFontTx/>
              <a:buAutoNum type="arabicPeriod"/>
            </a:pPr>
            <a:r>
              <a:rPr lang="sr-Latn-BA" sz="2800" dirty="0" smtClean="0"/>
              <a:t>Paradoksi</a:t>
            </a:r>
          </a:p>
          <a:p>
            <a:pPr marL="457200" indent="-457200">
              <a:buFontTx/>
              <a:buAutoNum type="arabicPeriod"/>
            </a:pPr>
            <a:r>
              <a:rPr lang="sr-Latn-BA" sz="2800" dirty="0" smtClean="0"/>
              <a:t>Tematika</a:t>
            </a:r>
          </a:p>
          <a:p>
            <a:pPr marL="457200" indent="-457200">
              <a:buFontTx/>
              <a:buAutoNum type="arabicPeriod"/>
            </a:pPr>
            <a:r>
              <a:rPr lang="sr-Latn-BA" sz="2800" dirty="0" smtClean="0"/>
              <a:t>Hipertekst</a:t>
            </a:r>
          </a:p>
          <a:p>
            <a:pPr marL="457200" indent="-457200">
              <a:buFontTx/>
              <a:buAutoNum type="arabicPeriod"/>
            </a:pPr>
            <a:r>
              <a:rPr lang="de-AT" sz="2800" dirty="0" smtClean="0"/>
              <a:t>O</a:t>
            </a:r>
            <a:r>
              <a:rPr lang="sr-Latn-BA" sz="2800" dirty="0" err="1" smtClean="0"/>
              <a:t>nline</a:t>
            </a:r>
            <a:r>
              <a:rPr lang="sr-Latn-BA" sz="2800" dirty="0" smtClean="0"/>
              <a:t> </a:t>
            </a:r>
            <a:r>
              <a:rPr lang="de-AT" sz="2800" dirty="0" smtClean="0"/>
              <a:t>–</a:t>
            </a:r>
            <a:r>
              <a:rPr lang="sr-Latn-BA" sz="2800" dirty="0" smtClean="0"/>
              <a:t> </a:t>
            </a:r>
            <a:r>
              <a:rPr lang="sr-Latn-BA" sz="2800" dirty="0" err="1" smtClean="0"/>
              <a:t>offline</a:t>
            </a:r>
            <a:r>
              <a:rPr lang="sr-Latn-BA" sz="2800" dirty="0" smtClean="0"/>
              <a:t> </a:t>
            </a:r>
          </a:p>
          <a:p>
            <a:pPr marL="457200" indent="-457200">
              <a:buFontTx/>
              <a:buAutoNum type="arabicPeriod"/>
            </a:pPr>
            <a:endParaRPr lang="sr-Latn-B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20</a:t>
            </a:fld>
            <a:endParaRPr lang="en-US" altLang="sr-Latn-R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6632"/>
            <a:ext cx="8497887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21</a:t>
            </a:fld>
            <a:endParaRPr lang="en-US" altLang="sr-Latn-R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8526463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22</a:t>
            </a:fld>
            <a:endParaRPr lang="en-US" altLang="sr-Latn-R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781050"/>
            <a:ext cx="8450263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800" dirty="0" smtClean="0"/>
              <a:t>Orga­ni­za­ci­ja </a:t>
            </a:r>
            <a:r>
              <a:rPr lang="sr-Latn-CS" sz="2800" dirty="0"/>
              <a:t>tek­stu­al­nog mate­ri­ja­la u obli­ku pre­la­za, pove­zi­va­nja tek­sto­va i nje­go­vih dije­lo­va. </a:t>
            </a:r>
            <a:endParaRPr lang="sr-Latn-CS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23</a:t>
            </a:fld>
            <a:endParaRPr lang="en-US" altLang="sr-Latn-RS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4. Hipertekst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541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800" dirty="0"/>
              <a:t>Inte­gra­ci­je kojom se </a:t>
            </a:r>
          </a:p>
          <a:p>
            <a:r>
              <a:rPr lang="sr-Latn-CS" sz="2800" dirty="0"/>
              <a:t>(a) naru­ša­va, pre­ki­da ili zau­sta­vlja linij­sko, kon­ti­nu­i­ra­no pri­po­vi­je­da­ne radi uno­še­nja nove, dodat­ne infor­ma­ci­je, igre ili stva­ra­nja efek­ta, </a:t>
            </a:r>
          </a:p>
          <a:p>
            <a:r>
              <a:rPr lang="sr-Latn-CS" sz="2800" dirty="0"/>
              <a:t>(b) gra­na pri­mar­ni tekst na sekun­dar­ne tek­sto­ve, </a:t>
            </a:r>
            <a:endParaRPr lang="sr-Latn-CS" sz="2800" dirty="0" smtClean="0"/>
          </a:p>
          <a:p>
            <a:r>
              <a:rPr lang="sr-Latn-CS" sz="2800" dirty="0" smtClean="0"/>
              <a:t>(</a:t>
            </a:r>
            <a:r>
              <a:rPr lang="sr-Latn-CS" sz="2800" dirty="0"/>
              <a:t>c) poja­vlju­je </a:t>
            </a:r>
            <a:r>
              <a:rPr lang="sr-Latn-CS" sz="2800" dirty="0" err="1"/>
              <a:t>ale­o­to­rič­ki</a:t>
            </a:r>
            <a:r>
              <a:rPr lang="sr-Latn-CS" sz="2800" dirty="0"/>
              <a:t> pre­laz (po izbo­ru kori­sni­ka). </a:t>
            </a:r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619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Dvije</a:t>
            </a:r>
            <a:r>
              <a:rPr lang="de-AT" dirty="0" smtClean="0"/>
              <a:t> </a:t>
            </a:r>
            <a:r>
              <a:rPr lang="de-AT" dirty="0" err="1" smtClean="0"/>
              <a:t>osnovne</a:t>
            </a:r>
            <a:r>
              <a:rPr lang="de-AT" dirty="0" smtClean="0"/>
              <a:t> </a:t>
            </a:r>
            <a:r>
              <a:rPr lang="sr-Latn-BA" dirty="0" err="1" smtClean="0"/>
              <a:t>osnovn</a:t>
            </a:r>
            <a:r>
              <a:rPr lang="de-AT" dirty="0" smtClean="0"/>
              <a:t>e</a:t>
            </a:r>
            <a:r>
              <a:rPr lang="sr-Latn-BA" dirty="0" smtClean="0"/>
              <a:t> </a:t>
            </a:r>
            <a:r>
              <a:rPr lang="de-AT" dirty="0" err="1" smtClean="0"/>
              <a:t>kategorije</a:t>
            </a:r>
            <a:r>
              <a:rPr lang="sr-Latn-BA" dirty="0" smtClean="0"/>
              <a:t>: </a:t>
            </a:r>
          </a:p>
          <a:p>
            <a:r>
              <a:rPr lang="sr-Latn-BA" b="1" dirty="0" smtClean="0"/>
              <a:t>hipertekst</a:t>
            </a:r>
            <a:r>
              <a:rPr lang="sr-Latn-BA" dirty="0" smtClean="0"/>
              <a:t> (</a:t>
            </a:r>
            <a:r>
              <a:rPr lang="sr-Latn-BA" dirty="0" err="1" smtClean="0"/>
              <a:t>ulančenje</a:t>
            </a:r>
            <a:r>
              <a:rPr lang="sr-Latn-BA" dirty="0" smtClean="0"/>
              <a:t> najmanje dvaju tekstova) </a:t>
            </a:r>
          </a:p>
          <a:p>
            <a:r>
              <a:rPr lang="sr-Latn-BA" b="1" dirty="0" err="1" smtClean="0"/>
              <a:t>hipotekst</a:t>
            </a:r>
            <a:r>
              <a:rPr lang="sr-Latn-BA" dirty="0" smtClean="0"/>
              <a:t> (bilo koji dio </a:t>
            </a:r>
            <a:r>
              <a:rPr lang="sr-Latn-BA" dirty="0" smtClean="0"/>
              <a:t>hiperteksta koji se može </a:t>
            </a:r>
            <a:r>
              <a:rPr lang="sr-Latn-BA" dirty="0" err="1" smtClean="0"/>
              <a:t>linkovati</a:t>
            </a:r>
            <a:r>
              <a:rPr lang="sr-Latn-BA" dirty="0" smtClean="0"/>
              <a:t>)</a:t>
            </a:r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AF98-0D39-4E6E-929B-4C5AB39A82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cap="small" dirty="0" smtClean="0"/>
              <a:t>Prokleta avlija – Znakovi pored puta</a:t>
            </a:r>
          </a:p>
          <a:p>
            <a:endParaRPr lang="sr-Latn-BA" cap="small" dirty="0" smtClean="0"/>
          </a:p>
          <a:p>
            <a:endParaRPr lang="sr-Latn-BA" cap="small" dirty="0" smtClean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26</a:t>
            </a:fld>
            <a:endParaRPr lang="en-US" altLang="sr-Latn-R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9458" name="Picture 2" descr="Prokleta avlija: 1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736305" cy="38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Znakovi pored puta: 1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736306" cy="38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endParaRPr lang="sr-Latn-BA" dirty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27</a:t>
            </a:fld>
            <a:endParaRPr lang="en-US" alt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295497" cy="29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b="1" dirty="0" err="1"/>
              <a:t>Intra­hi­per­tekst</a:t>
            </a:r>
            <a:r>
              <a:rPr lang="sr-Latn-BA" sz="2800" b="1" dirty="0"/>
              <a:t> </a:t>
            </a:r>
            <a:endParaRPr lang="sr-Latn-BA" sz="2800" b="1" dirty="0" smtClean="0"/>
          </a:p>
          <a:p>
            <a:r>
              <a:rPr lang="sr-Latn-BA" sz="2800" dirty="0" smtClean="0"/>
              <a:t>Sistem cje­li­na koje </a:t>
            </a:r>
            <a:r>
              <a:rPr lang="sr-Latn-BA" sz="2800" dirty="0"/>
              <a:t>se ne podu­da­ra­ju sa </a:t>
            </a:r>
            <a:r>
              <a:rPr lang="sr-Latn-BA" sz="2800" dirty="0" smtClean="0"/>
              <a:t>pogla­vlji­ma</a:t>
            </a:r>
            <a:r>
              <a:rPr lang="sr-Latn-BA" sz="2800" cap="small" dirty="0" smtClean="0"/>
              <a:t> </a:t>
            </a:r>
          </a:p>
          <a:p>
            <a:pPr marL="0" indent="0">
              <a:buNone/>
            </a:pPr>
            <a:r>
              <a:rPr lang="sr-Latn-CS" sz="2800" b="1" cap="small" dirty="0" err="1" smtClean="0"/>
              <a:t>I</a:t>
            </a:r>
            <a:r>
              <a:rPr lang="sr-Latn-CS" sz="2800" b="1" dirty="0" err="1" smtClean="0"/>
              <a:t>nter­hi­per­tekst</a:t>
            </a:r>
            <a:r>
              <a:rPr lang="sr-Latn-CS" sz="2800" b="1" dirty="0" smtClean="0"/>
              <a:t> </a:t>
            </a:r>
          </a:p>
          <a:p>
            <a:r>
              <a:rPr lang="sr-Latn-CS" sz="2800" dirty="0" smtClean="0"/>
              <a:t>Pove­zi­va­nje </a:t>
            </a:r>
            <a:r>
              <a:rPr lang="sr-Latn-CS" sz="2800" dirty="0"/>
              <a:t>frag­me­na­ta koji nose nara­ci­ju i čine sistem pri­če u pri­či </a:t>
            </a:r>
            <a:endParaRPr lang="sr-Latn-CS" sz="2800" dirty="0" smtClean="0"/>
          </a:p>
          <a:p>
            <a:pPr marL="0" indent="0">
              <a:buNone/>
            </a:pPr>
            <a:r>
              <a:rPr lang="sr-Latn-CS" sz="2800" b="1" dirty="0" err="1" smtClean="0"/>
              <a:t>Supra­hi­per­tekst</a:t>
            </a:r>
            <a:r>
              <a:rPr lang="sr-Latn-CS" sz="2800" dirty="0" smtClean="0"/>
              <a:t> </a:t>
            </a:r>
          </a:p>
          <a:p>
            <a:r>
              <a:rPr lang="sr-Latn-CS" sz="2800" dirty="0" smtClean="0"/>
              <a:t>Obje­di­nja­va </a:t>
            </a:r>
            <a:r>
              <a:rPr lang="sr-Latn-CS" sz="2800" dirty="0"/>
              <a:t>frag­men­te deter­mi­ni­sa­ne liko­vi­ma, postup­ci­ma, </a:t>
            </a:r>
            <a:r>
              <a:rPr lang="sr-Latn-CS" sz="2800" dirty="0" smtClean="0"/>
              <a:t>pro­sto­rom</a:t>
            </a:r>
            <a:endParaRPr lang="sr-Latn-C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3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800" b="1" dirty="0" err="1"/>
              <a:t>Super­hi­per­tekst</a:t>
            </a:r>
            <a:r>
              <a:rPr lang="sr-Latn-CS" sz="2800" b="1" dirty="0"/>
              <a:t> </a:t>
            </a:r>
            <a:endParaRPr lang="sr-Latn-CS" sz="2800" b="1" dirty="0" smtClean="0"/>
          </a:p>
          <a:p>
            <a:r>
              <a:rPr lang="sr-Latn-CS" sz="2800" dirty="0" smtClean="0"/>
              <a:t>Dovo­di </a:t>
            </a:r>
            <a:r>
              <a:rPr lang="sr-Latn-CS" sz="2800" dirty="0"/>
              <a:t>u vezu </a:t>
            </a:r>
            <a:r>
              <a:rPr lang="sr-Latn-BA" sz="2800" dirty="0"/>
              <a:t>ovo dje­lo </a:t>
            </a:r>
            <a:r>
              <a:rPr lang="sr-Latn-CS" sz="2800" dirty="0"/>
              <a:t>sa Andri­će­vim tek­sto­vi­ma iz tam­nič­kog i fra­tar­skog ciklu­sa. </a:t>
            </a:r>
            <a:endParaRPr lang="sr-Latn-CS" sz="2800" dirty="0" smtClean="0"/>
          </a:p>
          <a:p>
            <a:pPr marL="0" indent="0">
              <a:buNone/>
            </a:pPr>
            <a:r>
              <a:rPr lang="sr-Latn-CS" sz="2800" b="1" dirty="0" err="1" smtClean="0"/>
              <a:t>Eks­tra­hi­per­tekst</a:t>
            </a:r>
            <a:r>
              <a:rPr lang="sr-Latn-CS" sz="2800" b="1" dirty="0" smtClean="0"/>
              <a:t> </a:t>
            </a:r>
          </a:p>
          <a:p>
            <a:r>
              <a:rPr lang="sr-Latn-CS" sz="2800" dirty="0" smtClean="0"/>
              <a:t>Uspo­sta­vlja </a:t>
            </a:r>
            <a:r>
              <a:rPr lang="sr-Latn-CS" sz="2800" dirty="0"/>
              <a:t>odnos izme­đu </a:t>
            </a:r>
            <a:r>
              <a:rPr lang="sr-Latn-CS" sz="2800" cap="small" dirty="0"/>
              <a:t>Pro­kle­te avli­je</a:t>
            </a:r>
            <a:r>
              <a:rPr lang="sr-Latn-CS" sz="2800" dirty="0"/>
              <a:t> i rele­vant­nih tek­sto­va dru­gih ciklu­sa. </a:t>
            </a:r>
            <a:endParaRPr lang="sr-Latn-CS" sz="2800" dirty="0" smtClean="0"/>
          </a:p>
          <a:p>
            <a:pPr marL="0" indent="0">
              <a:buNone/>
            </a:pPr>
            <a:r>
              <a:rPr lang="sr-Latn-CS" sz="2800" b="1" dirty="0" err="1" smtClean="0"/>
              <a:t>Para­hi­per­tek­st</a:t>
            </a:r>
            <a:r>
              <a:rPr lang="sr-Latn-CS" sz="2800" b="1" dirty="0" smtClean="0"/>
              <a:t> </a:t>
            </a:r>
          </a:p>
          <a:p>
            <a:r>
              <a:rPr lang="sr-Latn-CS" sz="2800" dirty="0" smtClean="0"/>
              <a:t>Stu­pa </a:t>
            </a:r>
            <a:r>
              <a:rPr lang="sr-Latn-CS" sz="2800" dirty="0"/>
              <a:t>u kore­la­ci­ju sa temat­ski, sižej­no, fabu­lar­no i struk­tur­no slič­nim dje­li­ma dru­gih auto­ra. </a:t>
            </a:r>
            <a:endParaRPr lang="sr-Latn-CS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716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1. </a:t>
            </a:r>
            <a:r>
              <a:rPr lang="sr-Latn-BA" dirty="0" err="1" smtClean="0"/>
              <a:t>Rekritika</a:t>
            </a:r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dirty="0" smtClean="0"/>
              <a:t>Realista</a:t>
            </a:r>
          </a:p>
          <a:p>
            <a:pPr marL="0" indent="0">
              <a:buNone/>
            </a:pPr>
            <a:r>
              <a:rPr lang="sr-Latn-BA" sz="2800" dirty="0"/>
              <a:t>M</a:t>
            </a:r>
            <a:r>
              <a:rPr lang="sr-Latn-BA" sz="2800" dirty="0" smtClean="0"/>
              <a:t>odernista</a:t>
            </a:r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71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sz="2800" b="1" dirty="0" err="1"/>
              <a:t>Retro­hi­per­tekst</a:t>
            </a:r>
            <a:r>
              <a:rPr lang="sr-Latn-CS" sz="2800" b="1" dirty="0"/>
              <a:t> </a:t>
            </a:r>
            <a:endParaRPr lang="sr-Latn-CS" sz="2800" b="1" dirty="0" smtClean="0"/>
          </a:p>
          <a:p>
            <a:r>
              <a:rPr lang="sr-Latn-CS" sz="2800" dirty="0" smtClean="0"/>
              <a:t>Dovodi u odnos ori­gi­nala </a:t>
            </a:r>
            <a:r>
              <a:rPr lang="sr-Latn-CS" sz="2800" dirty="0"/>
              <a:t>i </a:t>
            </a:r>
            <a:r>
              <a:rPr lang="sr-Latn-CS" sz="2800" dirty="0" smtClean="0"/>
              <a:t>ruko­pi­snu ver­zi­ju.</a:t>
            </a:r>
            <a:endParaRPr lang="sr-Latn-CS" sz="2800" dirty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6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31</a:t>
            </a:fld>
            <a:endParaRPr lang="en-US" altLang="sr-Latn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993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971600" y="441794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 smtClean="0"/>
              <a:t>Znakovi pored puta</a:t>
            </a:r>
            <a:r>
              <a:rPr lang="sr-Latn-BA" u="none" dirty="0" smtClean="0"/>
              <a:t>: </a:t>
            </a:r>
            <a:r>
              <a:rPr lang="sr-Latn-BA" u="none" dirty="0"/>
              <a:t>1.44</a:t>
            </a:r>
            <a:r>
              <a:rPr lang="de-AT" u="none" dirty="0" smtClean="0"/>
              <a:t>6</a:t>
            </a:r>
            <a:endParaRPr lang="sr-Latn-BA" u="none" dirty="0"/>
          </a:p>
        </p:txBody>
      </p:sp>
      <p:sp>
        <p:nvSpPr>
          <p:cNvPr id="7" name="Rechteck 6"/>
          <p:cNvSpPr/>
          <p:nvPr/>
        </p:nvSpPr>
        <p:spPr>
          <a:xfrm>
            <a:off x="971600" y="117758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/>
              <a:t>Prokleta </a:t>
            </a:r>
            <a:r>
              <a:rPr lang="sr-Latn-BA" u="none" cap="small" dirty="0" smtClean="0"/>
              <a:t>avlija</a:t>
            </a:r>
            <a:r>
              <a:rPr lang="sr-Latn-BA" u="none" dirty="0" smtClean="0"/>
              <a:t>: 8</a:t>
            </a:r>
            <a:endParaRPr lang="sr-Latn-BA" u="none" dirty="0"/>
          </a:p>
        </p:txBody>
      </p:sp>
    </p:spTree>
    <p:extLst>
      <p:ext uri="{BB962C8B-B14F-4D97-AF65-F5344CB8AC3E}">
        <p14:creationId xmlns:p14="http://schemas.microsoft.com/office/powerpoint/2010/main" val="40618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32</a:t>
            </a:fld>
            <a:endParaRPr lang="en-US" altLang="sr-Latn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24800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971600" y="45619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 smtClean="0"/>
              <a:t>Znakovi pored puta</a:t>
            </a:r>
            <a:r>
              <a:rPr lang="sr-Latn-BA" u="none" dirty="0" smtClean="0"/>
              <a:t>: 0</a:t>
            </a:r>
            <a:endParaRPr lang="sr-Latn-BA" u="none" dirty="0"/>
          </a:p>
        </p:txBody>
      </p:sp>
      <p:sp>
        <p:nvSpPr>
          <p:cNvPr id="7" name="Rechteck 6"/>
          <p:cNvSpPr/>
          <p:nvPr/>
        </p:nvSpPr>
        <p:spPr>
          <a:xfrm>
            <a:off x="971600" y="112474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/>
              <a:t>Prokleta avlija </a:t>
            </a:r>
            <a:endParaRPr lang="sr-Latn-BA" u="none" dirty="0"/>
          </a:p>
        </p:txBody>
      </p:sp>
    </p:spTree>
    <p:extLst>
      <p:ext uri="{BB962C8B-B14F-4D97-AF65-F5344CB8AC3E}">
        <p14:creationId xmlns:p14="http://schemas.microsoft.com/office/powerpoint/2010/main" val="28032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33</a:t>
            </a:fld>
            <a:endParaRPr lang="en-US" altLang="sr-Latn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20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971600" y="45619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 smtClean="0"/>
              <a:t>Znakovi pored puta</a:t>
            </a:r>
            <a:r>
              <a:rPr lang="sr-Latn-BA" u="none" dirty="0" smtClean="0"/>
              <a:t>: 1146</a:t>
            </a:r>
            <a:endParaRPr lang="sr-Latn-BA" u="none" dirty="0"/>
          </a:p>
        </p:txBody>
      </p:sp>
      <p:sp>
        <p:nvSpPr>
          <p:cNvPr id="7" name="Rechteck 6"/>
          <p:cNvSpPr/>
          <p:nvPr/>
        </p:nvSpPr>
        <p:spPr>
          <a:xfrm>
            <a:off x="971600" y="112474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/>
              <a:t>Prokleta avlija </a:t>
            </a:r>
            <a:endParaRPr lang="sr-Latn-BA" u="none" dirty="0"/>
          </a:p>
        </p:txBody>
      </p:sp>
    </p:spTree>
    <p:extLst>
      <p:ext uri="{BB962C8B-B14F-4D97-AF65-F5344CB8AC3E}">
        <p14:creationId xmlns:p14="http://schemas.microsoft.com/office/powerpoint/2010/main" val="19170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34</a:t>
            </a:fld>
            <a:endParaRPr lang="en-US" altLang="sr-Latn-R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41" y="288033"/>
            <a:ext cx="4247399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35</a:t>
            </a:fld>
            <a:endParaRPr lang="en-US" altLang="sr-Latn-R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93688"/>
            <a:ext cx="4981575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36</a:t>
            </a:fld>
            <a:endParaRPr lang="en-US" altLang="sr-Latn-R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24736" cy="48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971600" y="609329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 smtClean="0"/>
              <a:t>Znakovi pored puta</a:t>
            </a:r>
            <a:r>
              <a:rPr lang="sr-Latn-BA" u="none" dirty="0" smtClean="0"/>
              <a:t>: 0</a:t>
            </a:r>
            <a:endParaRPr lang="sr-Latn-BA" u="none" dirty="0"/>
          </a:p>
        </p:txBody>
      </p:sp>
      <p:sp>
        <p:nvSpPr>
          <p:cNvPr id="8" name="Rechteck 7"/>
          <p:cNvSpPr/>
          <p:nvPr/>
        </p:nvSpPr>
        <p:spPr>
          <a:xfrm>
            <a:off x="971600" y="47667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/>
              <a:t>Prokleta </a:t>
            </a:r>
            <a:r>
              <a:rPr lang="sr-Latn-BA" u="none" cap="small" dirty="0" smtClean="0"/>
              <a:t>avlija: 6 </a:t>
            </a:r>
            <a:endParaRPr lang="sr-Latn-BA" u="none" dirty="0"/>
          </a:p>
        </p:txBody>
      </p:sp>
    </p:spTree>
    <p:extLst>
      <p:ext uri="{BB962C8B-B14F-4D97-AF65-F5344CB8AC3E}">
        <p14:creationId xmlns:p14="http://schemas.microsoft.com/office/powerpoint/2010/main" val="12269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37</a:t>
            </a:fld>
            <a:endParaRPr lang="en-US" altLang="sr-Latn-R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" y="1052736"/>
            <a:ext cx="748603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38</a:t>
            </a:fld>
            <a:endParaRPr lang="en-US" altLang="sr-Latn-R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296516"/>
            <a:ext cx="71548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Kvantitet</a:t>
            </a:r>
          </a:p>
          <a:p>
            <a:r>
              <a:rPr lang="sr-Latn-BA" dirty="0" smtClean="0"/>
              <a:t>10 najvećih </a:t>
            </a:r>
            <a:r>
              <a:rPr lang="sr-Latn-BA" dirty="0" err="1" smtClean="0"/>
              <a:t>hipotekstova</a:t>
            </a:r>
            <a:endParaRPr lang="sr-Latn-BA" dirty="0" smtClean="0"/>
          </a:p>
          <a:p>
            <a:r>
              <a:rPr lang="sr-Latn-BA" dirty="0" smtClean="0"/>
              <a:t>10 najmanjih </a:t>
            </a:r>
            <a:r>
              <a:rPr lang="sr-Latn-BA" dirty="0" err="1" smtClean="0"/>
              <a:t>hipotekstova</a:t>
            </a:r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571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dirty="0"/>
              <a:t>Postmodernista</a:t>
            </a:r>
          </a:p>
          <a:p>
            <a:r>
              <a:rPr lang="sr-Latn-BA" sz="2800" dirty="0"/>
              <a:t>Varijante</a:t>
            </a:r>
          </a:p>
          <a:p>
            <a:r>
              <a:rPr lang="sr-Latn-BA" sz="2800" dirty="0"/>
              <a:t>Igra</a:t>
            </a:r>
          </a:p>
          <a:p>
            <a:r>
              <a:rPr lang="sr-Latn-BA" sz="2800" dirty="0"/>
              <a:t>San i java</a:t>
            </a:r>
          </a:p>
          <a:p>
            <a:r>
              <a:rPr lang="de-AT" sz="2800" dirty="0" smtClean="0"/>
              <a:t>[</a:t>
            </a:r>
            <a:r>
              <a:rPr lang="sr-Latn-BA" sz="2800" cap="small" dirty="0" smtClean="0"/>
              <a:t>Dijalog </a:t>
            </a:r>
            <a:r>
              <a:rPr lang="de-AT" sz="2800" cap="small" dirty="0" err="1"/>
              <a:t>Vlage</a:t>
            </a:r>
            <a:r>
              <a:rPr lang="de-AT" sz="2800" cap="small" dirty="0"/>
              <a:t>, </a:t>
            </a:r>
            <a:r>
              <a:rPr lang="de-AT" sz="2800" cap="small" dirty="0" err="1"/>
              <a:t>Stijene</a:t>
            </a:r>
            <a:r>
              <a:rPr lang="de-AT" sz="2800" cap="small" dirty="0"/>
              <a:t> i </a:t>
            </a:r>
            <a:r>
              <a:rPr lang="de-AT" sz="2800" cap="small" dirty="0" err="1" smtClean="0"/>
              <a:t>Lista</a:t>
            </a:r>
            <a:r>
              <a:rPr lang="de-AT" sz="2800" dirty="0" smtClean="0"/>
              <a:t>]</a:t>
            </a:r>
            <a:endParaRPr lang="sr-Latn-BA" sz="2800" dirty="0"/>
          </a:p>
          <a:p>
            <a:r>
              <a:rPr lang="de-AT" sz="2800" dirty="0" smtClean="0"/>
              <a:t>[</a:t>
            </a:r>
            <a:r>
              <a:rPr lang="sr-Latn-BA" sz="2800" cap="small" dirty="0" smtClean="0"/>
              <a:t>Šta je to</a:t>
            </a:r>
            <a:r>
              <a:rPr lang="sr-Latn-BA" sz="2800" dirty="0" smtClean="0"/>
              <a:t>?</a:t>
            </a:r>
            <a:r>
              <a:rPr lang="de-AT" sz="2800" dirty="0" smtClean="0"/>
              <a:t>]</a:t>
            </a:r>
            <a:endParaRPr lang="sr-Latn-BA" sz="2800" dirty="0" smtClean="0"/>
          </a:p>
          <a:p>
            <a:r>
              <a:rPr lang="de-AT" sz="2800" dirty="0" smtClean="0"/>
              <a:t>[</a:t>
            </a:r>
            <a:r>
              <a:rPr lang="sr-Latn-BA" sz="2800" cap="small" dirty="0" smtClean="0"/>
              <a:t>Na </a:t>
            </a:r>
            <a:r>
              <a:rPr lang="sr-Latn-BA" sz="2800" cap="small" dirty="0" err="1" smtClean="0"/>
              <a:t>pe</a:t>
            </a:r>
            <a:r>
              <a:rPr lang="de-AT" sz="2800" cap="small" dirty="0" smtClean="0"/>
              <a:t>r</a:t>
            </a:r>
            <a:r>
              <a:rPr lang="sr-Latn-BA" sz="2800" cap="small" dirty="0" err="1" smtClean="0"/>
              <a:t>iferiji</a:t>
            </a:r>
            <a:r>
              <a:rPr lang="de-AT" sz="2800" dirty="0" smtClean="0"/>
              <a:t>]</a:t>
            </a:r>
            <a:endParaRPr lang="sr-Latn-C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82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40</a:t>
            </a:fld>
            <a:endParaRPr lang="en-US" altLang="sr-Latn-R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695325"/>
            <a:ext cx="712628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dirty="0" smtClean="0"/>
              <a:t>Likovi</a:t>
            </a:r>
          </a:p>
          <a:p>
            <a:r>
              <a:rPr lang="sr-Latn-BA" sz="2800" dirty="0" smtClean="0"/>
              <a:t>Vuk Karadžić</a:t>
            </a:r>
          </a:p>
          <a:p>
            <a:r>
              <a:rPr lang="sr-Latn-BA" sz="2800" dirty="0" smtClean="0"/>
              <a:t>Gete</a:t>
            </a:r>
          </a:p>
          <a:p>
            <a:r>
              <a:rPr lang="sr-Latn-BA" sz="2800" dirty="0" smtClean="0"/>
              <a:t>Kočić</a:t>
            </a:r>
          </a:p>
          <a:p>
            <a:r>
              <a:rPr lang="sr-Latn-BA" sz="2800" dirty="0" smtClean="0"/>
              <a:t>Bosanci</a:t>
            </a:r>
            <a:endParaRPr lang="sr-Latn-C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731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42</a:t>
            </a:fld>
            <a:endParaRPr lang="en-US" altLang="sr-Latn-R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5870"/>
            <a:ext cx="7344816" cy="50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971600" y="609329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 smtClean="0"/>
              <a:t>Znakovi pored puta</a:t>
            </a:r>
            <a:endParaRPr lang="sr-Latn-BA" u="none" dirty="0"/>
          </a:p>
        </p:txBody>
      </p:sp>
      <p:sp>
        <p:nvSpPr>
          <p:cNvPr id="8" name="Rechteck 7"/>
          <p:cNvSpPr/>
          <p:nvPr/>
        </p:nvSpPr>
        <p:spPr>
          <a:xfrm>
            <a:off x="971600" y="47667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u="none" cap="small" dirty="0"/>
              <a:t>Prokleta </a:t>
            </a:r>
            <a:r>
              <a:rPr lang="sr-Latn-BA" u="none" cap="small" dirty="0" smtClean="0"/>
              <a:t>avlija </a:t>
            </a:r>
            <a:endParaRPr lang="sr-Latn-BA" u="none" dirty="0"/>
          </a:p>
        </p:txBody>
      </p:sp>
    </p:spTree>
    <p:extLst>
      <p:ext uri="{BB962C8B-B14F-4D97-AF65-F5344CB8AC3E}">
        <p14:creationId xmlns:p14="http://schemas.microsoft.com/office/powerpoint/2010/main" val="435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dirty="0" smtClean="0"/>
              <a:t>Prostor</a:t>
            </a:r>
          </a:p>
          <a:p>
            <a:r>
              <a:rPr lang="sr-Latn-BA" sz="2800" dirty="0" smtClean="0"/>
              <a:t>Bosna</a:t>
            </a:r>
          </a:p>
          <a:p>
            <a:r>
              <a:rPr lang="sr-Latn-BA" sz="2800" dirty="0" smtClean="0"/>
              <a:t>Crna Gora</a:t>
            </a:r>
          </a:p>
          <a:p>
            <a:r>
              <a:rPr lang="sr-Latn-BA" sz="2800" dirty="0" smtClean="0"/>
              <a:t>Švajcarska</a:t>
            </a:r>
          </a:p>
          <a:p>
            <a:r>
              <a:rPr lang="sr-Latn-BA" sz="2800" dirty="0" smtClean="0"/>
              <a:t>Primorje</a:t>
            </a:r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791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/>
              <a:t>Sarajevo</a:t>
            </a:r>
          </a:p>
          <a:p>
            <a:r>
              <a:rPr lang="sr-Latn-BA" sz="2800" dirty="0"/>
              <a:t>Soko Banja</a:t>
            </a:r>
          </a:p>
          <a:p>
            <a:r>
              <a:rPr lang="sr-Latn-BA" sz="2800" dirty="0"/>
              <a:t>Dubrovnik</a:t>
            </a:r>
          </a:p>
          <a:p>
            <a:r>
              <a:rPr lang="sr-Latn-BA" sz="2800" dirty="0"/>
              <a:t>Opatija</a:t>
            </a:r>
          </a:p>
          <a:p>
            <a:r>
              <a:rPr lang="sr-Latn-BA" sz="2800" dirty="0" smtClean="0"/>
              <a:t>Herceg Novi</a:t>
            </a:r>
          </a:p>
          <a:p>
            <a:endParaRPr lang="sr-Latn-BA" sz="2800" dirty="0"/>
          </a:p>
          <a:p>
            <a:r>
              <a:rPr lang="sr-Latn-BA" sz="2800" dirty="0" smtClean="0"/>
              <a:t>Drina</a:t>
            </a:r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163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45</a:t>
            </a:fld>
            <a:endParaRPr lang="en-US" altLang="sr-Latn-R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44824"/>
            <a:ext cx="783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1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46</a:t>
            </a:fld>
            <a:endParaRPr lang="en-US" altLang="sr-Latn-R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28792" cy="48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47</a:t>
            </a:fld>
            <a:endParaRPr lang="en-US" altLang="sr-Latn-R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16832"/>
            <a:ext cx="7745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48</a:t>
            </a:fld>
            <a:endParaRPr lang="en-US" altLang="sr-Latn-R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0" y="1398290"/>
            <a:ext cx="7609654" cy="8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995613"/>
            <a:ext cx="62214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49</a:t>
            </a:fld>
            <a:endParaRPr lang="en-US" altLang="sr-Latn-R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7" y="1373907"/>
            <a:ext cx="7945115" cy="8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052763"/>
            <a:ext cx="57165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051720" y="4221088"/>
            <a:ext cx="4896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u="none" dirty="0" smtClean="0"/>
              <a:t>Božidar Knežević (filozof 1862-1905). </a:t>
            </a:r>
            <a:r>
              <a:rPr lang="sr-Latn-BA" sz="1600" u="none" cap="small" dirty="0" smtClean="0"/>
              <a:t>Misli </a:t>
            </a:r>
            <a:r>
              <a:rPr lang="sr-Latn-BA" sz="1600" u="none" dirty="0" smtClean="0"/>
              <a:t>(1902).</a:t>
            </a:r>
          </a:p>
          <a:p>
            <a:r>
              <a:rPr lang="sr-Latn-BA" sz="1600" u="none" dirty="0" smtClean="0"/>
              <a:t>Milutin Uskoković. </a:t>
            </a:r>
            <a:r>
              <a:rPr lang="sr-Latn-BA" sz="1600" u="none" cap="small" dirty="0" smtClean="0"/>
              <a:t>Pod životom </a:t>
            </a:r>
            <a:r>
              <a:rPr lang="sr-Latn-BA" sz="1600" u="none" dirty="0" smtClean="0"/>
              <a:t>(1905)</a:t>
            </a:r>
          </a:p>
          <a:p>
            <a:r>
              <a:rPr lang="sr-Latn-BA" sz="1600" u="none" dirty="0"/>
              <a:t>Milutin Uskoković</a:t>
            </a:r>
            <a:r>
              <a:rPr lang="sr-Latn-BA" sz="1600" u="none" dirty="0" smtClean="0"/>
              <a:t>. </a:t>
            </a:r>
            <a:r>
              <a:rPr lang="sr-Latn-BA" sz="1600" u="none" cap="small" dirty="0" smtClean="0"/>
              <a:t>Vita fragmenta </a:t>
            </a:r>
            <a:r>
              <a:rPr lang="sr-Latn-BA" sz="1600" u="none" dirty="0" smtClean="0"/>
              <a:t>(1908).</a:t>
            </a:r>
          </a:p>
          <a:p>
            <a:r>
              <a:rPr lang="sr-Latn-BA" sz="1600" u="none" dirty="0" smtClean="0"/>
              <a:t>Isidora Sekulić. </a:t>
            </a:r>
            <a:r>
              <a:rPr lang="sr-Latn-BA" sz="1600" u="none" cap="small" dirty="0" smtClean="0"/>
              <a:t>Saputnici </a:t>
            </a:r>
            <a:r>
              <a:rPr lang="sr-Latn-BA" sz="1600" u="none" dirty="0" smtClean="0"/>
              <a:t>(1913). </a:t>
            </a:r>
          </a:p>
          <a:p>
            <a:r>
              <a:rPr lang="sr-Latn-BA" sz="1600" u="none" dirty="0" smtClean="0"/>
              <a:t>Stanislav Vinaver. </a:t>
            </a:r>
            <a:r>
              <a:rPr lang="sr-Latn-BA" sz="1600" u="none" cap="small" dirty="0" err="1" smtClean="0"/>
              <a:t>Mjeća</a:t>
            </a:r>
            <a:r>
              <a:rPr lang="sr-Latn-BA" sz="1600" u="none" dirty="0" smtClean="0"/>
              <a:t> (1911), </a:t>
            </a:r>
            <a:r>
              <a:rPr lang="sr-Latn-BA" sz="1600" u="none" cap="small" dirty="0" smtClean="0"/>
              <a:t>Misli </a:t>
            </a:r>
            <a:r>
              <a:rPr lang="sr-Latn-BA" sz="1600" u="none" dirty="0" smtClean="0"/>
              <a:t>(1913)</a:t>
            </a:r>
            <a:endParaRPr lang="sr-Latn-CS" sz="1600" u="none" dirty="0"/>
          </a:p>
        </p:txBody>
      </p:sp>
    </p:spTree>
    <p:extLst>
      <p:ext uri="{BB962C8B-B14F-4D97-AF65-F5344CB8AC3E}">
        <p14:creationId xmlns:p14="http://schemas.microsoft.com/office/powerpoint/2010/main" val="33453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</a:t>
            </a:r>
            <a:r>
              <a:rPr lang="sr-Latn-CS" dirty="0" err="1" smtClean="0"/>
              <a:t>žezni</a:t>
            </a:r>
            <a:r>
              <a:rPr lang="sr-Latn-CS" dirty="0" smtClean="0"/>
              <a:t> </a:t>
            </a:r>
            <a:r>
              <a:rPr lang="sr-Latn-CS" dirty="0" err="1"/>
              <a:t>džemsejšn</a:t>
            </a:r>
            <a:r>
              <a:rPr lang="sr-Latn-CS" dirty="0"/>
              <a:t> </a:t>
            </a:r>
            <a:r>
              <a:rPr lang="sr-Latn-CS" dirty="0" smtClean="0"/>
              <a:t>(</a:t>
            </a:r>
            <a:r>
              <a:rPr lang="sr-Latn-CS" i="1" dirty="0" err="1"/>
              <a:t>jam</a:t>
            </a:r>
            <a:r>
              <a:rPr lang="sr-Latn-CS" i="1" dirty="0"/>
              <a:t> </a:t>
            </a:r>
            <a:r>
              <a:rPr lang="sr-Latn-CS" i="1" dirty="0" err="1"/>
              <a:t>ses­sion</a:t>
            </a:r>
            <a:r>
              <a:rPr lang="sr-Latn-CS" dirty="0" smtClean="0"/>
              <a:t>)</a:t>
            </a:r>
            <a:r>
              <a:rPr lang="de-AT" dirty="0" smtClean="0"/>
              <a:t> </a:t>
            </a:r>
            <a:r>
              <a:rPr lang="sr-Latn-BA" dirty="0" smtClean="0"/>
              <a:t>–  </a:t>
            </a:r>
            <a:r>
              <a:rPr lang="de-AT" dirty="0" err="1" smtClean="0"/>
              <a:t>Eko</a:t>
            </a:r>
            <a:endParaRPr lang="de-AT" dirty="0" smtClean="0"/>
          </a:p>
          <a:p>
            <a:r>
              <a:rPr lang="sr-Latn-CS" dirty="0" smtClean="0"/>
              <a:t>Zajed­nič­ka, suk­ce­siv­na indi­vi­du­al­na </a:t>
            </a:r>
            <a:r>
              <a:rPr lang="sr-Latn-CS" dirty="0"/>
              <a:t>i </a:t>
            </a:r>
            <a:r>
              <a:rPr lang="sr-Latn-CS" dirty="0" smtClean="0"/>
              <a:t>opšta </a:t>
            </a:r>
            <a:r>
              <a:rPr lang="sr-Latn-CS" dirty="0"/>
              <a:t>impro­vi­za­ci­ju na zada­nu temu (muzi­ča­ri nastu­pa­ju bez poseb­ne pri­pre­me i među­sob­nog dogo­vo­ra; </a:t>
            </a:r>
            <a:r>
              <a:rPr lang="sr-Latn-CS" dirty="0" smtClean="0"/>
              <a:t>sva­ko </a:t>
            </a:r>
            <a:r>
              <a:rPr lang="sr-Latn-CS" dirty="0"/>
              <a:t>od pri­sut­nih može uze­ti instru­ment i svi­ra­ti</a:t>
            </a:r>
            <a:r>
              <a:rPr lang="sr-Latn-CS" dirty="0" smtClean="0"/>
              <a:t>).</a:t>
            </a:r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AF98-0D39-4E6E-929B-4C5AB39A82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50</a:t>
            </a:fld>
            <a:endParaRPr lang="en-US" altLang="sr-Latn-R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6" y="1412776"/>
            <a:ext cx="77912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838450"/>
            <a:ext cx="2914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365104"/>
            <a:ext cx="645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51</a:t>
            </a:fld>
            <a:endParaRPr lang="en-US" altLang="sr-Latn-R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9" y="404664"/>
            <a:ext cx="38957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7731"/>
            <a:ext cx="179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730"/>
            <a:ext cx="38766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5. </a:t>
            </a:r>
            <a:r>
              <a:rPr lang="de-AT" dirty="0" smtClean="0"/>
              <a:t>O</a:t>
            </a:r>
            <a:r>
              <a:rPr lang="sr-Latn-BA" dirty="0" err="1"/>
              <a:t>nline</a:t>
            </a:r>
            <a:r>
              <a:rPr lang="sr-Latn-BA" dirty="0"/>
              <a:t> </a:t>
            </a:r>
            <a:r>
              <a:rPr lang="de-AT" dirty="0"/>
              <a:t>–</a:t>
            </a:r>
            <a:r>
              <a:rPr lang="sr-Latn-BA" dirty="0"/>
              <a:t> </a:t>
            </a:r>
            <a:r>
              <a:rPr lang="sr-Latn-BA" dirty="0" err="1"/>
              <a:t>offline</a:t>
            </a:r>
            <a:r>
              <a:rPr lang="sr-Latn-BA" dirty="0"/>
              <a:t> </a:t>
            </a:r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52</a:t>
            </a:fld>
            <a:endParaRPr lang="en-US" altLang="sr-Latn-RS"/>
          </a:p>
        </p:txBody>
      </p:sp>
      <p:sp>
        <p:nvSpPr>
          <p:cNvPr id="5" name="Rechteck 4"/>
          <p:cNvSpPr/>
          <p:nvPr/>
        </p:nvSpPr>
        <p:spPr>
          <a:xfrm>
            <a:off x="2286000" y="25210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u="none" dirty="0" err="1"/>
              <a:t>offline</a:t>
            </a:r>
            <a:endParaRPr lang="sr-Latn-CS" u="none" dirty="0"/>
          </a:p>
          <a:p>
            <a:r>
              <a:rPr lang="sr-Latn-CS" u="none" dirty="0" err="1"/>
              <a:t>online</a:t>
            </a:r>
            <a:endParaRPr lang="sr-Latn-CS" u="none" dirty="0"/>
          </a:p>
          <a:p>
            <a:r>
              <a:rPr lang="sr-Latn-CS" u="none" dirty="0" err="1"/>
              <a:t>on-offline</a:t>
            </a:r>
            <a:r>
              <a:rPr lang="sr-Latn-CS" u="none" dirty="0"/>
              <a:t> (kombinacija </a:t>
            </a:r>
            <a:r>
              <a:rPr lang="sr-Latn-CS" u="none" dirty="0" err="1"/>
              <a:t>online</a:t>
            </a:r>
            <a:r>
              <a:rPr lang="sr-Latn-CS" u="none" dirty="0"/>
              <a:t> i </a:t>
            </a:r>
            <a:r>
              <a:rPr lang="sr-Latn-CS" u="none" dirty="0" err="1"/>
              <a:t>offline</a:t>
            </a:r>
            <a:r>
              <a:rPr lang="sr-Latn-CS" u="none" dirty="0"/>
              <a:t>)</a:t>
            </a:r>
            <a:endParaRPr lang="sr-Latn-CS" u="none" dirty="0"/>
          </a:p>
        </p:txBody>
      </p:sp>
    </p:spTree>
    <p:extLst>
      <p:ext uri="{BB962C8B-B14F-4D97-AF65-F5344CB8AC3E}">
        <p14:creationId xmlns:p14="http://schemas.microsoft.com/office/powerpoint/2010/main" val="175445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Adaptacija</a:t>
            </a:r>
            <a:endParaRPr lang="sr-Latn-BA" dirty="0" smtClean="0"/>
          </a:p>
          <a:p>
            <a:pPr marL="514350" indent="-514350">
              <a:buFont typeface="+mj-lt"/>
              <a:buAutoNum type="arabicPeriod"/>
            </a:pPr>
            <a:r>
              <a:rPr lang="sr-Latn-BA" dirty="0" smtClean="0"/>
              <a:t>filmska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/>
              <a:t>televizijska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/>
              <a:t>pozorišna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smtClean="0"/>
              <a:t>radio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dirty="0" err="1" smtClean="0"/>
              <a:t>kompozicijsko-tematizacijska</a:t>
            </a:r>
            <a:r>
              <a:rPr lang="sr-Latn-BA" dirty="0" smtClean="0"/>
              <a:t> (</a:t>
            </a:r>
            <a:r>
              <a:rPr lang="de-AT" dirty="0" err="1" smtClean="0"/>
              <a:t>Radoman</a:t>
            </a:r>
            <a:r>
              <a:rPr lang="de-AT" dirty="0" smtClean="0"/>
              <a:t> </a:t>
            </a:r>
            <a:r>
              <a:rPr lang="sr-Latn-BA" dirty="0" smtClean="0"/>
              <a:t>Stanišić 2005 </a:t>
            </a:r>
            <a:r>
              <a:rPr lang="de-AT" dirty="0" smtClean="0"/>
              <a:t>[1985])</a:t>
            </a:r>
            <a:endParaRPr lang="sr-Latn-BA" dirty="0" smtClean="0"/>
          </a:p>
          <a:p>
            <a:pPr marL="514350" indent="-514350">
              <a:buFont typeface="+mj-lt"/>
              <a:buAutoNum type="arabicPeriod"/>
            </a:pPr>
            <a:endParaRPr lang="sr-Latn-BA" dirty="0" smtClean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AF98-0D39-4E6E-929B-4C5AB39A82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5. </a:t>
            </a:r>
            <a:r>
              <a:rPr lang="sr-Latn-BA" dirty="0" err="1" smtClean="0"/>
              <a:t>hipertekstualna</a:t>
            </a:r>
            <a:r>
              <a:rPr lang="de-AT" dirty="0" smtClean="0"/>
              <a:t> (</a:t>
            </a:r>
            <a:r>
              <a:rPr lang="de-AT" dirty="0" err="1" smtClean="0"/>
              <a:t>nadgradnja</a:t>
            </a:r>
            <a:r>
              <a:rPr lang="de-AT" dirty="0" smtClean="0"/>
              <a:t>, </a:t>
            </a:r>
            <a:r>
              <a:rPr lang="sr-Latn-BA" dirty="0" smtClean="0"/>
              <a:t>čuvanje originala)</a:t>
            </a:r>
            <a:endParaRPr lang="de-AT" dirty="0" smtClean="0"/>
          </a:p>
          <a:p>
            <a:pPr marL="0" indent="0">
              <a:buNone/>
            </a:pPr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AF98-0D39-4E6E-929B-4C5AB39A82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sr-Latn-BA" sz="2800" dirty="0"/>
              <a:t>Odnos </a:t>
            </a:r>
            <a:endParaRPr lang="sr-Latn-BA" sz="2800" dirty="0" smtClean="0"/>
          </a:p>
          <a:p>
            <a:pPr marL="0" indent="0">
              <a:buNone/>
            </a:pPr>
            <a:r>
              <a:rPr lang="sr-Latn-BA" sz="2800" cap="small" dirty="0" smtClean="0"/>
              <a:t>Znakovi </a:t>
            </a:r>
            <a:r>
              <a:rPr lang="sr-Latn-BA" sz="2800" cap="small" dirty="0"/>
              <a:t>pored puta </a:t>
            </a:r>
            <a:r>
              <a:rPr lang="sr-Latn-BA" sz="2800" cap="small" dirty="0" smtClean="0"/>
              <a:t>(</a:t>
            </a:r>
            <a:r>
              <a:rPr lang="sr-Latn-BA" sz="2800" cap="small" dirty="0" err="1" smtClean="0"/>
              <a:t>Zn</a:t>
            </a:r>
            <a:r>
              <a:rPr lang="sr-Latn-BA" sz="2800" cap="small" dirty="0" smtClean="0"/>
              <a:t>) </a:t>
            </a:r>
            <a:r>
              <a:rPr lang="sr-Latn-BA" sz="2800" dirty="0" smtClean="0"/>
              <a:t>– </a:t>
            </a:r>
            <a:r>
              <a:rPr lang="sr-Latn-BA" sz="2800" cap="small" dirty="0"/>
              <a:t>Hazarski </a:t>
            </a:r>
            <a:r>
              <a:rPr lang="sr-Latn-BA" sz="2800" cap="small" dirty="0" smtClean="0"/>
              <a:t>rečnik (</a:t>
            </a:r>
            <a:r>
              <a:rPr lang="sr-Latn-BA" sz="2800" cap="small" dirty="0" err="1" smtClean="0"/>
              <a:t>HazR</a:t>
            </a:r>
            <a:r>
              <a:rPr lang="sr-Latn-BA" sz="2800" cap="small" dirty="0" smtClean="0"/>
              <a:t>)</a:t>
            </a:r>
            <a:r>
              <a:rPr lang="sr-Latn-BA" sz="2800" dirty="0" smtClean="0"/>
              <a:t> </a:t>
            </a:r>
            <a:endParaRPr lang="sr-Latn-BA" sz="2800" cap="small" dirty="0"/>
          </a:p>
          <a:p>
            <a:pPr marL="0" indent="0">
              <a:buNone/>
            </a:pPr>
            <a:r>
              <a:rPr lang="sr-Latn-BA" sz="2800" cap="small" dirty="0" err="1" smtClean="0"/>
              <a:t>HazR</a:t>
            </a:r>
            <a:r>
              <a:rPr lang="sr-Latn-BA" sz="2800" dirty="0" smtClean="0"/>
              <a:t>: </a:t>
            </a:r>
            <a:r>
              <a:rPr lang="sr-Latn-BA" sz="2800" dirty="0"/>
              <a:t>2,500.000 (</a:t>
            </a:r>
            <a:r>
              <a:rPr lang="sr-Latn-BA" sz="2800" dirty="0" err="1"/>
              <a:t>Pavić-www</a:t>
            </a:r>
            <a:r>
              <a:rPr lang="sr-Latn-BA" sz="2800" dirty="0"/>
              <a:t>)</a:t>
            </a:r>
          </a:p>
          <a:p>
            <a:pPr marL="0" indent="0">
              <a:buNone/>
            </a:pPr>
            <a:r>
              <a:rPr lang="sr-Latn-BA" sz="2800" cap="small" dirty="0" err="1" smtClean="0"/>
              <a:t>Zn</a:t>
            </a:r>
            <a:r>
              <a:rPr lang="sr-Latn-BA" sz="2800" dirty="0" smtClean="0"/>
              <a:t>: 2,089.470 </a:t>
            </a:r>
            <a:r>
              <a:rPr lang="sr-Latn-BA" sz="2800" dirty="0"/>
              <a:t>(</a:t>
            </a:r>
            <a:r>
              <a:rPr lang="sr-Latn-BA" sz="2800" dirty="0" smtClean="0"/>
              <a:t>1.446 </a:t>
            </a:r>
            <a:r>
              <a:rPr lang="sr-Latn-BA" sz="2800" dirty="0"/>
              <a:t>x </a:t>
            </a:r>
            <a:r>
              <a:rPr lang="sr-Latn-BA" sz="2800" dirty="0" smtClean="0"/>
              <a:t>1.1445)</a:t>
            </a:r>
            <a:endParaRPr lang="sr-Latn-BA" sz="2800" dirty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652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2. Paradoksi</a:t>
            </a:r>
            <a:endParaRPr lang="sr-Latn-C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cap="small" dirty="0" err="1" smtClean="0"/>
              <a:t>Zn</a:t>
            </a:r>
            <a:r>
              <a:rPr lang="sr-Latn-BA" sz="2800" cap="small" dirty="0" smtClean="0"/>
              <a:t> </a:t>
            </a:r>
            <a:r>
              <a:rPr lang="sr-Latn-BA" sz="2800" dirty="0"/>
              <a:t>– </a:t>
            </a:r>
            <a:r>
              <a:rPr lang="sr-Latn-BA" sz="2800" dirty="0" smtClean="0"/>
              <a:t> najveće djelo (629 s.) najmanje </a:t>
            </a:r>
            <a:r>
              <a:rPr lang="sr-Latn-BA" sz="2800" dirty="0"/>
              <a:t>proučeno</a:t>
            </a:r>
            <a:r>
              <a:rPr lang="sr-Latn-BA" sz="2800" dirty="0" smtClean="0"/>
              <a:t> </a:t>
            </a:r>
          </a:p>
          <a:p>
            <a:r>
              <a:rPr lang="sr-Latn-BA" sz="2800" cap="small" dirty="0" smtClean="0"/>
              <a:t>Th</a:t>
            </a:r>
            <a:r>
              <a:rPr lang="sr-Latn-BA" sz="2800" dirty="0" smtClean="0"/>
              <a:t> 526 </a:t>
            </a:r>
          </a:p>
          <a:p>
            <a:r>
              <a:rPr lang="sr-Latn-BA" sz="2800" cap="small" dirty="0" err="1" smtClean="0"/>
              <a:t>NDc</a:t>
            </a:r>
            <a:r>
              <a:rPr lang="sr-Latn-BA" sz="2800" dirty="0" smtClean="0"/>
              <a:t> 403 </a:t>
            </a:r>
          </a:p>
          <a:p>
            <a:r>
              <a:rPr lang="sr-Latn-BA" sz="2800" cap="small" dirty="0" err="1" smtClean="0"/>
              <a:t>OpL</a:t>
            </a:r>
            <a:r>
              <a:rPr lang="sr-Latn-BA" sz="2800" dirty="0" smtClean="0"/>
              <a:t> 320 </a:t>
            </a:r>
          </a:p>
          <a:p>
            <a:r>
              <a:rPr lang="sr-Latn-BA" sz="2800" cap="small" dirty="0" err="1" smtClean="0"/>
              <a:t>Gosp</a:t>
            </a:r>
            <a:r>
              <a:rPr lang="sr-Latn-BA" sz="2800" dirty="0" smtClean="0"/>
              <a:t> 259 </a:t>
            </a:r>
          </a:p>
          <a:p>
            <a:r>
              <a:rPr lang="sr-Latn-BA" sz="2800" cap="small" dirty="0" err="1" smtClean="0"/>
              <a:t>Sv</a:t>
            </a:r>
            <a:r>
              <a:rPr lang="sr-Latn-BA" sz="2800" dirty="0" smtClean="0"/>
              <a:t> 226 </a:t>
            </a:r>
          </a:p>
          <a:p>
            <a:r>
              <a:rPr lang="sr-Latn-BA" sz="2800" cap="small" dirty="0" smtClean="0"/>
              <a:t>Pa</a:t>
            </a:r>
            <a:r>
              <a:rPr lang="sr-Latn-BA" sz="2800" dirty="0" smtClean="0"/>
              <a:t> 127</a:t>
            </a: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C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943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Bildschirmpräsentation (4:3)</PresentationFormat>
  <Paragraphs>180</Paragraphs>
  <Slides>52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Default Design</vt:lpstr>
      <vt:lpstr>   Andrićevi  Znakovi  kao hipertekst    </vt:lpstr>
      <vt:lpstr>PowerPoint-Präsentation</vt:lpstr>
      <vt:lpstr>1. Rekritika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Paradoksi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Tematika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Hipertekst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Online – offline </vt:lpstr>
    </vt:vector>
  </TitlesOfParts>
  <Company>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tata</cp:lastModifiedBy>
  <cp:revision>2657</cp:revision>
  <cp:lastPrinted>2015-09-23T19:03:48Z</cp:lastPrinted>
  <dcterms:created xsi:type="dcterms:W3CDTF">2005-05-16T09:32:41Z</dcterms:created>
  <dcterms:modified xsi:type="dcterms:W3CDTF">2015-09-23T21:33:56Z</dcterms:modified>
</cp:coreProperties>
</file>