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306" r:id="rId5"/>
    <p:sldId id="299" r:id="rId6"/>
    <p:sldId id="307" r:id="rId7"/>
    <p:sldId id="263" r:id="rId8"/>
    <p:sldId id="308" r:id="rId9"/>
    <p:sldId id="301" r:id="rId10"/>
    <p:sldId id="295" r:id="rId11"/>
    <p:sldId id="303" r:id="rId12"/>
    <p:sldId id="309" r:id="rId13"/>
    <p:sldId id="268" r:id="rId14"/>
    <p:sldId id="293" r:id="rId15"/>
    <p:sldId id="310" r:id="rId16"/>
    <p:sldId id="296" r:id="rId17"/>
    <p:sldId id="304" r:id="rId18"/>
    <p:sldId id="267" r:id="rId19"/>
    <p:sldId id="297" r:id="rId20"/>
    <p:sldId id="269" r:id="rId21"/>
    <p:sldId id="302" r:id="rId22"/>
    <p:sldId id="270" r:id="rId23"/>
    <p:sldId id="305" r:id="rId24"/>
    <p:sldId id="27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6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34839790735023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9"/>
          <c:dPt>
            <c:idx val="0"/>
            <c:explosion val="31"/>
          </c:dPt>
          <c:dPt>
            <c:idx val="1"/>
            <c:explosion val="28"/>
          </c:dPt>
          <c:dPt>
            <c:idx val="2"/>
            <c:explosion val="27"/>
          </c:dPt>
          <c:dLbls>
            <c:dLbl>
              <c:idx val="0"/>
              <c:layout>
                <c:manualLayout>
                  <c:x val="-0.30563365894390221"/>
                  <c:y val="8.8205571330213756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>
                        <a:latin typeface="Times New Roman" pitchFamily="18" charset="0"/>
                        <a:cs typeface="Times New Roman" pitchFamily="18" charset="0"/>
                      </a:rPr>
                      <a:t>Čvrste</a:t>
                    </a:r>
                    <a:r>
                      <a:rPr lang="en-US" sz="9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900" dirty="0" err="1">
                        <a:latin typeface="Times New Roman" pitchFamily="18" charset="0"/>
                        <a:cs typeface="Times New Roman" pitchFamily="18" charset="0"/>
                      </a:rPr>
                      <a:t>predikativne</a:t>
                    </a:r>
                    <a:r>
                      <a:rPr lang="en-US" sz="9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900" dirty="0" err="1">
                        <a:latin typeface="Times New Roman" pitchFamily="18" charset="0"/>
                        <a:cs typeface="Times New Roman" pitchFamily="18" charset="0"/>
                      </a:rPr>
                      <a:t>konstrukcije</a:t>
                    </a:r>
                    <a:r>
                      <a:rPr lang="en-US" sz="900" dirty="0">
                        <a:latin typeface="Times New Roman" pitchFamily="18" charset="0"/>
                        <a:cs typeface="Times New Roman" pitchFamily="18" charset="0"/>
                      </a:rPr>
                      <a:t> 
86%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1025455139790189"/>
                  <c:y val="-9.4566991612420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Frazeološki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parovi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riječi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hr-HR" baseline="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28417232284236982"/>
                  <c:y val="-3.029839629704027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Poredbeni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frazemi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
9%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hr-HR"/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Čvrste predikativne konstrukcije (86%)</c:v>
                </c:pt>
                <c:pt idx="1">
                  <c:v>Frazeološki parovi riječi (5,5%)</c:v>
                </c:pt>
                <c:pt idx="2">
                  <c:v>Poredbeni frazemi (8,5%)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5.5</c:v>
                </c:pt>
                <c:pt idx="2">
                  <c:v>8.5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6433175088739287E-2"/>
          <c:w val="0.87045237856448643"/>
          <c:h val="0.83791082913956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5236082496530892E-2"/>
                  <c:y val="-2.797927510584092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Imenički frazemi
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4.7250184102474078E-2"/>
                  <c:y val="-4.714035490355404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Pridjevski frazemi 
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5.2523908674218453E-2"/>
                  <c:y val="-2.417530561775571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Prilo</a:t>
                    </a:r>
                    <a:r>
                      <a:rPr lang="hr-HR">
                        <a:latin typeface="Times New Roman" pitchFamily="18" charset="0"/>
                        <a:cs typeface="Times New Roman" pitchFamily="18" charset="0"/>
                      </a:rPr>
                      <a:t>žn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i frazemi 
12%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38758252555384903"/>
                  <c:y val="8.417089845792326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Glagolski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frazemi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
80%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hr-HR"/>
                </a:pPr>
                <a:endParaRPr lang="sr-Latn-C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Imenički frazemi</c:v>
                </c:pt>
                <c:pt idx="1">
                  <c:v>Pridjevski frazemi </c:v>
                </c:pt>
                <c:pt idx="2">
                  <c:v>Priloški frazemi </c:v>
                </c:pt>
                <c:pt idx="3">
                  <c:v>Glagolski frazemi (80%)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12</c:v>
                </c:pt>
                <c:pt idx="3">
                  <c:v>80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AEB4F-245F-BC4A-B777-6A46AAB6DC70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81F1D-1D0D-7F43-9DE8-4D2F756895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5543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AB72-7AC5-014A-9860-C4B29CD46505}" type="datetimeFigureOut">
              <a:rPr lang="de-DE" smtClean="0"/>
              <a:pPr/>
              <a:t>27.09.2013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Mastertextformat bearbeiten</a:t>
            </a:r>
          </a:p>
          <a:p>
            <a:pPr lvl="1"/>
            <a:r>
              <a:rPr lang="ta-IN" smtClean="0"/>
              <a:t>Zweite Ebene</a:t>
            </a:r>
          </a:p>
          <a:p>
            <a:pPr lvl="2"/>
            <a:r>
              <a:rPr lang="ta-IN" smtClean="0"/>
              <a:t>Dritte Ebene</a:t>
            </a:r>
          </a:p>
          <a:p>
            <a:pPr lvl="3"/>
            <a:r>
              <a:rPr lang="ta-IN" smtClean="0"/>
              <a:t>Vierte Ebene</a:t>
            </a:r>
          </a:p>
          <a:p>
            <a:pPr lvl="4"/>
            <a:r>
              <a:rPr lang="ta-IN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F501-0D02-2544-8208-59FE1AE8D6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0296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F501-0D02-2544-8208-59FE1AE8D6C6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F501-0D02-2544-8208-59FE1AE8D6C6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F501-0D02-2544-8208-59FE1AE8D6C6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F501-0D02-2544-8208-59FE1AE8D6C6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28FB5DB-EC3B-6842-9706-799F5CDE8A6B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AE1-36B5-FB44-928A-BDD9E57B94D5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FF6B-3A5E-724A-8BF4-5076A385C67D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511B-3991-D04A-8018-002F8762C60E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43CA-8A95-E24D-B155-D447AA402412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C46-4CCD-B54C-8B6F-3A74532CF604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C81F-E175-F84A-B15F-722431A7708B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028A-105C-A94D-8DEA-8127402A3642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F426-F093-3144-9140-93918F075974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D621-F92B-744E-B047-C77B168424E6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682F-E99C-0048-9921-53B97561891A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99F-D084-4445-9C5D-99486980792C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D31A-30A9-9241-8C6D-0EEC559435B6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Wasserzeich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de-AT" smtClean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8F3125C-EDEA-444A-9743-8C1CE1D48DC3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1F29-4606-9846-8A21-5F9D12BAD68D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Wasserzeiche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228B-CCA4-BA4D-859D-D771C695E0DF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Bild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4A9B-8713-5A4F-AD88-2ECC4A0E5834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E85C-8E8F-954E-8158-821AB89A246C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297-A804-0845-8926-FFFA01319EBD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F572-C965-2E4F-B7EE-2B3A30C7ADF3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1207ED8-9092-3748-A31C-8C1DA2F9FBBC}" type="datetime1">
              <a:rPr lang="de-AT" smtClean="0"/>
              <a:pPr/>
              <a:t>27.09.2013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2729" y="890125"/>
            <a:ext cx="5282961" cy="3059979"/>
          </a:xfrm>
        </p:spPr>
        <p:txBody>
          <a:bodyPr/>
          <a:lstStyle/>
          <a:p>
            <a:pPr algn="ctr"/>
            <a:r>
              <a:rPr lang="hr-HR" sz="4400" dirty="0" smtClean="0">
                <a:latin typeface="Cambria"/>
                <a:cs typeface="Cambria"/>
              </a:rPr>
              <a:t/>
            </a:r>
            <a:br>
              <a:rPr lang="hr-HR" sz="4400" dirty="0" smtClean="0">
                <a:latin typeface="Cambria"/>
                <a:cs typeface="Cambria"/>
              </a:rPr>
            </a:br>
            <a:r>
              <a:rPr lang="hr-HR" sz="4400" b="1" dirty="0" smtClean="0"/>
              <a:t>Frazeologija u djelu Ive Andrića   „Travnička hronika“</a:t>
            </a:r>
            <a:br>
              <a:rPr lang="hr-HR" sz="4400" b="1" dirty="0" smtClean="0"/>
            </a:br>
            <a:endParaRPr lang="de-DE" dirty="0">
              <a:latin typeface="Cambria"/>
              <a:cs typeface="Cambri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88184" y="4944234"/>
            <a:ext cx="4353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mbria"/>
                <a:cs typeface="Cambria"/>
              </a:rPr>
              <a:t>Zrinka Ćoralić/Mersina Šehić </a:t>
            </a:r>
          </a:p>
          <a:p>
            <a:r>
              <a:rPr lang="hr-HR" dirty="0" smtClean="0">
                <a:latin typeface="Cambria"/>
                <a:cs typeface="Cambria"/>
              </a:rPr>
              <a:t>Univerzitet u Bihaću</a:t>
            </a:r>
          </a:p>
          <a:p>
            <a:r>
              <a:rPr lang="hr-HR" dirty="0" smtClean="0">
                <a:latin typeface="Cambria"/>
                <a:cs typeface="Cambria"/>
              </a:rPr>
              <a:t>Pedagoški fakultet Bihać</a:t>
            </a:r>
            <a:endParaRPr lang="ta-IN" dirty="0" smtClean="0">
              <a:latin typeface="Cambria"/>
              <a:cs typeface="Cambria"/>
            </a:endParaRPr>
          </a:p>
          <a:p>
            <a:endParaRPr lang="de-DE" sz="2000" dirty="0">
              <a:latin typeface="Cambria"/>
              <a:cs typeface="Cambria"/>
            </a:endParaRPr>
          </a:p>
        </p:txBody>
      </p:sp>
      <p:pic>
        <p:nvPicPr>
          <p:cNvPr id="1026" name="Picture 2" descr="C:\Users\somebody\Desktop\andr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90125"/>
            <a:ext cx="3932730" cy="5435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52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050" y="69057"/>
            <a:ext cx="7313613" cy="868362"/>
          </a:xfrm>
        </p:spPr>
        <p:txBody>
          <a:bodyPr/>
          <a:lstStyle/>
          <a:p>
            <a:pPr algn="l"/>
            <a:r>
              <a:rPr lang="hr-HR" sz="3500" b="1" dirty="0" smtClean="0">
                <a:latin typeface="Times New Roman" pitchFamily="18" charset="0"/>
                <a:cs typeface="Times New Roman" pitchFamily="18" charset="0"/>
              </a:rPr>
              <a:t>5. ANALIZA KORPUSA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8812" y="752559"/>
            <a:ext cx="7930193" cy="585054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Prikupljeni materijal analiziran je sa tri razine: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morfosintaktičkoj,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semantičkoj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komunikativno-pragmatičnoj</a:t>
            </a:r>
            <a:endParaRPr lang="hr-HR" dirty="0" smtClean="0"/>
          </a:p>
          <a:p>
            <a:pPr>
              <a:buNone/>
            </a:pPr>
            <a:endParaRPr lang="hr-HR" sz="2200" dirty="0" smtClean="0">
              <a:latin typeface="Cambria"/>
              <a:cs typeface="Cambri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88" y="3908454"/>
            <a:ext cx="4799952" cy="286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599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8812" y="218485"/>
            <a:ext cx="7930193" cy="638461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300" b="1" dirty="0" smtClean="0">
                <a:latin typeface="Times New Roman" pitchFamily="18" charset="0"/>
                <a:cs typeface="Times New Roman" pitchFamily="18" charset="0"/>
              </a:rPr>
              <a:t>dvije grupe frazema: </a:t>
            </a:r>
          </a:p>
          <a:p>
            <a:pPr>
              <a:buNone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       a) frazemi na nivou rečenice</a:t>
            </a:r>
          </a:p>
          <a:p>
            <a:pPr>
              <a:buNone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       b) frazemi ispod nivoa rečenice</a:t>
            </a:r>
          </a:p>
          <a:p>
            <a:pPr>
              <a:buFont typeface="Arial" pitchFamily="34" charset="0"/>
              <a:buChar char="•"/>
            </a:pPr>
            <a:r>
              <a:rPr lang="hr-HR" sz="2300" b="1" dirty="0" smtClean="0">
                <a:latin typeface="Times New Roman" pitchFamily="18" charset="0"/>
                <a:cs typeface="Times New Roman" pitchFamily="18" charset="0"/>
              </a:rPr>
              <a:t>frazemi ispod nivoa rečenice:</a:t>
            </a:r>
          </a:p>
          <a:p>
            <a:pPr>
              <a:buNone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      a) čvrste predikativne konstrukcije</a:t>
            </a:r>
          </a:p>
          <a:p>
            <a:pPr>
              <a:buNone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      b) frazeološki parovi riječi</a:t>
            </a:r>
          </a:p>
          <a:p>
            <a:pPr>
              <a:buNone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      c) poredbeni frazemi</a:t>
            </a:r>
          </a:p>
          <a:p>
            <a:pPr>
              <a:buFont typeface="Arial" pitchFamily="34" charset="0"/>
              <a:buChar char="•"/>
            </a:pPr>
            <a:r>
              <a:rPr lang="hr-HR" sz="2300" b="1" dirty="0" smtClean="0">
                <a:latin typeface="Times New Roman" pitchFamily="18" charset="0"/>
                <a:cs typeface="Times New Roman" pitchFamily="18" charset="0"/>
              </a:rPr>
              <a:t>frazemi na nivou rečenice:</a:t>
            </a:r>
          </a:p>
          <a:p>
            <a:pPr>
              <a:buNone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       a) poslovice</a:t>
            </a:r>
          </a:p>
          <a:p>
            <a:pPr>
              <a:buNone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       b) komunikativne formule.</a:t>
            </a:r>
          </a:p>
          <a:p>
            <a:pPr>
              <a:buNone/>
            </a:pPr>
            <a:endParaRPr lang="hr-HR" sz="2200" dirty="0" smtClean="0">
              <a:latin typeface="Cambria"/>
              <a:cs typeface="Cambri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9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564" y="121381"/>
            <a:ext cx="8866880" cy="5769621"/>
          </a:xfrm>
        </p:spPr>
        <p:txBody>
          <a:bodyPr/>
          <a:lstStyle/>
          <a:p>
            <a:pPr algn="l"/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5. 1. Morfosintaktička razina / frazemi na nivou rečenice:</a:t>
            </a:r>
            <a:br>
              <a:rPr lang="hr-H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a) Poslovice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 laje a karavan prolazi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, završio je vezir, koji je očigledno </a:t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          bio obavešten o svemu što se dešavalo za vreme konzulovog prolaska  </a:t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          kroz varoš i sada nastojao da stvar umanji i ublaži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(TH; 39). </a:t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b) Komunikativne formule </a:t>
            </a:r>
            <a:br>
              <a:rPr lang="hr-H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Pa taj ne zna šta govori, - rekao je vezir i strogo i podrugljivo,</a:t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hr-HR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otkako je sveta i veka 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nit je bilo niti može biti da veliki vezir</a:t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          upada u harem i razgovara sa sultanijama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(TH; 179).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de-DE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564" y="153749"/>
            <a:ext cx="9006436" cy="6530272"/>
          </a:xfrm>
        </p:spPr>
        <p:txBody>
          <a:bodyPr/>
          <a:lstStyle/>
          <a:p>
            <a:pPr algn="l"/>
            <a:r>
              <a:rPr lang="hr-HR" sz="2200" b="1" dirty="0" smtClean="0">
                <a:latin typeface="Cambria"/>
                <a:cs typeface="Cambria"/>
              </a:rPr>
              <a:t/>
            </a:r>
            <a:br>
              <a:rPr lang="hr-HR" sz="2200" b="1" dirty="0" smtClean="0">
                <a:latin typeface="Cambria"/>
                <a:cs typeface="Cambria"/>
              </a:rPr>
            </a:br>
            <a:r>
              <a:rPr lang="hr-HR" sz="2200" b="1" dirty="0" smtClean="0">
                <a:latin typeface="Cambria"/>
                <a:cs typeface="Cambria"/>
              </a:rPr>
              <a:t/>
            </a:r>
            <a:br>
              <a:rPr lang="hr-HR" sz="2200" b="1" dirty="0" smtClean="0">
                <a:latin typeface="Cambria"/>
                <a:cs typeface="Cambria"/>
              </a:rPr>
            </a:b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Morfosintaktička razina / frazemi ispod nivoa rečenice:</a:t>
            </a: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a) Čvrste predikativne konstrukcije, npr. </a:t>
            </a:r>
            <a:r>
              <a:rPr lang="hr-HR" sz="2200" b="1" i="1" dirty="0" smtClean="0">
                <a:latin typeface="Times New Roman" pitchFamily="18" charset="0"/>
                <a:cs typeface="Times New Roman" pitchFamily="18" charset="0"/>
              </a:rPr>
              <a:t>nekome su dani odbrojani, odahnuti </a:t>
            </a:r>
            <a:br>
              <a:rPr lang="hr-HR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b="1" i="1" dirty="0" smtClean="0">
                <a:latin typeface="Times New Roman" pitchFamily="18" charset="0"/>
                <a:cs typeface="Times New Roman" pitchFamily="18" charset="0"/>
              </a:rPr>
              <a:t>    dušom; utjerati nekoga u laž; kretati se po oštrici noža; lomiti vrat; 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Jer, Baki nije bio samo smešna tvrdica i samoživ osobenjak, nego i opadač,</a:t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dostavljač i klevetnik koji je mnogome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zagorčao život 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i ne jednoga rastavio sa  </a:t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glavom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(TH; 205).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Frazeološki parovi riječi, npr. </a:t>
            </a:r>
            <a:r>
              <a:rPr lang="hr-HR" sz="2200" b="1" i="1" dirty="0" smtClean="0">
                <a:latin typeface="Times New Roman" pitchFamily="18" charset="0"/>
                <a:cs typeface="Times New Roman" pitchFamily="18" charset="0"/>
              </a:rPr>
              <a:t>iz godine </a:t>
            </a:r>
            <a:br>
              <a:rPr lang="hr-HR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b="1" i="1" dirty="0" smtClean="0">
                <a:latin typeface="Times New Roman" pitchFamily="18" charset="0"/>
                <a:cs typeface="Times New Roman" pitchFamily="18" charset="0"/>
              </a:rPr>
              <a:t>    u godinu, na kraju krajeva, od usta do usta;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Ali zbog toga su opet Kolonju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ni kriva ni dužna 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optuživali u Austrijskom konzulatu da je u francuskoj</a:t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službi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(TH; 286).</a:t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Poredbeni frazemi, npr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dobar kao dobar otac,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    go kao miš, pasti kao proštac;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U širokim, pravilnim redovima, bili su svi </a:t>
            </a:r>
            <a:br>
              <a:rPr lang="hr-HR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jednaki, kao pod konac</a:t>
            </a:r>
            <a:r>
              <a:rPr lang="hr-HR" sz="2000" i="1" dirty="0" smtClean="0">
                <a:latin typeface="Times New Roman" pitchFamily="18" charset="0"/>
                <a:cs typeface="Times New Roman" pitchFamily="18" charset="0"/>
              </a:rPr>
              <a:t>, a lepi kao devojke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(TH; 466). </a:t>
            </a:r>
            <a:r>
              <a:rPr lang="hr-HR" sz="2200" dirty="0" smtClean="0">
                <a:latin typeface="Cambria"/>
                <a:cs typeface="Cambria"/>
              </a:rPr>
              <a:t/>
            </a:r>
            <a:br>
              <a:rPr lang="hr-HR" sz="2200" dirty="0" smtClean="0">
                <a:latin typeface="Cambria"/>
                <a:cs typeface="Cambria"/>
              </a:rPr>
            </a:br>
            <a:r>
              <a:rPr lang="hr-HR" sz="2200" dirty="0" smtClean="0">
                <a:latin typeface="Cambria"/>
                <a:cs typeface="Cambria"/>
              </a:rPr>
              <a:t/>
            </a:r>
            <a:br>
              <a:rPr lang="hr-HR" sz="2200" dirty="0" smtClean="0">
                <a:latin typeface="Cambria"/>
                <a:cs typeface="Cambria"/>
              </a:rPr>
            </a:br>
            <a:endParaRPr lang="de-DE" sz="2200" dirty="0">
              <a:latin typeface="Cambria"/>
              <a:cs typeface="Cambri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534953" y="2332653"/>
          <a:ext cx="3609048" cy="419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98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564" y="153749"/>
            <a:ext cx="8866880" cy="6530272"/>
          </a:xfrm>
        </p:spPr>
        <p:txBody>
          <a:bodyPr/>
          <a:lstStyle/>
          <a:p>
            <a:pPr algn="l"/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Morfosintaktička razina:</a:t>
            </a: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a) Glagolski frazemi: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npr.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hvatati se u koštac s nekim/nečim; pasti u nečiju nemilost; kretati se   </a:t>
            </a:r>
            <a:b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           po oštrici noža; skresati nekome nešto u lice;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b) Priložni frazemi: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 npr.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iz godine u godinu; na kraju krajeva; malo-pomalo; </a:t>
            </a:r>
            <a:b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            koliko toliko; kad- tad; od krvi i mesa; </a:t>
            </a: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) Imenički frazemi: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npr.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teške reči; usijane glave; zlatne ruke;</a:t>
            </a:r>
            <a:b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           tvrda vjera; kamenit ponos; prazne reči; </a:t>
            </a:r>
            <a:b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r-H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b) Pridjevski frazemi:</a:t>
            </a:r>
            <a:br>
              <a:rPr lang="hr-H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npr. </a:t>
            </a: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strpljiv kao zemlja; jednaki kao pod konac; ni kriv ni dužan; pun do grla;  </a:t>
            </a:r>
            <a:b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b="1" i="1" dirty="0" smtClean="0">
                <a:latin typeface="Times New Roman" pitchFamily="18" charset="0"/>
                <a:cs typeface="Times New Roman" pitchFamily="18" charset="0"/>
              </a:rPr>
              <a:t>           krut kao mrtva riba; dobar kao dobar otac; mrtav pijan;</a:t>
            </a:r>
            <a:endParaRPr lang="de-DE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65019" y="2281954"/>
          <a:ext cx="3778981" cy="420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98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786" y="226576"/>
            <a:ext cx="7604926" cy="720191"/>
          </a:xfrm>
        </p:spPr>
        <p:txBody>
          <a:bodyPr/>
          <a:lstStyle/>
          <a:p>
            <a:pPr algn="l"/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5. 2. Semantička razina:</a:t>
            </a:r>
            <a:endParaRPr lang="de-DE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3748" y="946767"/>
            <a:ext cx="8850695" cy="571297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Glavne komponente frazema:</a:t>
            </a:r>
          </a:p>
          <a:p>
            <a:pPr algn="just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   a)  dijelovi čovjekovog tijela</a:t>
            </a:r>
          </a:p>
          <a:p>
            <a:pPr algn="just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   b) pojmovi koji se odnose na vrijeme</a:t>
            </a:r>
          </a:p>
          <a:p>
            <a:pPr algn="just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   c) frazemi sa numeričkom komponentom</a:t>
            </a:r>
          </a:p>
          <a:p>
            <a:pPr algn="just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   d) frazemi sa slikom hrane i pića</a:t>
            </a:r>
          </a:p>
          <a:p>
            <a:pPr algn="just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   e)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frazemi sa slikom novca i vrijednosti</a:t>
            </a:r>
          </a:p>
          <a:p>
            <a:pPr algn="just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f) frazemi sa slikom odjeće</a:t>
            </a:r>
          </a:p>
          <a:p>
            <a:pPr algn="just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g) frazemi sa slikom životinja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5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3748" y="275128"/>
            <a:ext cx="8850695" cy="6376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a)  Frazemi sa komponentom koja se odnosi na dijelove čovjekovog tijela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(18)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u četiri oka, izaći nekome pred oči, oboriti oči, gledati          	     koga ispod oka, porasti u čijim očima, pući kome pred 	    	    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očima;</a:t>
            </a: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glava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(16)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pognuti glavu, dati glavu sa ramena, ići glavom bez  	   	       obzira; lupati glavu; obiti se o nečiju glavu; nekome je             	       krv udarila u glavu;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ruka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(11)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poći za rukom, biti na svoju ruku, pod čijom rukom, biti u  	       čijim rukama, nekome gore ruke do lakata, biti na 	  	      dohvat ruke, ići od ruke do ruke, kaljati ruke, imati šta pri 	      ruci, zlatne ruke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vrat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(6) 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baciti se nekom oko vrata, objesiti nekom nešto o vrat, 	    	     stegnuti omču oko nečijeg vrata; lomiti vrat, skinuti  	      	     koga/šta s vrata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65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3748" y="388419"/>
            <a:ext cx="8850695" cy="63117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obraz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(5)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osvjetlati obraz, kaljati nečiji obraz, udariti nekom na obraz;</a:t>
            </a:r>
          </a:p>
          <a:p>
            <a:pPr>
              <a:buNone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                biti bez obraza;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lice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(4)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skresati kome šta u lice, naći se licem u lice s nečim/s nekim, </a:t>
            </a:r>
          </a:p>
          <a:p>
            <a:pPr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                 na licu mjesta, unijeti se nekom u lice;</a:t>
            </a: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noga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(4)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lomiti noge po čemu, pasti kome pred noge, ne stajati nogama </a:t>
            </a:r>
          </a:p>
          <a:p>
            <a:pPr>
              <a:buNone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                na zemlji;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leđa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(3)  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pogledati kome u leđa, okrenuti kom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/čemu leđa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(2)   </a:t>
            </a:r>
            <a:r>
              <a:rPr lang="de-DE" i="1" dirty="0" smtClean="0">
                <a:latin typeface="Cambria"/>
                <a:cs typeface="Cambria"/>
              </a:rPr>
              <a:t>od usta do usta, hvaliti se na sva usta</a:t>
            </a:r>
            <a:r>
              <a:rPr lang="hr-HR" i="1" dirty="0" smtClean="0">
                <a:latin typeface="Cambria"/>
                <a:cs typeface="Cambria"/>
              </a:rPr>
              <a:t>;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(2)    </a:t>
            </a:r>
            <a:r>
              <a:rPr lang="de-DE" i="1" dirty="0" smtClean="0">
                <a:latin typeface="Cambria"/>
                <a:cs typeface="Cambria"/>
              </a:rPr>
              <a:t>nekom nešto udariti na nos</a:t>
            </a:r>
            <a:r>
              <a:rPr lang="hr-HR" i="1" dirty="0" smtClean="0">
                <a:latin typeface="Cambria"/>
                <a:cs typeface="Cambria"/>
              </a:rPr>
              <a:t>;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grlo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(2)   </a:t>
            </a:r>
            <a:r>
              <a:rPr lang="de-DE" i="1" dirty="0" smtClean="0">
                <a:latin typeface="Cambria"/>
                <a:cs typeface="Cambria"/>
              </a:rPr>
              <a:t>pun do grla, vikati iz sveg grla</a:t>
            </a:r>
            <a:r>
              <a:rPr lang="hr-HR" i="1" dirty="0" smtClean="0">
                <a:latin typeface="Cambria"/>
                <a:cs typeface="Cambria"/>
              </a:rPr>
              <a:t>;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hr-H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uho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’ (2)   </a:t>
            </a:r>
            <a:r>
              <a:rPr lang="de-DE" i="1" dirty="0" smtClean="0">
                <a:latin typeface="Cambria"/>
                <a:cs typeface="Cambria"/>
              </a:rPr>
              <a:t>parati uši, rastegnuti usta od uha do uha</a:t>
            </a:r>
            <a:r>
              <a:rPr lang="hr-HR" i="1" dirty="0" smtClean="0">
                <a:latin typeface="Cambria"/>
                <a:cs typeface="Cambria"/>
              </a:rPr>
              <a:t>;</a:t>
            </a:r>
            <a:endParaRPr lang="de-DE" i="1" dirty="0">
              <a:latin typeface="Cambria"/>
              <a:cs typeface="Cambri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5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5656" y="428878"/>
            <a:ext cx="8858788" cy="60568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600" b="1" dirty="0" smtClean="0">
                <a:latin typeface="+mj-lt"/>
                <a:cs typeface="Times New Roman" pitchFamily="18" charset="0"/>
              </a:rPr>
              <a:t>b) </a:t>
            </a: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Frazemi sa komponentom koja se odnosi na pojam  vremena,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npr.         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ulaziti u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kraju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krajeva, s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vremena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vrijeme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otkako je svijeta i  vijeka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nekom su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dani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odbrojani,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kad-tad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kratiti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vrijeme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u neko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doba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došlo je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vrijeme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u svoje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vrijeme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u zao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čas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s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časa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čas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varati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vrijeme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iz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godinu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200" i="1" smtClean="0">
                <a:latin typeface="Times New Roman" pitchFamily="18" charset="0"/>
                <a:cs typeface="Times New Roman" pitchFamily="18" charset="0"/>
              </a:rPr>
              <a:t>učiniti komečemu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kraj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hr-HR" sz="2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c) Frazemi sa numeričkom komponentom,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npr.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nekom su dani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odbrojani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četiri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oka, biti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jedan drugom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na očima, s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strane;</a:t>
            </a:r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d) Frazemi koji u sebi sadrže sliku hrane i pića,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npr.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bura u čaši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vode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hraniti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koga lažima,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rakija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iz nekoga je propjevala, mrtav 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pijan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pijan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od sreće;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14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04" y="97104"/>
            <a:ext cx="9046895" cy="6659746"/>
          </a:xfrm>
        </p:spPr>
        <p:txBody>
          <a:bodyPr>
            <a:normAutofit/>
          </a:bodyPr>
          <a:lstStyle/>
          <a:p>
            <a:pPr>
              <a:buNone/>
            </a:pPr>
            <a:endParaRPr lang="ta-IN" i="1" dirty="0" smtClean="0">
              <a:latin typeface="Cambria"/>
              <a:cs typeface="Cambria"/>
            </a:endParaRPr>
          </a:p>
          <a:p>
            <a:pPr>
              <a:lnSpc>
                <a:spcPct val="150000"/>
              </a:lnSpc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e)  </a:t>
            </a: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Frazemi sa slikom odjeće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, npr. </a:t>
            </a:r>
            <a:r>
              <a:rPr lang="de-AT" sz="2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adjenuti z</a:t>
            </a:r>
            <a:r>
              <a:rPr lang="de-AT" sz="22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AT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pojas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f)  </a:t>
            </a: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Frazemi koji u sebi sadrže sliku novca i vrijednosti,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npr.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po svaku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cijenu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pomrsiti kome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račune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platiti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životom,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zlata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vrijediti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AutoNum type="alphaLcParenR" startAt="7"/>
            </a:pP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Frazemi koji u sebi sadrže sliku životinje,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npr.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raditi kao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krtica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krut kao mrtva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riba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zgnječiti koga kao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stjenicu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razbježati se kao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vrapci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go kao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miš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AutoNum type="alphaLcParenR" startAt="7"/>
            </a:pP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Orijentalizmi kao komponente frazema,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npr.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rakija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iz nekog propjeva;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rakija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je nekome pamet popila; predati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rahmet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; žaliti za živa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hadžije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; ostaviti u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amanet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udariti namet na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čaršiju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; pas laje a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karavan</a:t>
            </a:r>
            <a:r>
              <a:rPr lang="hr-HR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prolazi; nekom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nâm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udara na nos, modar kao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čivit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a-IN" sz="2200" i="1" dirty="0" smtClean="0">
              <a:latin typeface="Times New Roman" pitchFamily="18" charset="0"/>
              <a:cs typeface="Cambria"/>
            </a:endParaRPr>
          </a:p>
          <a:p>
            <a:pPr marL="0" indent="0">
              <a:buNone/>
            </a:pPr>
            <a:endParaRPr lang="de-D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5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10393"/>
            <a:ext cx="7313613" cy="675685"/>
          </a:xfrm>
        </p:spPr>
        <p:txBody>
          <a:bodyPr/>
          <a:lstStyle/>
          <a:p>
            <a:pPr algn="l"/>
            <a:r>
              <a:rPr lang="hr-HR" dirty="0" smtClean="0"/>
              <a:t>   </a:t>
            </a:r>
            <a:r>
              <a:rPr lang="hr-HR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500" b="1" dirty="0" smtClean="0">
                <a:latin typeface="Times New Roman" pitchFamily="18" charset="0"/>
                <a:cs typeface="Times New Roman" pitchFamily="18" charset="0"/>
              </a:rPr>
              <a:t>PREGLED</a:t>
            </a:r>
            <a:endParaRPr lang="de-DE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08608"/>
            <a:ext cx="4321147" cy="52193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Uvod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Književno djelo Ive Andrića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Pojam frazeologije i definicija frazema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Korpus i metode istraživanja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Analiza korpusa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Zaključak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Literatura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8434" name="Picture 2" descr="http://sphotos-a.ak.fbcdn.net/hphotos-ak-prn1/554304_405906746130604_118548454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0294" y="1327094"/>
            <a:ext cx="5073705" cy="4149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99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706" y="307497"/>
            <a:ext cx="7313613" cy="868362"/>
          </a:xfrm>
        </p:spPr>
        <p:txBody>
          <a:bodyPr/>
          <a:lstStyle/>
          <a:p>
            <a:pPr algn="l"/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5. 3. Komunikativno-pragmatična razina:</a:t>
            </a:r>
            <a:endParaRPr lang="de-DE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590" y="882032"/>
            <a:ext cx="844808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254 obrađene rečenice: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249 izjavnih rečenica,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2 upitne rečenice,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3 uzvične rečenice. </a:t>
            </a:r>
          </a:p>
          <a:p>
            <a:pPr lvl="1">
              <a:lnSpc>
                <a:spcPct val="150000"/>
              </a:lnSpc>
            </a:pPr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Od toga: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39 rečenica u upravnom govoru,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215 u neupravnom govoru. </a:t>
            </a:r>
          </a:p>
          <a:p>
            <a:pPr lvl="1">
              <a:lnSpc>
                <a:spcPct val="150000"/>
              </a:lnSpc>
            </a:pPr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- Adresati i recipijenti osobe muškog roda</a:t>
            </a:r>
          </a:p>
          <a:p>
            <a:pPr>
              <a:lnSpc>
                <a:spcPct val="150000"/>
              </a:lnSpc>
            </a:pPr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794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175859"/>
            <a:ext cx="7313613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>
                <a:latin typeface="Cambria"/>
                <a:cs typeface="Cambria"/>
              </a:rPr>
              <a:t> </a:t>
            </a:r>
            <a:endParaRPr lang="ta-IN" dirty="0" smtClean="0">
              <a:latin typeface="Cambria"/>
              <a:cs typeface="Cambri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301" y="250854"/>
            <a:ext cx="8448084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položaj frazema u rečenici:</a:t>
            </a:r>
          </a:p>
          <a:p>
            <a:pPr marL="914400" lvl="1" indent="-457200">
              <a:lnSpc>
                <a:spcPct val="150000"/>
              </a:lnSpc>
              <a:buAutoNum type="alphaLcParenR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15 frazema na početku rečenice, npr. </a:t>
            </a:r>
          </a:p>
          <a:p>
            <a:pPr marL="914400" lvl="1" indent="-457200">
              <a:lnSpc>
                <a:spcPct val="150000"/>
              </a:lnSpc>
            </a:pP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U tom pogledu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Davil je ostavio svoga suparnika fon Miterera daleko za sobom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(TH; 244). 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b)   72 frazema na kraju rečenice, npr.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Sve je išlo bezglavo i naopako i sve se </a:t>
            </a: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obijalo o konzulovu glavu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1">
              <a:lnSpc>
                <a:spcPct val="150000"/>
              </a:lnSpc>
            </a:pP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(TH; 50). 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c)   189 frazema u sredini rečenice, npr. 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Mnogi je ovdje došao da ostane, ali mi smo svakom dosada </a:t>
            </a:r>
          </a:p>
          <a:p>
            <a:pPr lvl="1">
              <a:lnSpc>
                <a:spcPct val="150000"/>
              </a:lnSpc>
            </a:pPr>
            <a:r>
              <a:rPr lang="hr-HR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u leđa pogledali</a:t>
            </a:r>
            <a:r>
              <a:rPr lang="hr-HR" sz="2200" i="1" dirty="0" smtClean="0">
                <a:latin typeface="Times New Roman" pitchFamily="18" charset="0"/>
                <a:cs typeface="Times New Roman" pitchFamily="18" charset="0"/>
              </a:rPr>
              <a:t>, pa ćemo i njima, ako baš dođu</a:t>
            </a: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(TH; 12)</a:t>
            </a:r>
          </a:p>
          <a:p>
            <a:pPr lvl="1"/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hr-HR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4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377" y="194210"/>
            <a:ext cx="9113623" cy="6663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Modifikacije frazema:</a:t>
            </a:r>
          </a:p>
          <a:p>
            <a:pPr marL="0" indent="0">
              <a:lnSpc>
                <a:spcPct val="110000"/>
              </a:lnSpc>
              <a:buFontTx/>
              <a:buChar char="-"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Prema Burgeru (1998:27) modificirani frazem je frazem preoblikovan u    svrhu određenog teksta.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08050" lvl="1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a)  grafemske modifikacije</a:t>
            </a:r>
          </a:p>
          <a:p>
            <a:pPr marL="908050" lvl="1">
              <a:buNone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npr.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koliko toliko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koliko-toliko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(MA)</a:t>
            </a:r>
          </a:p>
          <a:p>
            <a:pPr marL="450850" lvl="1" indent="0">
              <a:buNone/>
            </a:pP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lvl="1" indent="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b)   supstitucija komponenata</a:t>
            </a:r>
          </a:p>
          <a:p>
            <a:pPr marL="450850" lvl="1" indent="0">
              <a:buNone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npr. </a:t>
            </a:r>
            <a:r>
              <a:rPr lang="hr-HR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ličiti kao sestra sestri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ličiti kao jaje jajetu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(ĆOR)</a:t>
            </a:r>
          </a:p>
          <a:p>
            <a:pPr marL="450850" lvl="1" indent="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r-HR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ostati kao pokošen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srušiti se kao pokošen </a:t>
            </a:r>
            <a:r>
              <a:rPr lang="hr-HR" sz="1900" dirty="0" smtClean="0">
                <a:latin typeface="Times New Roman" pitchFamily="18" charset="0"/>
                <a:cs typeface="Times New Roman" pitchFamily="18" charset="0"/>
              </a:rPr>
              <a:t>(ĆOR)</a:t>
            </a:r>
          </a:p>
          <a:p>
            <a:pPr marL="450850" lvl="1" indent="0">
              <a:buNone/>
            </a:pPr>
            <a:endParaRPr lang="hr-HR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lvl="1" indent="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c)    ekspanzija frazema</a:t>
            </a:r>
          </a:p>
          <a:p>
            <a:pPr marL="450850" lvl="1" indent="0">
              <a:buNone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        npr.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raditi </a:t>
            </a:r>
            <a:r>
              <a:rPr lang="hr-HR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neumorno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 kao mrav;</a:t>
            </a:r>
            <a:r>
              <a:rPr lang="hr-HR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0850" lvl="1" indent="0">
              <a:buNone/>
            </a:pPr>
            <a:r>
              <a:rPr lang="hr-HR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biti nečija desna ruka </a:t>
            </a:r>
            <a:r>
              <a:rPr lang="hr-HR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pero u ruci</a:t>
            </a:r>
            <a:r>
              <a:rPr lang="hr-HR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 biti nečija desna ruka</a:t>
            </a:r>
            <a:endParaRPr lang="hr-HR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0850" lvl="1" indent="0">
              <a:buNone/>
            </a:pPr>
            <a:endParaRPr lang="hr-HR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13288" y="242761"/>
            <a:ext cx="8891156" cy="5548439"/>
          </a:xfrm>
        </p:spPr>
        <p:txBody>
          <a:bodyPr/>
          <a:lstStyle/>
          <a:p>
            <a:pPr marL="450850" lvl="1" indent="0">
              <a:buNone/>
            </a:pPr>
            <a:endParaRPr lang="hr-H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850" lvl="1" indent="0">
              <a:buNone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d) kontaminacija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frazema, npr. </a:t>
            </a:r>
          </a:p>
          <a:p>
            <a:pPr marL="450850" lvl="1" indent="0">
              <a:buNone/>
            </a:pP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stajati čvrsto na zemlji + stajati s obe noge na zemlji </a:t>
            </a:r>
            <a:r>
              <a:rPr lang="hr-HR" sz="2400" b="1" i="1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stajati čvrsto i sa obe noge na zemlji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(ĆOR);</a:t>
            </a: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e) metajezički komentar: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	“De sad,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da ne žalimo za živa hadžije, </a:t>
            </a:r>
            <a:r>
              <a:rPr lang="hr-H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štono se kaže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 da ne uzbunjujemo svijet bez potrebe”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(TH; 12).  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dirty="0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7296" y="226577"/>
            <a:ext cx="7313613" cy="868362"/>
          </a:xfrm>
        </p:spPr>
        <p:txBody>
          <a:bodyPr/>
          <a:lstStyle/>
          <a:p>
            <a:pPr algn="l"/>
            <a:r>
              <a:rPr lang="hr-HR" sz="3500" b="1" dirty="0" smtClean="0">
                <a:latin typeface="Times New Roman" pitchFamily="18" charset="0"/>
                <a:cs typeface="Times New Roman" pitchFamily="18" charset="0"/>
              </a:rPr>
              <a:t>6. ZAKLJUČAK</a:t>
            </a:r>
            <a:endParaRPr lang="de-DE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578" y="1094939"/>
            <a:ext cx="8917422" cy="530028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 smtClean="0"/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Frazeologija Ive Andrića, evidentirana u romanu „Travnička hronika“    analizirana je na tri razine: morfosintaktičkoj, semantičkoj i komunikativno-pragmatičnoj razini.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Što se tiče tipova frazema, najzastupljenije su čvrste predikativne konstrukcije (86%) odnosno najviše je glagolskih frazema (80%).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Najzastupljenija komponenta frazema je '</a:t>
            </a:r>
            <a:r>
              <a:rPr lang="hr-H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' (18 primjera).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I producenti i recipijenti frazema u dijalozima su osobe muškog      spola.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Najviše frazema koristi Hamdi-beg Teskeredžić u prologu romana.</a:t>
            </a:r>
            <a:endParaRPr lang="ta-IN" dirty="0" smtClean="0">
              <a:latin typeface="Times New Roman" pitchFamily="18" charset="0"/>
              <a:cs typeface="Cambri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4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430" y="5348835"/>
            <a:ext cx="7313613" cy="868362"/>
          </a:xfrm>
        </p:spPr>
        <p:txBody>
          <a:bodyPr/>
          <a:lstStyle/>
          <a:p>
            <a:pPr marL="365760" indent="-256032">
              <a:defRPr/>
            </a:pPr>
            <a:r>
              <a:rPr lang="bs-Latn-BA" sz="2000" b="1" dirty="0" smtClean="0">
                <a:latin typeface="Arial" pitchFamily="34" charset="0"/>
                <a:cs typeface="Arial" pitchFamily="34" charset="0"/>
              </a:rPr>
              <a:t>HVALA NA PAŽNJI </a:t>
            </a:r>
            <a:r>
              <a:rPr lang="bs-Latn-BA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bs-Latn-BA" sz="4800" b="1" dirty="0" smtClean="0">
                <a:latin typeface="Arial" pitchFamily="34" charset="0"/>
                <a:cs typeface="Arial" pitchFamily="34" charset="0"/>
              </a:rPr>
            </a:br>
            <a:r>
              <a:rPr lang="bs-Latn-BA" sz="2000" b="1" dirty="0" smtClean="0">
                <a:latin typeface="Arial" pitchFamily="34" charset="0"/>
                <a:cs typeface="Arial" pitchFamily="34" charset="0"/>
              </a:rPr>
              <a:t>VIELEN DANK F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ÜR IHRE AUFMERKSAMKEIT</a:t>
            </a:r>
            <a:endParaRPr lang="de-DE" sz="2000" dirty="0">
              <a:latin typeface="Cambria"/>
              <a:cs typeface="Cambri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550258"/>
            <a:ext cx="7313613" cy="863150"/>
          </a:xfrm>
        </p:spPr>
        <p:txBody>
          <a:bodyPr>
            <a:normAutofit/>
          </a:bodyPr>
          <a:lstStyle/>
          <a:p>
            <a:endParaRPr lang="hr-HR" dirty="0">
              <a:latin typeface="Cambria"/>
              <a:cs typeface="Cambria"/>
            </a:endParaRPr>
          </a:p>
          <a:p>
            <a:pPr marL="365760" indent="-256032">
              <a:buNone/>
              <a:defRPr/>
            </a:pP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>
              <a:latin typeface="Cambria"/>
              <a:cs typeface="Cambri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C:\Users\somebody\Desktop\andri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258"/>
            <a:ext cx="4847129" cy="4135030"/>
          </a:xfrm>
          <a:prstGeom prst="rect">
            <a:avLst/>
          </a:prstGeom>
          <a:noFill/>
        </p:spPr>
      </p:pic>
      <p:pic>
        <p:nvPicPr>
          <p:cNvPr id="1027" name="Picture 3" descr="C:\Users\somebody\Desktop\andri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129" y="550259"/>
            <a:ext cx="4296871" cy="4135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49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41636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500" b="1" dirty="0" smtClean="0">
                <a:latin typeface="Times New Roman" pitchFamily="18" charset="0"/>
                <a:cs typeface="Times New Roman" pitchFamily="18" charset="0"/>
              </a:rPr>
              <a:t>1. UVOD</a:t>
            </a:r>
          </a:p>
          <a:p>
            <a:pPr>
              <a:buFont typeface="Wingdings" pitchFamily="2" charset="2"/>
              <a:buChar char="§"/>
            </a:pPr>
            <a:r>
              <a:rPr lang="hr-HR" sz="2600" dirty="0" smtClean="0"/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Frazeološki izrazi čine jezik jasnijim, življim i slikovitijim.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U novije vrijeme velika pažnja se posvećuje frazeologiji u  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književnom opusu domaćih i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stranih književnika.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Frazeologija reflektira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mišljenja i svakodnevni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život čovjeka, te osvjetljava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opise i slike unutar jezika.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Frazeološka analiza 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„Travničke hronike“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predstavlja bitan korak 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u istraživanju 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  Andrićeva jezika i stila.</a:t>
            </a:r>
          </a:p>
          <a:p>
            <a:endParaRPr lang="hr-HR" dirty="0"/>
          </a:p>
        </p:txBody>
      </p:sp>
      <p:pic>
        <p:nvPicPr>
          <p:cNvPr id="17414" name="Picture 6" descr="C:\Users\somebody\Desktop\536009_338747096179903_14843348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669" y="1769658"/>
            <a:ext cx="5057775" cy="489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42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196" y="113288"/>
            <a:ext cx="8682753" cy="6404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500" b="1" dirty="0" smtClean="0">
                <a:latin typeface="Times New Roman" pitchFamily="18" charset="0"/>
                <a:cs typeface="Times New Roman" pitchFamily="18" charset="0"/>
              </a:rPr>
              <a:t>2. KNJIŽEVNO DJELO IVE ANDRIĆA  </a:t>
            </a:r>
            <a:r>
              <a:rPr lang="hr-HR" sz="3500" b="1" i="1" dirty="0" smtClean="0">
                <a:latin typeface="Times New Roman" pitchFamily="18" charset="0"/>
                <a:cs typeface="Times New Roman" pitchFamily="18" charset="0"/>
              </a:rPr>
              <a:t>TRAVNIČKA HRONIKA</a:t>
            </a:r>
            <a:r>
              <a:rPr lang="hr-H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" pitchFamily="2" charset="2"/>
              <a:buChar char="§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objavljena 1945. godine, odmah poslije</a:t>
            </a:r>
          </a:p>
          <a:p>
            <a:pPr marL="0" indent="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II svjetskog rata</a:t>
            </a:r>
          </a:p>
          <a:p>
            <a:pPr marL="0" indent="0">
              <a:buFont typeface="Wingdings" pitchFamily="2" charset="2"/>
              <a:buChar char="§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temelji se na bogatoj dokumentaciji </a:t>
            </a:r>
          </a:p>
          <a:p>
            <a:pPr marL="0" indent="0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francuskoj, austrijskoj i jugoslovenskoj)</a:t>
            </a:r>
          </a:p>
          <a:p>
            <a:pPr marL="0" indent="0">
              <a:buFont typeface="Wingdings" pitchFamily="2" charset="2"/>
              <a:buChar char="§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opisuje sudar svjetova različitih po vjeri,</a:t>
            </a:r>
          </a:p>
          <a:p>
            <a:pPr marL="0" indent="0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historiji i tradiciji</a:t>
            </a:r>
          </a:p>
          <a:p>
            <a:pPr marL="0" indent="0">
              <a:buFont typeface="Wingdings" pitchFamily="2" charset="2"/>
              <a:buChar char="§"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oslikava period od 1807-1814. u </a:t>
            </a:r>
          </a:p>
          <a:p>
            <a:pPr marL="0" indent="0">
              <a:buNone/>
            </a:pPr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   Travniku, sjedištu osmanskog vezira u Bosni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386" name="Picture 2" descr="http://www.profil-mozaik.hr/img/product/44t_2012/travnicka-hron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4032" y="783494"/>
            <a:ext cx="3689968" cy="595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08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8025" y="226550"/>
            <a:ext cx="8965975" cy="610139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100" b="1" dirty="0" smtClean="0">
                <a:latin typeface="Times New Roman" pitchFamily="18" charset="0"/>
                <a:cs typeface="Times New Roman" pitchFamily="18" charset="0"/>
              </a:rPr>
              <a:t>3. POJAM FRAZEOLOGIJE I DEFINICIJA FRAZEMA</a:t>
            </a:r>
          </a:p>
          <a:p>
            <a:pPr>
              <a:buFont typeface="Wingdings" pitchFamily="2" charset="2"/>
              <a:buChar char="§"/>
            </a:pPr>
            <a:endParaRPr lang="hr-HR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sz="2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3400" b="1" dirty="0" smtClean="0">
                <a:latin typeface="Times New Roman" pitchFamily="18" charset="0"/>
                <a:cs typeface="Times New Roman" pitchFamily="18" charset="0"/>
              </a:rPr>
              <a:t>Frazeologija: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sz="2900" dirty="0" smtClean="0">
                <a:latin typeface="Times New Roman" pitchFamily="18" charset="0"/>
                <a:cs typeface="Times New Roman" pitchFamily="18" charset="0"/>
              </a:rPr>
              <a:t>naučna disciplina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sz="2900" dirty="0" smtClean="0">
                <a:latin typeface="Times New Roman" pitchFamily="18" charset="0"/>
                <a:cs typeface="Times New Roman" pitchFamily="18" charset="0"/>
              </a:rPr>
              <a:t>frazeološki fond jednog jezika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sz="2900" dirty="0" smtClean="0">
                <a:latin typeface="Times New Roman" pitchFamily="18" charset="0"/>
                <a:cs typeface="Times New Roman" pitchFamily="18" charset="0"/>
              </a:rPr>
              <a:t>zasluge ruskih lingvista (Vinogradov, Černyševa, Dobrovolskij)</a:t>
            </a:r>
            <a:endParaRPr lang="hr-HR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hr-HR" sz="3400" b="1" dirty="0" smtClean="0">
                <a:latin typeface="Times New Roman" pitchFamily="18" charset="0"/>
                <a:cs typeface="Times New Roman" pitchFamily="18" charset="0"/>
              </a:rPr>
              <a:t>Frazem:</a:t>
            </a:r>
          </a:p>
          <a:p>
            <a:pPr lvl="1">
              <a:lnSpc>
                <a:spcPct val="150000"/>
              </a:lnSpc>
              <a:buNone/>
            </a:pPr>
            <a:r>
              <a:rPr lang="hr-HR" sz="2900" dirty="0" smtClean="0">
                <a:latin typeface="Times New Roman" pitchFamily="18" charset="0"/>
                <a:cs typeface="Times New Roman" pitchFamily="18" charset="0"/>
              </a:rPr>
              <a:t>a) Osnovna jedinica frazeološkog jezičnog sistema </a:t>
            </a:r>
          </a:p>
          <a:p>
            <a:pPr lvl="1">
              <a:lnSpc>
                <a:spcPct val="150000"/>
              </a:lnSpc>
              <a:buNone/>
            </a:pPr>
            <a:r>
              <a:rPr lang="hr-HR" sz="2900" dirty="0" smtClean="0">
                <a:latin typeface="Times New Roman" pitchFamily="18" charset="0"/>
                <a:cs typeface="Times New Roman" pitchFamily="18" charset="0"/>
              </a:rPr>
              <a:t>b) Prema Menac (2007): </a:t>
            </a:r>
            <a:r>
              <a:rPr lang="hr-HR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čvrsto vezane strukture</a:t>
            </a:r>
            <a:r>
              <a:rPr lang="hr-HR" sz="2900" dirty="0" smtClean="0">
                <a:latin typeface="Times New Roman" pitchFamily="18" charset="0"/>
                <a:cs typeface="Times New Roman" pitchFamily="18" charset="0"/>
              </a:rPr>
              <a:t>, nastale na različite načine, </a:t>
            </a:r>
          </a:p>
          <a:p>
            <a:pPr lvl="1">
              <a:lnSpc>
                <a:spcPct val="150000"/>
              </a:lnSpc>
              <a:buNone/>
            </a:pPr>
            <a:r>
              <a:rPr lang="hr-HR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pridošli iz različitih izvora</a:t>
            </a:r>
            <a:r>
              <a:rPr lang="hr-HR" sz="2900" dirty="0" smtClean="0">
                <a:latin typeface="Times New Roman" pitchFamily="18" charset="0"/>
                <a:cs typeface="Times New Roman" pitchFamily="18" charset="0"/>
              </a:rPr>
              <a:t>, koji zrcale i ilustriraju tip mišljenja, odnos prema</a:t>
            </a:r>
          </a:p>
          <a:p>
            <a:pPr lvl="1">
              <a:lnSpc>
                <a:spcPct val="150000"/>
              </a:lnSpc>
              <a:buNone/>
            </a:pPr>
            <a:r>
              <a:rPr lang="hr-HR" sz="2900" dirty="0" smtClean="0">
                <a:latin typeface="Times New Roman" pitchFamily="18" charset="0"/>
                <a:cs typeface="Times New Roman" pitchFamily="18" charset="0"/>
              </a:rPr>
              <a:t>    stvarnosti, povijesne reminiscencije, povezanost s okolnim svijetom.</a:t>
            </a:r>
          </a:p>
        </p:txBody>
      </p:sp>
    </p:spTree>
    <p:extLst>
      <p:ext uri="{BB962C8B-B14F-4D97-AF65-F5344CB8AC3E}">
        <p14:creationId xmlns="" xmlns:p14="http://schemas.microsoft.com/office/powerpoint/2010/main" val="4705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7036" y="372234"/>
            <a:ext cx="8585651" cy="61823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200" b="1" dirty="0" smtClean="0">
                <a:latin typeface="Times New Roman" pitchFamily="18" charset="0"/>
                <a:cs typeface="Times New Roman" pitchFamily="18" charset="0"/>
              </a:rPr>
              <a:t>Frazem: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polileksičnost, stabilnost, idiomatičnost (npr.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slika i prilika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njima iskazujemo svoje mišljenje, stav, životni stil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njima je sadržana materijalna i duhovna kultura zajednice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dva značenja: denotativno i konotativno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više utiču na emocije nego na razum recipijenta </a:t>
            </a:r>
          </a:p>
          <a:p>
            <a:pPr lvl="1">
              <a:lnSpc>
                <a:spcPct val="150000"/>
              </a:lnSpc>
              <a:buAutoNum type="alphaLcParenR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izazivaju slikovne i formalne asocijacije, pa zbog toga predstavljaju izvrsno sredstvo za oblikovanje teksta.</a:t>
            </a:r>
          </a:p>
          <a:p>
            <a:pPr lvl="1">
              <a:lnSpc>
                <a:spcPct val="150000"/>
              </a:lnSpc>
              <a:buAutoNum type="alphaLcParenR"/>
            </a:pPr>
            <a:endParaRPr lang="hr-H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705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5130" y="323680"/>
            <a:ext cx="8868870" cy="6376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900" b="1" dirty="0" smtClean="0">
                <a:latin typeface="Times New Roman" pitchFamily="18" charset="0"/>
                <a:cs typeface="Times New Roman" pitchFamily="18" charset="0"/>
              </a:rPr>
              <a:t>4. KORPUS I METODA ISTRAŽIVANJA</a:t>
            </a:r>
          </a:p>
          <a:p>
            <a:pPr marL="0" indent="0">
              <a:buNone/>
            </a:pPr>
            <a:endParaRPr lang="hr-HR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sz="2500" b="1" dirty="0" smtClean="0">
                <a:latin typeface="Times New Roman" pitchFamily="18" charset="0"/>
                <a:cs typeface="Times New Roman" pitchFamily="18" charset="0"/>
              </a:rPr>
              <a:t>Korpus:</a:t>
            </a:r>
          </a:p>
          <a:p>
            <a:pPr marL="908050" lvl="1">
              <a:buAutoNum type="alphaLcParenR"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ukupno 528 stranica</a:t>
            </a:r>
          </a:p>
          <a:p>
            <a:pPr marL="908050" lvl="1">
              <a:buAutoNum type="alphaLcParenR"/>
            </a:pPr>
            <a:r>
              <a:rPr lang="hr-HR" sz="2300" dirty="0" smtClean="0">
                <a:latin typeface="Times New Roman" pitchFamily="18" charset="0"/>
                <a:cs typeface="Times New Roman" pitchFamily="18" charset="0"/>
              </a:rPr>
              <a:t>od toga 254 rečenice koje sadrže frazeme</a:t>
            </a:r>
          </a:p>
          <a:p>
            <a:pPr marL="908050" lvl="1">
              <a:buAutoNum type="alphaLcParenR"/>
            </a:pP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ukupno 288 frazema</a:t>
            </a:r>
          </a:p>
          <a:p>
            <a:pPr marL="908050" lvl="1">
              <a:buAutoNum type="alphaLcParenR"/>
            </a:pP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od toga 279 različitih</a:t>
            </a:r>
          </a:p>
          <a:p>
            <a:pPr marL="908050" lvl="1">
              <a:buAutoNum type="alphaLcParenR"/>
            </a:pP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u prosjeku 2 frazema po stranici</a:t>
            </a:r>
          </a:p>
          <a:p>
            <a:pPr marL="0" indent="0">
              <a:buNone/>
            </a:pPr>
            <a:endParaRPr lang="hr-HR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1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9270" y="210394"/>
            <a:ext cx="8504729" cy="6489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r-HR" sz="2700" b="1" dirty="0" smtClean="0">
                <a:latin typeface="Times New Roman" pitchFamily="18" charset="0"/>
                <a:cs typeface="Times New Roman" pitchFamily="18" charset="0"/>
              </a:rPr>
              <a:t>Rječnici:</a:t>
            </a:r>
          </a:p>
          <a:p>
            <a:pPr marL="457200" indent="-457200">
              <a:buNone/>
            </a:pP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Hrvatsko-njemački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frazeološki rječnik 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(Matešić 1988)</a:t>
            </a:r>
          </a:p>
          <a:p>
            <a:pPr marL="457200" indent="-457200">
              <a:buNone/>
            </a:pP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Bosanska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sehara: poslovice, izreke i fraze u BiH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(Lukić 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2006)</a:t>
            </a:r>
          </a:p>
          <a:p>
            <a:pPr marL="457200" indent="-457200">
              <a:buNone/>
            </a:pP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Bosanski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frazeološki rječnik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(Ćoralić/Midžić 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2012)</a:t>
            </a:r>
          </a:p>
          <a:p>
            <a:pPr marL="457200" indent="-457200">
              <a:buNone/>
            </a:pP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d)  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Rječnik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bosanskog jezika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(Jahić 2010/2011).  </a:t>
            </a:r>
          </a:p>
          <a:p>
            <a:pPr marL="457200" indent="-457200">
              <a:buNone/>
            </a:pP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e)  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Školski </a:t>
            </a:r>
            <a:r>
              <a:rPr lang="hr-HR" sz="2500" i="1" dirty="0" smtClean="0">
                <a:latin typeface="Times New Roman" pitchFamily="18" charset="0"/>
                <a:cs typeface="Times New Roman" pitchFamily="18" charset="0"/>
              </a:rPr>
              <a:t>rječnik bosanskog jezika</a:t>
            </a:r>
            <a:r>
              <a:rPr lang="hr-HR" sz="2500" dirty="0" smtClean="0">
                <a:latin typeface="Times New Roman" pitchFamily="18" charset="0"/>
                <a:cs typeface="Times New Roman" pitchFamily="18" charset="0"/>
              </a:rPr>
              <a:t> (Jahić 1999)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1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93" y="202301"/>
            <a:ext cx="8933607" cy="6530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1. Neki se frazemi </a:t>
            </a:r>
            <a:r>
              <a:rPr lang="hr-H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ponavljaju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više puta, naprimjer: </a:t>
            </a:r>
          </a:p>
          <a:p>
            <a:pPr>
              <a:buNone/>
            </a:pP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unijeti se kome u lice</a:t>
            </a:r>
            <a:r>
              <a:rPr lang="hr-HR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(3),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 četiri oka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(2),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 punom jeku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(2), </a:t>
            </a:r>
          </a:p>
          <a:p>
            <a:pPr>
              <a:buNone/>
            </a:pP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trošiti riječi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(2), </a:t>
            </a: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uzeti šta na sebe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(2),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 od sebe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(2),</a:t>
            </a:r>
          </a:p>
          <a:p>
            <a:pPr>
              <a:buNone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otići daleko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(2),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 svoju ruku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2. U jednoj rečenici </a:t>
            </a:r>
            <a:r>
              <a:rPr lang="hr-H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niže se više frazema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naprimjer: </a:t>
            </a:r>
          </a:p>
          <a:p>
            <a:pPr>
              <a:lnSpc>
                <a:spcPct val="150000"/>
              </a:lnSpc>
              <a:buNone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de-AT" i="1" dirty="0" smtClean="0">
                <a:latin typeface="Times New Roman" pitchFamily="18" charset="0"/>
                <a:cs typeface="Times New Roman" pitchFamily="18" charset="0"/>
              </a:rPr>
              <a:t>Čitajući t</a:t>
            </a:r>
            <a:r>
              <a:rPr lang="hr-HR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e-AT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i="1" dirty="0" smtClean="0">
                <a:latin typeface="Times New Roman" pitchFamily="18" charset="0"/>
                <a:cs typeface="Times New Roman" pitchFamily="18" charset="0"/>
              </a:rPr>
              <a:t>naredbu, Davil se gorko osmehnuo. Odmah su mu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A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izašli</a:t>
            </a:r>
            <a:r>
              <a:rPr lang="hr-HR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pred oči</a:t>
            </a:r>
            <a:r>
              <a:rPr lang="de-AT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i="1" dirty="0" smtClean="0">
                <a:latin typeface="Times New Roman" pitchFamily="18" charset="0"/>
                <a:cs typeface="Times New Roman" pitchFamily="18" charset="0"/>
              </a:rPr>
              <a:t>travnički muzikanti, tri odrapana Ciganina, dva bubnjara i treći sa zurlom, koji uz ramazan i o Bajramu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de-A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paraju uši </a:t>
            </a:r>
            <a:r>
              <a:rPr lang="de-AT" i="1" dirty="0" smtClean="0">
                <a:latin typeface="Times New Roman" pitchFamily="18" charset="0"/>
                <a:cs typeface="Times New Roman" pitchFamily="18" charset="0"/>
              </a:rPr>
              <a:t>Evropljaninu koji je osuđen da živi ovde </a:t>
            </a:r>
            <a:r>
              <a:rPr lang="de-A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TH; 47).</a:t>
            </a:r>
            <a:r>
              <a:rPr lang="de-DE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lare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Elare.thmx</Template>
  <TotalTime>800</TotalTime>
  <Words>1471</Words>
  <Application>Microsoft Macintosh PowerPoint</Application>
  <PresentationFormat>On-screen Show (4:3)</PresentationFormat>
  <Paragraphs>215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Elare</vt:lpstr>
      <vt:lpstr> Frazeologija u djelu Ive Andrića   „Travnička hronika“ </vt:lpstr>
      <vt:lpstr>    PREGLED</vt:lpstr>
      <vt:lpstr>Slide 3</vt:lpstr>
      <vt:lpstr>Slide 4</vt:lpstr>
      <vt:lpstr>Slide 5</vt:lpstr>
      <vt:lpstr>Slide 6</vt:lpstr>
      <vt:lpstr>Slide 7</vt:lpstr>
      <vt:lpstr>Slide 8</vt:lpstr>
      <vt:lpstr>Slide 9</vt:lpstr>
      <vt:lpstr>5. ANALIZA KORPUSA</vt:lpstr>
      <vt:lpstr>Slide 11</vt:lpstr>
      <vt:lpstr>5. 1. Morfosintaktička razina / frazemi na nivou rečenice:   a) Poslovice   Pas laje a karavan prolazi, završio je vezir, koji je očigledno                bio obavešten o svemu što se dešavalo za vreme konzulovog prolaska                 kroz varoš i sada nastojao da stvar umanji i ublaži (TH; 39).   b) Komunikativne formule    Pa taj ne zna šta govori, - rekao je vezir i strogo i podrugljivo,               - otkako je sveta i veka nit je bilo niti može biti da veliki vezir               upada u harem i razgovara sa sultanijama (TH; 179). </vt:lpstr>
      <vt:lpstr>  Morfosintaktička razina / frazemi ispod nivoa rečenice:  a) Čvrste predikativne konstrukcije, npr. nekome su dani odbrojani, odahnuti      dušom; utjerati nekoga u laž; kretati se po oštrici noža; lomiti vrat;       Jer, Baki nije bio samo smešna tvrdica i samoživ osobenjak, nego i opadač,     dostavljač i klevetnik koji je mnogome zagorčao život i ne jednoga rastavio sa       glavom (TH; 205).   b) Frazeološki parovi riječi, npr. iz godine      u godinu, na kraju krajeva, od usta do usta;     Ali zbog toga su opet Kolonju ni kriva ni dužna      optuživali u Austrijskom konzulatu da je u francuskoj     službi (TH; 286).  c) Poredbeni frazemi, npr. dobar kao dobar otac,      go kao miš, pasti kao proštac;     U širokim, pravilnim redovima, bili su svi       jednaki, kao pod konac, a lepi kao devojke (TH; 466).   </vt:lpstr>
      <vt:lpstr> Morfosintaktička razina:  a) Glagolski frazemi:      npr. hvatati se u koštac s nekim/nečim; pasti u nečiju nemilost; kretati se               po oštrici noža; skresati nekome nešto u lice;   b) Priložni frazemi:      npr. iz godine u godinu; na kraju krajeva; malo-pomalo;              koliko toliko; kad- tad; od krvi i mesa;   c) Imenički frazemi:     npr. teške reči; usijane glave; zlatne ruke;            tvrda vjera; kamenit ponos; prazne reči;   b) Pridjevski frazemi:     npr. strpljiv kao zemlja; jednaki kao pod konac; ni kriv ni dužan; pun do grla;              krut kao mrtva riba; dobar kao dobar otac; mrtav pijan;</vt:lpstr>
      <vt:lpstr>5. 2. Semantička razina:</vt:lpstr>
      <vt:lpstr>Slide 16</vt:lpstr>
      <vt:lpstr>Slide 17</vt:lpstr>
      <vt:lpstr>Slide 18</vt:lpstr>
      <vt:lpstr>Slide 19</vt:lpstr>
      <vt:lpstr>5. 3. Komunikativno-pragmatična razina:</vt:lpstr>
      <vt:lpstr>Slide 21</vt:lpstr>
      <vt:lpstr>Slide 22</vt:lpstr>
      <vt:lpstr>Slide 23</vt:lpstr>
      <vt:lpstr>6. ZAKLJUČAK</vt:lpstr>
      <vt:lpstr>HVALA NA PAŽNJI  VIELEN DANK FÜR IHRE AUFMERKSAMKEIT</vt:lpstr>
    </vt:vector>
  </TitlesOfParts>
  <Company>bleca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Poslovice, izreke i fraze u Ćopićevim tekstovima </dc:title>
  <dc:creator>Vesna Pajicic</dc:creator>
  <cp:lastModifiedBy>home</cp:lastModifiedBy>
  <cp:revision>306</cp:revision>
  <dcterms:created xsi:type="dcterms:W3CDTF">2012-12-04T22:25:32Z</dcterms:created>
  <dcterms:modified xsi:type="dcterms:W3CDTF">2013-09-27T13:31:36Z</dcterms:modified>
</cp:coreProperties>
</file>