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F912-4392-4FCD-B428-612082E32E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28B9F-302D-4067-A4A8-07BB51BF9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428760"/>
          </a:xfrm>
          <a:scene3d>
            <a:camera prst="isometricOffAxis1Righ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r-Latn-RS" sz="2400" dirty="0" smtClean="0">
                <a:solidFill>
                  <a:schemeClr val="tx1"/>
                </a:solidFill>
              </a:rPr>
              <a:t>Edita Andrić</a:t>
            </a:r>
          </a:p>
          <a:p>
            <a:pPr>
              <a:spcBef>
                <a:spcPts val="0"/>
              </a:spcBef>
            </a:pPr>
            <a:r>
              <a:rPr lang="sr-Latn-RS" sz="2000" i="1" dirty="0" smtClean="0">
                <a:solidFill>
                  <a:schemeClr val="tx1"/>
                </a:solidFill>
              </a:rPr>
              <a:t>Univerzitet u Novom Sadu</a:t>
            </a:r>
          </a:p>
          <a:p>
            <a:pPr>
              <a:spcBef>
                <a:spcPts val="0"/>
              </a:spcBef>
            </a:pPr>
            <a:r>
              <a:rPr lang="sr-Latn-RS" sz="2000" i="1" dirty="0" smtClean="0">
                <a:solidFill>
                  <a:schemeClr val="tx1"/>
                </a:solidFill>
              </a:rPr>
              <a:t>Filozofski fakultet, Odsek za </a:t>
            </a:r>
            <a:r>
              <a:rPr lang="sr-Latn-RS" sz="2000" i="1" dirty="0" smtClean="0">
                <a:solidFill>
                  <a:schemeClr val="tx1"/>
                </a:solidFill>
              </a:rPr>
              <a:t>hungarologiju</a:t>
            </a:r>
          </a:p>
          <a:p>
            <a:pPr>
              <a:spcBef>
                <a:spcPts val="0"/>
              </a:spcBef>
            </a:pPr>
            <a:r>
              <a:rPr lang="sr-Latn-RS" sz="2000" i="1" dirty="0" smtClean="0">
                <a:solidFill>
                  <a:schemeClr val="tx1"/>
                </a:solidFill>
              </a:rPr>
              <a:t>03-06. oktobar 2013.</a:t>
            </a:r>
            <a:endParaRPr lang="sr-Latn-RS" sz="2000" i="1" dirty="0" smtClean="0">
              <a:solidFill>
                <a:schemeClr val="tx1"/>
              </a:solidFill>
            </a:endParaRPr>
          </a:p>
          <a:p>
            <a:pPr algn="l"/>
            <a:endParaRPr lang="sr-Latn-RS" sz="2000" i="1" dirty="0" smtClean="0">
              <a:solidFill>
                <a:schemeClr val="tx1"/>
              </a:solidFill>
            </a:endParaRPr>
          </a:p>
          <a:p>
            <a:pPr algn="l"/>
            <a:endParaRPr lang="sr-Latn-RS" sz="2400" i="1" dirty="0" smtClean="0">
              <a:solidFill>
                <a:schemeClr val="tx1"/>
              </a:solidFill>
            </a:endParaRPr>
          </a:p>
          <a:p>
            <a:pPr algn="l"/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3500462"/>
          </a:xfrm>
          <a:ln w="28575">
            <a:solidFill>
              <a:schemeClr val="accent3">
                <a:lumMod val="50000"/>
              </a:schemeClr>
            </a:solidFill>
          </a:ln>
          <a:effectLst>
            <a:glow rad="63500">
              <a:schemeClr val="accent3">
                <a:alpha val="45000"/>
                <a:satMod val="12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  <a:softEdge rad="317500"/>
          </a:effectLst>
          <a:scene3d>
            <a:camera prst="isometricOffAxis1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RS" sz="4800" b="1" i="1" dirty="0" smtClean="0"/>
              <a:t>Oluja nad dolinom</a:t>
            </a:r>
            <a:r>
              <a:rPr lang="sr-Latn-RS" sz="4800" b="1" dirty="0" smtClean="0"/>
              <a:t/>
            </a:r>
            <a:br>
              <a:rPr lang="sr-Latn-RS" sz="4800" b="1" dirty="0" smtClean="0"/>
            </a:br>
            <a:r>
              <a:rPr lang="sr-Latn-RS" sz="4800" b="1" dirty="0" smtClean="0"/>
              <a:t>ili </a:t>
            </a:r>
            <a:br>
              <a:rPr lang="sr-Latn-RS" sz="4800" b="1" dirty="0" smtClean="0"/>
            </a:br>
            <a:r>
              <a:rPr lang="sr-Latn-RS" sz="4800" b="1" i="1" dirty="0" smtClean="0"/>
              <a:t>Travnička hronika</a:t>
            </a:r>
            <a:endParaRPr lang="en-US" sz="4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Omaške, greške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Odelom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držanjem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bio je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sličan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morlačkim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graničarima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hajducima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slika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(99) </a:t>
            </a:r>
          </a:p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Ruhája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és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testtartása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tengermelléki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granicsárokra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és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hajdúkra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eml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keztetett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akiket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képeken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látott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(85)</a:t>
            </a:r>
          </a:p>
          <a:p>
            <a:r>
              <a:rPr lang="hu-HU" dirty="0">
                <a:latin typeface="Times New Roman" pitchFamily="18" charset="0"/>
                <a:cs typeface="Times New Roman" pitchFamily="18" charset="0"/>
              </a:rPr>
              <a:t>[...]</a:t>
            </a:r>
            <a:r>
              <a:rPr lang="hu-HU" i="1" dirty="0">
                <a:latin typeface="Times New Roman" pitchFamily="18" charset="0"/>
                <a:cs typeface="Times New Roman" pitchFamily="18" charset="0"/>
              </a:rPr>
              <a:t> jer studen nameće grubo odelo, zgrčen stav i brz hod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(23)</a:t>
            </a:r>
          </a:p>
          <a:p>
            <a:r>
              <a:rPr lang="hu-HU" dirty="0">
                <a:latin typeface="Times New Roman" pitchFamily="18" charset="0"/>
                <a:cs typeface="Times New Roman" pitchFamily="18" charset="0"/>
              </a:rPr>
              <a:t>[...] </a:t>
            </a:r>
            <a:r>
              <a:rPr lang="hu-HU" i="1" dirty="0">
                <a:latin typeface="Times New Roman" pitchFamily="18" charset="0"/>
                <a:cs typeface="Times New Roman" pitchFamily="18" charset="0"/>
              </a:rPr>
              <a:t>mert a hideg eldurvítja a ruhát, meghajlítja a testtartást és felgyorsítja  a járást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(18)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/>
              <a:t>G</a:t>
            </a:r>
            <a:r>
              <a:rPr lang="vi-VN" dirty="0" smtClean="0"/>
              <a:t>reška u licu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972452" cy="31146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3000" dirty="0" smtClean="0"/>
              <a:t>[...] </a:t>
            </a:r>
            <a:r>
              <a:rPr lang="vi-VN" sz="3000" i="1" dirty="0"/>
              <a:t>može biti da su ovo bili još najmirniji i najbolji dani koji su </a:t>
            </a:r>
            <a:r>
              <a:rPr lang="vi-VN" sz="3000" b="1" i="1" dirty="0"/>
              <a:t>mi </a:t>
            </a:r>
            <a:r>
              <a:rPr lang="vi-VN" sz="3000" i="1" dirty="0"/>
              <a:t>u ovoj tesnoj dolini suđeni</a:t>
            </a:r>
            <a:r>
              <a:rPr lang="vi-VN" sz="3000" dirty="0"/>
              <a:t>. (29)</a:t>
            </a:r>
          </a:p>
          <a:p>
            <a:r>
              <a:rPr lang="vi-VN" sz="3000" dirty="0"/>
              <a:t>[...] </a:t>
            </a:r>
            <a:r>
              <a:rPr lang="vi-VN" sz="3000" i="1" dirty="0"/>
              <a:t>ezek még a legcsendesebb és legjobb napok voltak, melyeket a sors ebben a szűk völgyben</a:t>
            </a:r>
            <a:r>
              <a:rPr lang="vi-VN" sz="3000" dirty="0"/>
              <a:t> </a:t>
            </a:r>
            <a:r>
              <a:rPr lang="vi-VN" sz="3000" b="1" i="1" dirty="0"/>
              <a:t>rámért</a:t>
            </a:r>
            <a:r>
              <a:rPr lang="vi-VN" sz="3000" dirty="0"/>
              <a:t>. (23)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Ponavljanja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hu-HU" dirty="0"/>
              <a:t>„</a:t>
            </a:r>
            <a:r>
              <a:rPr lang="hu-HU" i="1" dirty="0"/>
              <a:t>To nit je bilo niti može biti”, suzbijam ja </a:t>
            </a:r>
            <a:r>
              <a:rPr lang="hu-HU" b="1" i="1" dirty="0"/>
              <a:t>vlaha</a:t>
            </a:r>
            <a:r>
              <a:rPr lang="hu-HU" i="1" dirty="0"/>
              <a:t>, „niko nama nikad nije u naše poslove zavirivao, pa neće ni taj.”. „ E, </a:t>
            </a:r>
            <a:r>
              <a:rPr lang="hu-HU" b="1" i="1" dirty="0"/>
              <a:t>bogami</a:t>
            </a:r>
            <a:r>
              <a:rPr lang="hu-HU" i="1" dirty="0"/>
              <a:t>, vi gledajte kako ćete” kaže meni </a:t>
            </a:r>
            <a:r>
              <a:rPr lang="hu-HU" b="1" i="1" dirty="0"/>
              <a:t>on</a:t>
            </a:r>
            <a:r>
              <a:rPr lang="hu-HU" i="1" dirty="0"/>
              <a:t>, „ali konsula će vam valjati primiti</a:t>
            </a:r>
            <a:r>
              <a:rPr lang="hu-HU" dirty="0"/>
              <a:t>[...]</a:t>
            </a:r>
            <a:r>
              <a:rPr lang="hu-HU" i="1" dirty="0"/>
              <a:t>”</a:t>
            </a:r>
            <a:r>
              <a:rPr lang="hu-HU" dirty="0"/>
              <a:t> (10)</a:t>
            </a:r>
          </a:p>
          <a:p>
            <a:r>
              <a:rPr lang="hu-HU" dirty="0"/>
              <a:t>„</a:t>
            </a:r>
            <a:r>
              <a:rPr lang="hu-HU" i="1" dirty="0"/>
              <a:t>Ilyen nem is volt és nem is lehet – fékezem én a </a:t>
            </a:r>
            <a:r>
              <a:rPr lang="hu-HU" b="1" i="1" dirty="0"/>
              <a:t>hitetlent</a:t>
            </a:r>
            <a:r>
              <a:rPr lang="hu-HU" i="1" dirty="0"/>
              <a:t> -, a mi dolgainkba eddig sem kukucskált senki, s nem fog ez sem.” – „</a:t>
            </a:r>
            <a:r>
              <a:rPr lang="hu-HU" b="1" i="1" dirty="0"/>
              <a:t>Hitemre</a:t>
            </a:r>
            <a:r>
              <a:rPr lang="hu-HU" i="1" dirty="0"/>
              <a:t>, ám lássátok, mit csináltok – mondja a </a:t>
            </a:r>
            <a:r>
              <a:rPr lang="hu-HU" b="1" i="1" dirty="0"/>
              <a:t>hitetlen</a:t>
            </a:r>
            <a:r>
              <a:rPr lang="hu-HU" i="1" dirty="0"/>
              <a:t>. – De bizony a konzult be kell fogadnotok</a:t>
            </a:r>
            <a:r>
              <a:rPr lang="hu-HU" dirty="0"/>
              <a:t>[...] (6)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Doslovni prevodi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hu-HU" dirty="0"/>
              <a:t>[...]vidik </a:t>
            </a:r>
            <a:r>
              <a:rPr lang="hu-HU" b="1" i="1" dirty="0"/>
              <a:t>ispran</a:t>
            </a:r>
            <a:r>
              <a:rPr lang="hu-HU" dirty="0"/>
              <a:t> i dubok [...] (99)</a:t>
            </a:r>
          </a:p>
          <a:p>
            <a:r>
              <a:rPr lang="hu-HU" i="1" dirty="0"/>
              <a:t>A látóhatár </a:t>
            </a:r>
            <a:r>
              <a:rPr lang="hu-HU" b="1" i="1" dirty="0"/>
              <a:t>frissen mosott</a:t>
            </a:r>
            <a:r>
              <a:rPr lang="hu-HU" i="1" dirty="0"/>
              <a:t> és mély</a:t>
            </a:r>
            <a:r>
              <a:rPr lang="hu-HU" dirty="0"/>
              <a:t>[...] (85)</a:t>
            </a:r>
          </a:p>
          <a:p>
            <a:r>
              <a:rPr lang="hu-HU" dirty="0"/>
              <a:t>[...]</a:t>
            </a:r>
            <a:r>
              <a:rPr lang="hu-HU" i="1" dirty="0"/>
              <a:t>zumbuli </a:t>
            </a:r>
            <a:r>
              <a:rPr lang="hu-HU" i="1" dirty="0" smtClean="0"/>
              <a:t>gospođe </a:t>
            </a:r>
            <a:r>
              <a:rPr lang="hu-HU" i="1" dirty="0"/>
              <a:t>Davil, i oni beli i oni u boji, i puni i jednostavni, ali je zato po ivicama leja cvala crvena </a:t>
            </a:r>
            <a:r>
              <a:rPr lang="hu-HU" b="1" i="1" dirty="0"/>
              <a:t>pelargonija</a:t>
            </a:r>
            <a:r>
              <a:rPr lang="hu-HU" dirty="0"/>
              <a:t> [...] </a:t>
            </a:r>
            <a:r>
              <a:rPr lang="hu-HU" dirty="0" smtClean="0"/>
              <a:t>(370</a:t>
            </a:r>
            <a:r>
              <a:rPr lang="hu-HU" dirty="0"/>
              <a:t>)</a:t>
            </a:r>
          </a:p>
          <a:p>
            <a:r>
              <a:rPr lang="hu-HU" dirty="0"/>
              <a:t>[...]</a:t>
            </a:r>
            <a:r>
              <a:rPr lang="hu-HU" i="1" dirty="0"/>
              <a:t>Daville-né asszony jácintjai, a fehérek s a színesek, a </a:t>
            </a:r>
            <a:r>
              <a:rPr lang="hu-HU" b="1" i="1" dirty="0"/>
              <a:t>teljesek</a:t>
            </a:r>
            <a:r>
              <a:rPr lang="hu-HU" i="1" dirty="0"/>
              <a:t> és az </a:t>
            </a:r>
            <a:r>
              <a:rPr lang="hu-HU" b="1" i="1" dirty="0"/>
              <a:t>egyszerűbbek</a:t>
            </a:r>
            <a:r>
              <a:rPr lang="hu-HU" i="1" dirty="0"/>
              <a:t> is, viszont az ágyások peremén most nyíltak a </a:t>
            </a:r>
            <a:r>
              <a:rPr lang="hu-HU" b="1" i="1" dirty="0"/>
              <a:t>pelargóniák</a:t>
            </a:r>
            <a:r>
              <a:rPr lang="hu-HU" dirty="0"/>
              <a:t>[...] </a:t>
            </a:r>
            <a:r>
              <a:rPr lang="hu-HU" dirty="0" smtClean="0"/>
              <a:t>(328</a:t>
            </a:r>
            <a:r>
              <a:rPr lang="hu-HU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Sintetičnost - analitičnost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42915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hu-HU" sz="2800" dirty="0"/>
              <a:t>[...] </a:t>
            </a:r>
            <a:r>
              <a:rPr lang="hu-HU" sz="2800" i="1" dirty="0"/>
              <a:t>svi idu kod Lutve na kafu </a:t>
            </a:r>
            <a:r>
              <a:rPr lang="hu-HU" sz="2800" dirty="0"/>
              <a:t>[...] </a:t>
            </a:r>
            <a:r>
              <a:rPr lang="hu-HU" sz="2800" dirty="0" smtClean="0"/>
              <a:t>(9</a:t>
            </a:r>
            <a:r>
              <a:rPr lang="hu-HU" sz="2800" dirty="0"/>
              <a:t>)</a:t>
            </a:r>
          </a:p>
          <a:p>
            <a:pPr>
              <a:buNone/>
            </a:pPr>
            <a:r>
              <a:rPr lang="hu-HU" sz="2800" dirty="0"/>
              <a:t>[...] </a:t>
            </a:r>
            <a:r>
              <a:rPr lang="hu-HU" sz="2800" i="1" dirty="0"/>
              <a:t>mindenki Lutvához </a:t>
            </a:r>
            <a:r>
              <a:rPr lang="hu-HU" sz="2800" b="1" i="1" dirty="0"/>
              <a:t>megy egy kávéra </a:t>
            </a:r>
            <a:r>
              <a:rPr lang="hu-HU" sz="2800" dirty="0"/>
              <a:t>[...] </a:t>
            </a:r>
            <a:r>
              <a:rPr lang="hu-HU" sz="2800" dirty="0" smtClean="0"/>
              <a:t>(5</a:t>
            </a:r>
            <a:r>
              <a:rPr lang="hu-HU" sz="2800" dirty="0"/>
              <a:t>)</a:t>
            </a:r>
          </a:p>
          <a:p>
            <a:pPr>
              <a:buNone/>
            </a:pPr>
            <a:r>
              <a:rPr lang="hu-HU" sz="2800" dirty="0"/>
              <a:t>[...] </a:t>
            </a:r>
            <a:r>
              <a:rPr lang="hu-HU" sz="2800" i="1" dirty="0"/>
              <a:t>ne bi se usudio da sedne i pije kafu. </a:t>
            </a:r>
            <a:r>
              <a:rPr lang="hu-HU" sz="2800" dirty="0"/>
              <a:t> </a:t>
            </a:r>
            <a:r>
              <a:rPr lang="hu-HU" sz="2800" dirty="0" smtClean="0"/>
              <a:t>(9</a:t>
            </a:r>
            <a:r>
              <a:rPr lang="hu-HU" sz="2800" dirty="0"/>
              <a:t>)</a:t>
            </a:r>
          </a:p>
          <a:p>
            <a:pPr>
              <a:buNone/>
            </a:pPr>
            <a:r>
              <a:rPr lang="hu-HU" sz="2800" dirty="0"/>
              <a:t>[...] </a:t>
            </a:r>
            <a:r>
              <a:rPr lang="hu-HU" sz="2800" i="1" dirty="0"/>
              <a:t>ezen a helyen leülni és </a:t>
            </a:r>
            <a:r>
              <a:rPr lang="hu-HU" sz="2800" b="1" i="1" dirty="0"/>
              <a:t>kávét inni</a:t>
            </a:r>
            <a:r>
              <a:rPr lang="hu-HU" sz="2800" dirty="0"/>
              <a:t>. (5</a:t>
            </a:r>
            <a:r>
              <a:rPr lang="hu-HU" sz="2800" dirty="0" smtClean="0"/>
              <a:t>)</a:t>
            </a:r>
          </a:p>
          <a:p>
            <a:pPr>
              <a:buNone/>
            </a:pPr>
            <a:endParaRPr lang="hu-HU" sz="2800" dirty="0"/>
          </a:p>
          <a:p>
            <a:pPr>
              <a:buNone/>
            </a:pPr>
            <a:r>
              <a:rPr lang="hu-HU" sz="2800" dirty="0"/>
              <a:t>[...]</a:t>
            </a:r>
            <a:r>
              <a:rPr lang="hu-HU" sz="2800" i="1" dirty="0"/>
              <a:t>gde je </a:t>
            </a:r>
            <a:r>
              <a:rPr lang="hu-HU" sz="2800" b="1" i="1" dirty="0"/>
              <a:t>kao hirurg i lekarski pomoćnik</a:t>
            </a:r>
            <a:r>
              <a:rPr lang="hu-HU" sz="2800" i="1" dirty="0"/>
              <a:t> stupio u službu velikog kapudan-paše.</a:t>
            </a:r>
            <a:r>
              <a:rPr lang="hu-HU" sz="2800" dirty="0"/>
              <a:t> (25)</a:t>
            </a:r>
          </a:p>
          <a:p>
            <a:pPr>
              <a:buNone/>
            </a:pPr>
            <a:r>
              <a:rPr lang="hu-HU" sz="2800" dirty="0"/>
              <a:t>[...] </a:t>
            </a:r>
            <a:r>
              <a:rPr lang="hu-HU" sz="2800" i="1" dirty="0"/>
              <a:t>ahol </a:t>
            </a:r>
            <a:r>
              <a:rPr lang="hu-HU" sz="2800" b="1" i="1" dirty="0"/>
              <a:t>mint sebész és adjunktus</a:t>
            </a:r>
            <a:r>
              <a:rPr lang="hu-HU" sz="2800" i="1" dirty="0"/>
              <a:t> Kucsuk Huszein, a nagy kapudán-pasa szolgálatába lépett</a:t>
            </a:r>
            <a:r>
              <a:rPr lang="hu-HU" sz="2800" dirty="0"/>
              <a:t>. (19</a:t>
            </a:r>
            <a:r>
              <a:rPr lang="hu-HU" sz="2800" dirty="0" smtClean="0"/>
              <a:t>)</a:t>
            </a:r>
            <a:endParaRPr lang="hu-HU" sz="2800" dirty="0"/>
          </a:p>
          <a:p>
            <a:pPr>
              <a:buNone/>
            </a:pPr>
            <a:r>
              <a:rPr lang="hu-HU" sz="2800" dirty="0"/>
              <a:t>[...] </a:t>
            </a:r>
            <a:r>
              <a:rPr lang="hu-HU" sz="2800" i="1" dirty="0"/>
              <a:t>na neobjašnjiv način </a:t>
            </a:r>
            <a:r>
              <a:rPr lang="hu-HU" sz="2800" dirty="0"/>
              <a:t>[...] (25) </a:t>
            </a:r>
          </a:p>
          <a:p>
            <a:pPr>
              <a:buNone/>
            </a:pPr>
            <a:r>
              <a:rPr lang="hu-HU" sz="2800" dirty="0"/>
              <a:t>[...] </a:t>
            </a:r>
            <a:r>
              <a:rPr lang="hu-HU" sz="2800" b="1" i="1" dirty="0"/>
              <a:t>meg nem magyarázható </a:t>
            </a:r>
            <a:r>
              <a:rPr lang="hu-HU" sz="2800" i="1" dirty="0"/>
              <a:t>módon </a:t>
            </a:r>
            <a:r>
              <a:rPr lang="hu-HU" sz="2800" dirty="0"/>
              <a:t>[...] (19</a:t>
            </a:r>
            <a:r>
              <a:rPr lang="hu-HU" sz="2800" dirty="0" smtClean="0"/>
              <a:t>)</a:t>
            </a:r>
            <a:endParaRPr lang="hu-HU" sz="2800" dirty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Upotreba glagolskih prefiksa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29510" cy="48291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vi-VN" sz="3000" dirty="0"/>
              <a:t>[...] </a:t>
            </a:r>
            <a:r>
              <a:rPr lang="vi-VN" sz="3000" i="1" dirty="0"/>
              <a:t>sve je to uznemiravalo i </a:t>
            </a:r>
            <a:r>
              <a:rPr lang="vi-VN" sz="3000" b="1" i="1" dirty="0"/>
              <a:t>dražilo</a:t>
            </a:r>
            <a:r>
              <a:rPr lang="vi-VN" sz="3000" i="1" dirty="0"/>
              <a:t> travničke Turke.</a:t>
            </a:r>
            <a:r>
              <a:rPr lang="vi-VN" sz="3000" dirty="0"/>
              <a:t> </a:t>
            </a:r>
            <a:r>
              <a:rPr lang="vi-VN" sz="3000" dirty="0" smtClean="0"/>
              <a:t>(18</a:t>
            </a:r>
            <a:r>
              <a:rPr lang="vi-VN" sz="3000" dirty="0"/>
              <a:t>)</a:t>
            </a:r>
          </a:p>
          <a:p>
            <a:pPr>
              <a:buNone/>
            </a:pPr>
            <a:r>
              <a:rPr lang="vi-VN" sz="3000" dirty="0"/>
              <a:t>[...] </a:t>
            </a:r>
            <a:r>
              <a:rPr lang="vi-VN" sz="3000" i="1" dirty="0"/>
              <a:t>mindez nyugtalanította és </a:t>
            </a:r>
            <a:r>
              <a:rPr lang="vi-VN" sz="3000" b="1" i="1" dirty="0"/>
              <a:t>föl</a:t>
            </a:r>
            <a:r>
              <a:rPr lang="vi-VN" sz="3000" i="1" dirty="0"/>
              <a:t>ingerelte a travniki törököket</a:t>
            </a:r>
            <a:r>
              <a:rPr lang="vi-VN" sz="3000" dirty="0"/>
              <a:t>. </a:t>
            </a:r>
            <a:r>
              <a:rPr lang="vi-VN" sz="3000" dirty="0" smtClean="0"/>
              <a:t>(13</a:t>
            </a:r>
            <a:r>
              <a:rPr lang="vi-VN" sz="3000" dirty="0"/>
              <a:t>) 	</a:t>
            </a:r>
          </a:p>
          <a:p>
            <a:pPr>
              <a:buNone/>
            </a:pPr>
            <a:r>
              <a:rPr lang="vi-VN" sz="3000" dirty="0"/>
              <a:t>[...] </a:t>
            </a:r>
            <a:r>
              <a:rPr lang="vi-VN" sz="3000" i="1" dirty="0"/>
              <a:t>obilazili su svuda</a:t>
            </a:r>
            <a:r>
              <a:rPr lang="vi-VN" sz="3000" dirty="0"/>
              <a:t> [...] (20) </a:t>
            </a:r>
          </a:p>
          <a:p>
            <a:pPr>
              <a:buNone/>
            </a:pPr>
            <a:r>
              <a:rPr lang="vi-VN" sz="3000" dirty="0"/>
              <a:t>[...] </a:t>
            </a:r>
            <a:r>
              <a:rPr lang="vi-VN" sz="3000" b="1" i="1" dirty="0"/>
              <a:t>körül</a:t>
            </a:r>
            <a:r>
              <a:rPr lang="vi-VN" sz="3000" i="1" dirty="0"/>
              <a:t>járták a várost</a:t>
            </a:r>
            <a:r>
              <a:rPr lang="vi-VN" sz="3000" dirty="0"/>
              <a:t> [...] (15) </a:t>
            </a:r>
          </a:p>
          <a:p>
            <a:pPr>
              <a:buNone/>
            </a:pPr>
            <a:endParaRPr lang="vi-VN" sz="3000" dirty="0"/>
          </a:p>
          <a:p>
            <a:pPr>
              <a:buNone/>
            </a:pPr>
            <a:r>
              <a:rPr lang="vi-VN" sz="3000" dirty="0"/>
              <a:t>[...] </a:t>
            </a:r>
            <a:r>
              <a:rPr lang="vi-VN" sz="3000" i="1" dirty="0"/>
              <a:t>nađeni su majstori</a:t>
            </a:r>
            <a:r>
              <a:rPr lang="vi-VN" sz="3000" dirty="0"/>
              <a:t> [...]</a:t>
            </a:r>
          </a:p>
          <a:p>
            <a:pPr>
              <a:buNone/>
            </a:pPr>
            <a:r>
              <a:rPr lang="vi-VN" sz="3000" dirty="0"/>
              <a:t>[...] </a:t>
            </a:r>
            <a:r>
              <a:rPr lang="vi-VN" sz="3000" i="1" dirty="0"/>
              <a:t>kőműveseket fogadtak </a:t>
            </a:r>
            <a:r>
              <a:rPr lang="vi-VN" sz="3000" b="1" i="1" dirty="0"/>
              <a:t>fel</a:t>
            </a:r>
            <a:r>
              <a:rPr lang="vi-VN" sz="3000" dirty="0"/>
              <a:t> </a:t>
            </a:r>
            <a:r>
              <a:rPr lang="vi-VN" sz="3000" dirty="0" smtClean="0"/>
              <a:t>[...]</a:t>
            </a:r>
            <a:endParaRPr lang="vi-VN" sz="3000" dirty="0"/>
          </a:p>
          <a:p>
            <a:pPr>
              <a:buNone/>
            </a:pPr>
            <a:r>
              <a:rPr lang="vi-VN" sz="3000" dirty="0" smtClean="0"/>
              <a:t>[...] </a:t>
            </a:r>
            <a:r>
              <a:rPr lang="vi-VN" sz="3000" i="1" dirty="0"/>
              <a:t>i dok su se u Evropi odigravali veliki događaji </a:t>
            </a:r>
            <a:r>
              <a:rPr lang="vi-VN" sz="3000" dirty="0"/>
              <a:t>[...] </a:t>
            </a:r>
            <a:r>
              <a:rPr lang="vi-VN" sz="3000" dirty="0" smtClean="0"/>
              <a:t>(450</a:t>
            </a:r>
            <a:r>
              <a:rPr lang="vi-VN" sz="3000" dirty="0"/>
              <a:t>)</a:t>
            </a:r>
          </a:p>
          <a:p>
            <a:pPr>
              <a:buNone/>
            </a:pPr>
            <a:r>
              <a:rPr lang="vi-VN" sz="3000" dirty="0"/>
              <a:t>[...] s mialatt Európában nagy események zajlottak </a:t>
            </a:r>
            <a:r>
              <a:rPr lang="vi-VN" sz="3000" b="1" dirty="0"/>
              <a:t>le</a:t>
            </a:r>
            <a:r>
              <a:rPr lang="vi-VN" sz="3000" dirty="0"/>
              <a:t> [...] </a:t>
            </a:r>
            <a:r>
              <a:rPr lang="vi-VN" sz="3000" dirty="0" smtClean="0"/>
              <a:t>(399)</a:t>
            </a:r>
            <a:endParaRPr lang="vi-VN" sz="3000" dirty="0"/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dirty="0" smtClean="0"/>
              <a:t>Nepotrebna upotreba stranih reči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000" dirty="0"/>
              <a:t>[...]</a:t>
            </a:r>
            <a:r>
              <a:rPr lang="hu-HU" sz="3000" i="1" dirty="0"/>
              <a:t>to je, po davnašnjoj </a:t>
            </a:r>
            <a:r>
              <a:rPr lang="hu-HU" sz="3000" b="1" i="1" dirty="0"/>
              <a:t>tradiciji </a:t>
            </a:r>
            <a:r>
              <a:rPr lang="hu-HU" sz="3000" dirty="0"/>
              <a:t>[...] ( 9)</a:t>
            </a:r>
          </a:p>
          <a:p>
            <a:r>
              <a:rPr lang="hu-HU" sz="3000" dirty="0"/>
              <a:t>[...] </a:t>
            </a:r>
            <a:r>
              <a:rPr lang="hu-HU" sz="3000" i="1" dirty="0"/>
              <a:t>régi </a:t>
            </a:r>
            <a:r>
              <a:rPr lang="hu-HU" sz="3000" b="1" i="1" dirty="0"/>
              <a:t>tradíciók</a:t>
            </a:r>
            <a:r>
              <a:rPr lang="hu-HU" sz="3000" i="1" dirty="0"/>
              <a:t> szerint ez az a hely </a:t>
            </a:r>
            <a:r>
              <a:rPr lang="hu-HU" sz="3000" dirty="0"/>
              <a:t>[...] (5)</a:t>
            </a:r>
          </a:p>
          <a:p>
            <a:r>
              <a:rPr lang="hu-HU" sz="3000" b="1" i="1" dirty="0" smtClean="0"/>
              <a:t>mušterije </a:t>
            </a:r>
            <a:r>
              <a:rPr lang="hu-HU" sz="3000" i="1" dirty="0" smtClean="0"/>
              <a:t>(31</a:t>
            </a:r>
            <a:r>
              <a:rPr lang="hu-HU" sz="3000" dirty="0"/>
              <a:t>) - </a:t>
            </a:r>
            <a:r>
              <a:rPr lang="hu-HU" sz="3000" b="1" i="1" dirty="0"/>
              <a:t>mustériáik</a:t>
            </a:r>
            <a:r>
              <a:rPr lang="hu-HU" sz="3000" dirty="0"/>
              <a:t> </a:t>
            </a:r>
            <a:r>
              <a:rPr lang="hu-HU" sz="3000" dirty="0" smtClean="0"/>
              <a:t>(24</a:t>
            </a:r>
            <a:r>
              <a:rPr lang="hu-HU" sz="3000" dirty="0"/>
              <a:t>)</a:t>
            </a:r>
          </a:p>
          <a:p>
            <a:r>
              <a:rPr lang="hu-HU" sz="3000" dirty="0"/>
              <a:t>[...] </a:t>
            </a:r>
            <a:r>
              <a:rPr lang="hu-HU" sz="3000" i="1" dirty="0"/>
              <a:t>a šta sa Napoleonom i njegovom </a:t>
            </a:r>
            <a:r>
              <a:rPr lang="hu-HU" sz="3000" b="1" i="1" dirty="0"/>
              <a:t>armijom</a:t>
            </a:r>
            <a:r>
              <a:rPr lang="hu-HU" sz="3000" i="1" dirty="0"/>
              <a:t> koja se poražena vraća </a:t>
            </a:r>
            <a:r>
              <a:rPr lang="hu-HU" sz="3000" dirty="0"/>
              <a:t>[...] </a:t>
            </a:r>
            <a:r>
              <a:rPr lang="hu-HU" sz="3000" dirty="0" smtClean="0"/>
              <a:t>(428</a:t>
            </a:r>
            <a:r>
              <a:rPr lang="hu-HU" sz="3000" dirty="0"/>
              <a:t>)</a:t>
            </a:r>
          </a:p>
          <a:p>
            <a:r>
              <a:rPr lang="hu-HU" sz="3000" dirty="0"/>
              <a:t>[...] </a:t>
            </a:r>
            <a:r>
              <a:rPr lang="hu-HU" sz="3000" i="1" dirty="0"/>
              <a:t>mi Napóleonnal és Oroszországból visszavonuló </a:t>
            </a:r>
            <a:r>
              <a:rPr lang="hu-HU" sz="3000" b="1" i="1" dirty="0"/>
              <a:t>armadájával </a:t>
            </a:r>
            <a:r>
              <a:rPr lang="hu-HU" sz="3000" dirty="0"/>
              <a:t>[...] </a:t>
            </a:r>
            <a:r>
              <a:rPr lang="hu-HU" sz="3000" dirty="0" smtClean="0"/>
              <a:t>(380</a:t>
            </a:r>
            <a:r>
              <a:rPr lang="hu-HU" sz="3000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Stilski neadekvatne reči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/>
              <a:t>[...]</a:t>
            </a:r>
            <a:r>
              <a:rPr lang="hu-HU" i="1" dirty="0"/>
              <a:t> „niko nama nikad nije u naše poslove zavirivao, pa neće ni taj.”</a:t>
            </a:r>
            <a:r>
              <a:rPr lang="hu-HU" dirty="0"/>
              <a:t>(10)</a:t>
            </a:r>
          </a:p>
          <a:p>
            <a:r>
              <a:rPr lang="hu-HU" dirty="0"/>
              <a:t>[...] „</a:t>
            </a:r>
            <a:r>
              <a:rPr lang="hu-HU" i="1" dirty="0"/>
              <a:t>a mi dolgainkba eddig sem </a:t>
            </a:r>
            <a:r>
              <a:rPr lang="hu-HU" b="1" i="1" dirty="0"/>
              <a:t>kukucskált</a:t>
            </a:r>
            <a:r>
              <a:rPr lang="hu-HU" i="1" dirty="0"/>
              <a:t> senki, s nem fog ez sem</a:t>
            </a:r>
            <a:r>
              <a:rPr lang="hu-HU" dirty="0"/>
              <a:t>.”. (6)</a:t>
            </a:r>
          </a:p>
          <a:p>
            <a:r>
              <a:rPr lang="hu-HU" i="1" dirty="0"/>
              <a:t>Utegnut i svečan </a:t>
            </a:r>
            <a:r>
              <a:rPr lang="hu-HU" dirty="0"/>
              <a:t>[...] (29)</a:t>
            </a:r>
          </a:p>
          <a:p>
            <a:r>
              <a:rPr lang="hu-HU" i="1" dirty="0"/>
              <a:t>A </a:t>
            </a:r>
            <a:r>
              <a:rPr lang="hu-HU" b="1" i="1" dirty="0"/>
              <a:t>kicsípett</a:t>
            </a:r>
            <a:r>
              <a:rPr lang="hu-HU" i="1" dirty="0"/>
              <a:t> konzul </a:t>
            </a:r>
            <a:r>
              <a:rPr lang="hu-HU" dirty="0"/>
              <a:t>[...] (23)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Nepreciznost u odabiru leksike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576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vi-VN" i="1" dirty="0"/>
              <a:t>Ta Lucija je imala jednu </a:t>
            </a:r>
            <a:r>
              <a:rPr lang="vi-VN" b="1" i="1" dirty="0"/>
              <a:t>sestru</a:t>
            </a:r>
            <a:r>
              <a:rPr lang="vi-VN" i="1" dirty="0"/>
              <a:t>, Anđu, koja je bila nesreća </a:t>
            </a:r>
            <a:r>
              <a:rPr lang="vi-VN" i="1" dirty="0" smtClean="0"/>
              <a:t>p</a:t>
            </a:r>
            <a:r>
              <a:rPr lang="hu-HU" i="1" dirty="0" smtClean="0"/>
              <a:t>o</a:t>
            </a:r>
            <a:r>
              <a:rPr lang="vi-VN" i="1" dirty="0" smtClean="0"/>
              <a:t>rodice </a:t>
            </a:r>
            <a:r>
              <a:rPr lang="vi-VN" dirty="0"/>
              <a:t>[...]</a:t>
            </a:r>
            <a:r>
              <a:rPr lang="vi-VN" i="1" dirty="0"/>
              <a:t> Lucija je, kao i svi njeni, mnogo patila zbog te </a:t>
            </a:r>
            <a:r>
              <a:rPr lang="vi-VN" b="1" i="1" dirty="0"/>
              <a:t>sestre </a:t>
            </a:r>
            <a:r>
              <a:rPr lang="vi-VN" dirty="0"/>
              <a:t>[...] </a:t>
            </a:r>
            <a:r>
              <a:rPr lang="vi-VN" i="1" dirty="0"/>
              <a:t>Nekako pred Uskrs, Anđa je </a:t>
            </a:r>
            <a:r>
              <a:rPr lang="vi-VN" i="1" dirty="0" smtClean="0"/>
              <a:t>tražila </a:t>
            </a:r>
            <a:r>
              <a:rPr lang="vi-VN" i="1" dirty="0"/>
              <a:t>i našla načina da se vidi sa svojom </a:t>
            </a:r>
            <a:r>
              <a:rPr lang="vi-VN" b="1" i="1" dirty="0"/>
              <a:t>sestrom</a:t>
            </a:r>
            <a:r>
              <a:rPr lang="vi-VN" i="1" dirty="0"/>
              <a:t> Lucijom. </a:t>
            </a:r>
            <a:r>
              <a:rPr lang="vi-VN" dirty="0" smtClean="0"/>
              <a:t>[...]</a:t>
            </a:r>
            <a:r>
              <a:rPr lang="hu-HU" dirty="0" smtClean="0"/>
              <a:t> </a:t>
            </a:r>
            <a:r>
              <a:rPr lang="vi-VN" i="1" dirty="0" smtClean="0"/>
              <a:t>U </a:t>
            </a:r>
            <a:r>
              <a:rPr lang="vi-VN" i="1" dirty="0"/>
              <a:t>razgovoru, ona </a:t>
            </a:r>
            <a:r>
              <a:rPr lang="vi-VN" b="1" i="1" dirty="0"/>
              <a:t>joj</a:t>
            </a:r>
            <a:r>
              <a:rPr lang="vi-VN" i="1" dirty="0"/>
              <a:t> je predložila kratko i grubo da otruju austrijskog konzula </a:t>
            </a:r>
            <a:r>
              <a:rPr lang="vi-VN" dirty="0"/>
              <a:t>[...] </a:t>
            </a:r>
            <a:r>
              <a:rPr lang="vi-VN" dirty="0" smtClean="0"/>
              <a:t>(451</a:t>
            </a:r>
            <a:r>
              <a:rPr lang="vi-VN" dirty="0"/>
              <a:t>)</a:t>
            </a:r>
          </a:p>
          <a:p>
            <a:r>
              <a:rPr lang="vi-VN" i="1" dirty="0"/>
              <a:t>Ennek a Luciának volt egy </a:t>
            </a:r>
            <a:r>
              <a:rPr lang="vi-VN" b="1" i="1" dirty="0"/>
              <a:t>nővére</a:t>
            </a:r>
            <a:r>
              <a:rPr lang="vi-VN" i="1" dirty="0"/>
              <a:t>, Angya, a család átka </a:t>
            </a:r>
            <a:r>
              <a:rPr lang="vi-VN" dirty="0"/>
              <a:t>[...]</a:t>
            </a:r>
            <a:r>
              <a:rPr lang="vi-VN" i="1" dirty="0"/>
              <a:t> Lucia, akárcsak hozzátartozói, sokat szenvedett a </a:t>
            </a:r>
            <a:r>
              <a:rPr lang="vi-VN" b="1" i="1" dirty="0"/>
              <a:t>húga</a:t>
            </a:r>
            <a:r>
              <a:rPr lang="vi-VN" i="1" dirty="0"/>
              <a:t> miatt </a:t>
            </a:r>
            <a:r>
              <a:rPr lang="vi-VN" dirty="0"/>
              <a:t>[...] </a:t>
            </a:r>
            <a:r>
              <a:rPr lang="vi-VN" i="1" dirty="0"/>
              <a:t>Húsvét táján Angya módot keresett arra, hogy </a:t>
            </a:r>
            <a:r>
              <a:rPr lang="vi-VN" b="1" i="1" dirty="0"/>
              <a:t>nővérével</a:t>
            </a:r>
            <a:r>
              <a:rPr lang="vi-VN" i="1" dirty="0"/>
              <a:t> Luciával találkozzék </a:t>
            </a:r>
            <a:r>
              <a:rPr lang="vi-VN" dirty="0"/>
              <a:t>[...]</a:t>
            </a:r>
            <a:r>
              <a:rPr lang="vi-VN" i="1" dirty="0"/>
              <a:t> Beszélgetés közben kurtán és nyersen azt ajánlotta </a:t>
            </a:r>
            <a:r>
              <a:rPr lang="vi-VN" b="1" i="1" dirty="0"/>
              <a:t>húgának</a:t>
            </a:r>
            <a:r>
              <a:rPr lang="vi-VN" i="1" dirty="0"/>
              <a:t>, hogy mérgezzék meg az osztrák konzult</a:t>
            </a:r>
            <a:r>
              <a:rPr lang="vi-VN" dirty="0"/>
              <a:t>. </a:t>
            </a:r>
            <a:r>
              <a:rPr lang="hu-HU" sz="2900" dirty="0" smtClean="0"/>
              <a:t>(</a:t>
            </a:r>
            <a:r>
              <a:rPr lang="vi-VN" sz="2900" dirty="0" smtClean="0"/>
              <a:t>400</a:t>
            </a:r>
            <a:r>
              <a:rPr lang="vi-VN" sz="2900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Red reči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u-HU" i="1" dirty="0"/>
              <a:t>Tako će, malo po malo, doći kraj dobrom redu i „lijepoj tišini” turske Bosne.</a:t>
            </a:r>
            <a:r>
              <a:rPr lang="hu-HU" dirty="0"/>
              <a:t> (20)</a:t>
            </a:r>
          </a:p>
          <a:p>
            <a:r>
              <a:rPr lang="hu-HU" i="1" dirty="0"/>
              <a:t>Így lassan, lassan elérkezik a jó rend, és vége török-Bosznia „szép csendességének</a:t>
            </a:r>
            <a:r>
              <a:rPr lang="hu-HU" dirty="0"/>
              <a:t>”. (16)</a:t>
            </a:r>
          </a:p>
          <a:p>
            <a:r>
              <a:rPr lang="hu-HU" i="1" dirty="0"/>
              <a:t>Stigao je, kao prvi, francuski generalni konzul</a:t>
            </a:r>
            <a:r>
              <a:rPr lang="hu-HU" dirty="0"/>
              <a:t>. (22)</a:t>
            </a:r>
          </a:p>
          <a:p>
            <a:r>
              <a:rPr lang="hu-HU" i="1" dirty="0"/>
              <a:t>Elsőnek megérkezett a francia főkonzul</a:t>
            </a:r>
            <a:r>
              <a:rPr lang="hu-HU" dirty="0"/>
              <a:t>. (17)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  <a:effectLst>
            <a:glow rad="228600">
              <a:schemeClr val="accent3">
                <a:satMod val="175000"/>
                <a:alpha val="40000"/>
              </a:schemeClr>
            </a:glow>
            <a:innerShdw blurRad="114300">
              <a:prstClr val="black"/>
            </a:innerShd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Izdanja romana na mađarskom jeziku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2428869"/>
            <a:ext cx="8229600" cy="3357586"/>
          </a:xfrm>
          <a:effectLst>
            <a:glow rad="63500">
              <a:schemeClr val="accent3">
                <a:alpha val="45000"/>
                <a:satMod val="120000"/>
              </a:schemeClr>
            </a:glow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Prevodilac: Zoltan Čuka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Ándrics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Ivo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Vihar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völgy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felett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Travniki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krónika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Új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Magyar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Könyvkiadó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Budapest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1956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Andrić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Ivo: </a:t>
            </a:r>
            <a:r>
              <a:rPr lang="hu-HU" i="1" dirty="0">
                <a:latin typeface="Times New Roman" pitchFamily="18" charset="0"/>
                <a:cs typeface="Times New Roman" pitchFamily="18" charset="0"/>
              </a:rPr>
              <a:t>Vezírek és konzulok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hu-HU" i="1" dirty="0">
                <a:latin typeface="Times New Roman" pitchFamily="18" charset="0"/>
                <a:cs typeface="Times New Roman" pitchFamily="18" charset="0"/>
              </a:rPr>
              <a:t>Travniki krónika.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Forum Könyvkiadó, Novi Sad, 1962.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Naslovi na drugim jezicima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72386" cy="45434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 err="1" smtClean="0"/>
              <a:t>Prevodi</a:t>
            </a:r>
            <a:r>
              <a:rPr lang="en-US" u="sng" dirty="0" smtClean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/>
              <a:t>nemački</a:t>
            </a:r>
            <a:r>
              <a:rPr lang="en-US" dirty="0"/>
              <a:t>:</a:t>
            </a:r>
          </a:p>
          <a:p>
            <a:pPr lvl="0"/>
            <a:r>
              <a:rPr lang="en-US" i="1" dirty="0" err="1"/>
              <a:t>Wesire</a:t>
            </a:r>
            <a:r>
              <a:rPr lang="en-US" i="1" dirty="0"/>
              <a:t> und </a:t>
            </a:r>
            <a:r>
              <a:rPr lang="en-US" i="1" dirty="0" err="1"/>
              <a:t>Konsuln</a:t>
            </a:r>
            <a:r>
              <a:rPr lang="en-US" dirty="0"/>
              <a:t> (1961., </a:t>
            </a:r>
            <a:r>
              <a:rPr lang="en-US" dirty="0" smtClean="0"/>
              <a:t>1963., 1964</a:t>
            </a:r>
            <a:r>
              <a:rPr lang="en-US" dirty="0"/>
              <a:t>., </a:t>
            </a:r>
            <a:r>
              <a:rPr lang="en-US" dirty="0" smtClean="0"/>
              <a:t>1968</a:t>
            </a:r>
            <a:r>
              <a:rPr lang="en-US" dirty="0" smtClean="0"/>
              <a:t>.</a:t>
            </a:r>
            <a:r>
              <a:rPr lang="sr-Latn-RS" dirty="0" smtClean="0"/>
              <a:t>, </a:t>
            </a:r>
            <a:r>
              <a:rPr lang="en-US" dirty="0" smtClean="0"/>
              <a:t>1974</a:t>
            </a:r>
            <a:r>
              <a:rPr lang="en-US" dirty="0"/>
              <a:t>., </a:t>
            </a:r>
            <a:r>
              <a:rPr lang="en-US" dirty="0" smtClean="0"/>
              <a:t>1996</a:t>
            </a:r>
            <a:r>
              <a:rPr lang="en-US" dirty="0"/>
              <a:t>.)</a:t>
            </a:r>
          </a:p>
          <a:p>
            <a:pPr lvl="0"/>
            <a:r>
              <a:rPr lang="en-US" i="1" dirty="0" err="1"/>
              <a:t>Audienz</a:t>
            </a:r>
            <a:r>
              <a:rPr lang="en-US" i="1" dirty="0"/>
              <a:t> </a:t>
            </a:r>
            <a:r>
              <a:rPr lang="en-US" i="1" dirty="0" err="1"/>
              <a:t>beim</a:t>
            </a:r>
            <a:r>
              <a:rPr lang="en-US" i="1" dirty="0"/>
              <a:t> </a:t>
            </a:r>
            <a:r>
              <a:rPr lang="en-US" i="1" dirty="0" err="1"/>
              <a:t>Wesir</a:t>
            </a:r>
            <a:r>
              <a:rPr lang="en-US" dirty="0"/>
              <a:t> (1961., </a:t>
            </a:r>
            <a:r>
              <a:rPr lang="en-US" dirty="0" smtClean="0"/>
              <a:t>1967</a:t>
            </a:r>
            <a:r>
              <a:rPr lang="sr-Latn-RS" dirty="0" smtClean="0"/>
              <a:t>.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u="sng" dirty="0" err="1"/>
              <a:t>Prevodi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/>
              <a:t>engleski</a:t>
            </a:r>
            <a:r>
              <a:rPr lang="en-US" dirty="0"/>
              <a:t>:</a:t>
            </a:r>
          </a:p>
          <a:p>
            <a:pPr lvl="0"/>
            <a:r>
              <a:rPr lang="en-US" i="1" dirty="0"/>
              <a:t>Bosnian Story</a:t>
            </a:r>
            <a:r>
              <a:rPr lang="en-US" dirty="0"/>
              <a:t> (</a:t>
            </a:r>
            <a:r>
              <a:rPr lang="en-US" dirty="0" smtClean="0"/>
              <a:t>1958</a:t>
            </a:r>
            <a:r>
              <a:rPr lang="sr-Latn-RS" dirty="0" smtClean="0"/>
              <a:t>.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i="1" dirty="0" err="1" smtClean="0"/>
              <a:t>Bosn</a:t>
            </a:r>
            <a:r>
              <a:rPr lang="sr-Latn-RS" i="1" dirty="0" smtClean="0"/>
              <a:t>i</a:t>
            </a:r>
            <a:r>
              <a:rPr lang="en-US" i="1" dirty="0" smtClean="0"/>
              <a:t>an </a:t>
            </a:r>
            <a:r>
              <a:rPr lang="en-US" i="1" dirty="0"/>
              <a:t>Chronicle</a:t>
            </a:r>
            <a:r>
              <a:rPr lang="en-US" dirty="0"/>
              <a:t> (1963., 1993.)</a:t>
            </a:r>
          </a:p>
          <a:p>
            <a:pPr lvl="0"/>
            <a:r>
              <a:rPr lang="en-US" i="1" dirty="0"/>
              <a:t>The Days of the Consuls</a:t>
            </a:r>
            <a:r>
              <a:rPr lang="en-US" dirty="0"/>
              <a:t> (1992., 1996., 2000.)</a:t>
            </a:r>
          </a:p>
          <a:p>
            <a:pPr>
              <a:buNone/>
            </a:pPr>
            <a:r>
              <a:rPr lang="en-US" u="sng" dirty="0" err="1"/>
              <a:t>Prevod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/>
              <a:t>ruski</a:t>
            </a:r>
            <a:r>
              <a:rPr lang="en-US" dirty="0"/>
              <a:t>:</a:t>
            </a:r>
          </a:p>
          <a:p>
            <a:pPr lvl="0"/>
            <a:r>
              <a:rPr lang="sr-Cyrl-RS" i="1" dirty="0"/>
              <a:t>Травницкая Хроника</a:t>
            </a:r>
            <a:r>
              <a:rPr lang="sr-Cyrl-RS" dirty="0"/>
              <a:t> (1958.)</a:t>
            </a:r>
          </a:p>
          <a:p>
            <a:pPr>
              <a:buNone/>
            </a:pPr>
            <a:r>
              <a:rPr lang="en-US" u="sng" dirty="0" err="1"/>
              <a:t>Prevod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/>
              <a:t>francuski</a:t>
            </a:r>
            <a:r>
              <a:rPr lang="en-US" dirty="0"/>
              <a:t>:</a:t>
            </a:r>
          </a:p>
          <a:p>
            <a:pPr lvl="0"/>
            <a:r>
              <a:rPr lang="en-US" i="1" dirty="0"/>
              <a:t>La </a:t>
            </a:r>
            <a:r>
              <a:rPr lang="en-US" i="1" dirty="0" err="1"/>
              <a:t>chronique</a:t>
            </a:r>
            <a:r>
              <a:rPr lang="en-US" i="1" dirty="0"/>
              <a:t> de </a:t>
            </a:r>
            <a:r>
              <a:rPr lang="en-US" i="1" dirty="0" err="1"/>
              <a:t>Travnik</a:t>
            </a:r>
            <a:r>
              <a:rPr lang="en-US" i="1" dirty="0"/>
              <a:t> </a:t>
            </a:r>
            <a:r>
              <a:rPr lang="en-US" dirty="0" smtClean="0"/>
              <a:t>(1994</a:t>
            </a:r>
            <a:r>
              <a:rPr lang="en-US" dirty="0"/>
              <a:t>.)</a:t>
            </a:r>
          </a:p>
          <a:p>
            <a:pPr>
              <a:buNone/>
            </a:pPr>
            <a:r>
              <a:rPr lang="en-US" u="sng" dirty="0" err="1"/>
              <a:t>Prevod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/>
              <a:t>italijanski</a:t>
            </a:r>
            <a:r>
              <a:rPr lang="en-US" u="sng" dirty="0"/>
              <a:t>:</a:t>
            </a:r>
          </a:p>
          <a:p>
            <a:pPr lvl="0"/>
            <a:r>
              <a:rPr lang="en-US" i="1" dirty="0"/>
              <a:t>La </a:t>
            </a:r>
            <a:r>
              <a:rPr lang="en-US" i="1" dirty="0" err="1"/>
              <a:t>cronica</a:t>
            </a:r>
            <a:r>
              <a:rPr lang="en-US" i="1" dirty="0"/>
              <a:t> </a:t>
            </a:r>
            <a:r>
              <a:rPr lang="en-US" i="1" dirty="0" err="1"/>
              <a:t>di</a:t>
            </a:r>
            <a:r>
              <a:rPr lang="en-US" i="1" dirty="0"/>
              <a:t> </a:t>
            </a:r>
            <a:r>
              <a:rPr lang="en-US" i="1" dirty="0" err="1"/>
              <a:t>Travnik</a:t>
            </a:r>
            <a:r>
              <a:rPr lang="en-US" i="1" dirty="0"/>
              <a:t>: </a:t>
            </a:r>
            <a:r>
              <a:rPr lang="en-US" i="1" dirty="0" err="1"/>
              <a:t>il</a:t>
            </a:r>
            <a:r>
              <a:rPr lang="en-US" i="1" dirty="0"/>
              <a:t> tempo </a:t>
            </a:r>
            <a:r>
              <a:rPr lang="en-US" i="1" dirty="0" err="1"/>
              <a:t>dei</a:t>
            </a:r>
            <a:r>
              <a:rPr lang="en-US" i="1" dirty="0"/>
              <a:t> </a:t>
            </a:r>
            <a:r>
              <a:rPr lang="en-US" i="1" dirty="0" err="1"/>
              <a:t>consoli</a:t>
            </a:r>
            <a:r>
              <a:rPr lang="en-US" dirty="0"/>
              <a:t> (2007.)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Razlike u mađarskim izdanjima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58138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sr-Latn-RS" sz="3900" u="sng" dirty="0" smtClean="0"/>
              <a:t>Pravopis vlastitih imenica</a:t>
            </a:r>
          </a:p>
          <a:p>
            <a:pPr>
              <a:buFontTx/>
              <a:buChar char="-"/>
            </a:pPr>
            <a:r>
              <a:rPr lang="hu-HU" i="1" dirty="0" smtClean="0"/>
              <a:t>Ivo </a:t>
            </a:r>
            <a:r>
              <a:rPr lang="hu-HU" b="1" i="1" dirty="0"/>
              <a:t>Ándrics</a:t>
            </a:r>
            <a:r>
              <a:rPr lang="hu-HU" i="1" dirty="0"/>
              <a:t> </a:t>
            </a:r>
            <a:r>
              <a:rPr lang="hu-HU" dirty="0"/>
              <a:t>(M1) </a:t>
            </a:r>
            <a:r>
              <a:rPr lang="hu-HU" i="1" dirty="0"/>
              <a:t>– Ivo </a:t>
            </a:r>
            <a:r>
              <a:rPr lang="hu-HU" b="1" i="1" dirty="0"/>
              <a:t>Andrić</a:t>
            </a:r>
            <a:r>
              <a:rPr lang="hu-HU" dirty="0"/>
              <a:t> (M2</a:t>
            </a:r>
            <a:r>
              <a:rPr lang="hu-HU" dirty="0" smtClean="0"/>
              <a:t>)</a:t>
            </a:r>
          </a:p>
          <a:p>
            <a:pPr>
              <a:buNone/>
            </a:pPr>
            <a:r>
              <a:rPr lang="hu-HU" i="1" dirty="0" smtClean="0"/>
              <a:t>- </a:t>
            </a:r>
            <a:r>
              <a:rPr lang="hu-HU" dirty="0" smtClean="0"/>
              <a:t> </a:t>
            </a:r>
            <a:r>
              <a:rPr lang="hu-HU" b="1" i="1" dirty="0"/>
              <a:t>Sumety</a:t>
            </a:r>
            <a:r>
              <a:rPr lang="hu-HU" dirty="0"/>
              <a:t> (</a:t>
            </a:r>
            <a:r>
              <a:rPr lang="hu-HU" dirty="0" smtClean="0"/>
              <a:t>M1) </a:t>
            </a:r>
            <a:r>
              <a:rPr lang="hu-HU" dirty="0"/>
              <a:t>/ </a:t>
            </a:r>
            <a:r>
              <a:rPr lang="hu-HU" b="1" i="1" dirty="0"/>
              <a:t>Šumeće</a:t>
            </a:r>
            <a:r>
              <a:rPr lang="hu-HU" dirty="0"/>
              <a:t> (</a:t>
            </a:r>
            <a:r>
              <a:rPr lang="hu-HU" dirty="0" smtClean="0"/>
              <a:t>M2)</a:t>
            </a:r>
            <a:endParaRPr lang="hu-HU" dirty="0"/>
          </a:p>
          <a:p>
            <a:pPr>
              <a:buNone/>
            </a:pPr>
            <a:r>
              <a:rPr lang="hu-HU" i="1" dirty="0" smtClean="0"/>
              <a:t>- </a:t>
            </a:r>
            <a:r>
              <a:rPr lang="hu-HU" b="1" i="1" dirty="0" smtClean="0"/>
              <a:t>ityindija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smtClean="0"/>
              <a:t>M1) </a:t>
            </a:r>
            <a:r>
              <a:rPr lang="hu-HU" dirty="0"/>
              <a:t>/ </a:t>
            </a:r>
            <a:r>
              <a:rPr lang="hu-HU" b="1" i="1" dirty="0"/>
              <a:t>ityindi</a:t>
            </a:r>
            <a:r>
              <a:rPr lang="hu-HU" dirty="0"/>
              <a:t> (</a:t>
            </a:r>
            <a:r>
              <a:rPr lang="hu-HU" dirty="0" smtClean="0"/>
              <a:t>M2)</a:t>
            </a:r>
            <a:endParaRPr lang="hu-HU" dirty="0"/>
          </a:p>
          <a:p>
            <a:pPr>
              <a:buNone/>
            </a:pPr>
            <a:r>
              <a:rPr lang="hu-HU" dirty="0" smtClean="0"/>
              <a:t>- </a:t>
            </a:r>
            <a:r>
              <a:rPr lang="hu-HU" b="1" i="1" dirty="0" smtClean="0"/>
              <a:t>Jankovitye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smtClean="0"/>
              <a:t>M1/</a:t>
            </a:r>
            <a:r>
              <a:rPr lang="hu-HU" b="1" i="1" dirty="0" smtClean="0"/>
              <a:t>Jankovići</a:t>
            </a:r>
            <a:r>
              <a:rPr lang="hu-HU" dirty="0" smtClean="0"/>
              <a:t> (M2)</a:t>
            </a:r>
            <a:endParaRPr lang="hu-HU" dirty="0"/>
          </a:p>
          <a:p>
            <a:pPr>
              <a:buNone/>
            </a:pPr>
            <a:r>
              <a:rPr lang="hu-HU" i="1" dirty="0" smtClean="0"/>
              <a:t>- </a:t>
            </a:r>
            <a:r>
              <a:rPr lang="hu-HU" b="1" i="1" dirty="0" smtClean="0"/>
              <a:t>Vlasics-</a:t>
            </a:r>
            <a:r>
              <a:rPr lang="hu-HU" i="1" dirty="0" smtClean="0"/>
              <a:t>hegy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smtClean="0"/>
              <a:t>M1) </a:t>
            </a:r>
            <a:r>
              <a:rPr lang="hu-HU" dirty="0"/>
              <a:t>– </a:t>
            </a:r>
            <a:r>
              <a:rPr lang="hu-HU" b="1" i="1" dirty="0"/>
              <a:t>Vlašić-</a:t>
            </a:r>
            <a:r>
              <a:rPr lang="hu-HU" i="1" dirty="0"/>
              <a:t>hegy</a:t>
            </a:r>
            <a:r>
              <a:rPr lang="hu-HU" dirty="0"/>
              <a:t> (</a:t>
            </a:r>
            <a:r>
              <a:rPr lang="hu-HU" dirty="0" smtClean="0"/>
              <a:t>M2)</a:t>
            </a:r>
            <a:endParaRPr lang="hu-HU" dirty="0"/>
          </a:p>
          <a:p>
            <a:pPr>
              <a:buNone/>
            </a:pPr>
            <a:r>
              <a:rPr lang="hu-HU" i="1" dirty="0" smtClean="0"/>
              <a:t>- </a:t>
            </a:r>
            <a:r>
              <a:rPr lang="hu-HU" b="1" i="1" dirty="0" smtClean="0"/>
              <a:t>Karagyorgye</a:t>
            </a:r>
            <a:r>
              <a:rPr lang="hu-HU" i="1" dirty="0" smtClean="0"/>
              <a:t> </a:t>
            </a:r>
            <a:r>
              <a:rPr lang="hu-HU" i="1" dirty="0"/>
              <a:t>felkeléséről</a:t>
            </a:r>
            <a:r>
              <a:rPr lang="hu-HU" dirty="0"/>
              <a:t> (</a:t>
            </a:r>
            <a:r>
              <a:rPr lang="hu-HU" dirty="0" smtClean="0"/>
              <a:t>M1) </a:t>
            </a:r>
            <a:r>
              <a:rPr lang="hu-HU" dirty="0"/>
              <a:t>– </a:t>
            </a:r>
            <a:r>
              <a:rPr lang="hu-HU" b="1" i="1" dirty="0"/>
              <a:t>Karađorđe</a:t>
            </a:r>
            <a:r>
              <a:rPr lang="hu-HU" i="1" dirty="0"/>
              <a:t> felkeléséről</a:t>
            </a:r>
            <a:r>
              <a:rPr lang="hu-HU" dirty="0"/>
              <a:t> (</a:t>
            </a:r>
            <a:r>
              <a:rPr lang="hu-HU" dirty="0" smtClean="0"/>
              <a:t>M2)</a:t>
            </a:r>
            <a:endParaRPr lang="hu-HU" dirty="0"/>
          </a:p>
          <a:p>
            <a:pPr>
              <a:buNone/>
            </a:pPr>
            <a:r>
              <a:rPr lang="hu-HU" i="1" dirty="0" smtClean="0"/>
              <a:t>- </a:t>
            </a:r>
            <a:r>
              <a:rPr lang="hu-HU" b="1" i="1" dirty="0" smtClean="0"/>
              <a:t>szkopljei</a:t>
            </a:r>
            <a:r>
              <a:rPr lang="hu-HU" i="1" dirty="0" smtClean="0"/>
              <a:t> </a:t>
            </a:r>
            <a:r>
              <a:rPr lang="hu-HU" i="1" dirty="0"/>
              <a:t>Szulejmán pasa</a:t>
            </a:r>
            <a:r>
              <a:rPr lang="hu-HU" dirty="0"/>
              <a:t> (</a:t>
            </a:r>
            <a:r>
              <a:rPr lang="hu-HU" dirty="0" smtClean="0"/>
              <a:t>M1) </a:t>
            </a:r>
            <a:r>
              <a:rPr lang="hu-HU" dirty="0"/>
              <a:t>– </a:t>
            </a:r>
            <a:r>
              <a:rPr lang="hu-HU" b="1" i="1" dirty="0"/>
              <a:t>skopljei</a:t>
            </a:r>
            <a:r>
              <a:rPr lang="hu-HU" i="1" dirty="0"/>
              <a:t> Szulejmán pasa</a:t>
            </a:r>
            <a:r>
              <a:rPr lang="hu-HU" dirty="0"/>
              <a:t> (</a:t>
            </a:r>
            <a:r>
              <a:rPr lang="hu-HU" dirty="0" smtClean="0"/>
              <a:t>M2)</a:t>
            </a:r>
            <a:endParaRPr lang="hu-HU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sr-Latn-RS" dirty="0" smtClean="0"/>
              <a:t>Razlike u mađarskim izdanjima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36433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sr-Latn-RS" sz="3900" u="sng" dirty="0" smtClean="0"/>
              <a:t>Transkripcija stranih reči</a:t>
            </a:r>
            <a:endParaRPr lang="en-US" sz="3900" u="sng" dirty="0" smtClean="0"/>
          </a:p>
          <a:p>
            <a:r>
              <a:rPr lang="en-US" i="1" dirty="0" err="1" smtClean="0"/>
              <a:t>čaršija</a:t>
            </a:r>
            <a:r>
              <a:rPr lang="en-US" i="1" dirty="0" smtClean="0"/>
              <a:t> </a:t>
            </a:r>
            <a:r>
              <a:rPr lang="en-US" i="1" dirty="0"/>
              <a:t>– </a:t>
            </a:r>
            <a:r>
              <a:rPr lang="en-US" i="1" dirty="0" err="1"/>
              <a:t>csarsi</a:t>
            </a:r>
            <a:r>
              <a:rPr lang="en-US" b="1" i="1" dirty="0" err="1"/>
              <a:t>j</a:t>
            </a:r>
            <a:r>
              <a:rPr lang="en-US" i="1" dirty="0" err="1"/>
              <a:t>a</a:t>
            </a:r>
            <a:r>
              <a:rPr lang="en-US" dirty="0"/>
              <a:t> (</a:t>
            </a:r>
            <a:r>
              <a:rPr lang="en-US" dirty="0" smtClean="0"/>
              <a:t>M1) </a:t>
            </a:r>
            <a:r>
              <a:rPr lang="en-US" dirty="0"/>
              <a:t>/ </a:t>
            </a:r>
            <a:r>
              <a:rPr lang="en-US" i="1" dirty="0" err="1"/>
              <a:t>csarsia</a:t>
            </a:r>
            <a:r>
              <a:rPr lang="en-US" dirty="0"/>
              <a:t> (</a:t>
            </a:r>
            <a:r>
              <a:rPr lang="en-US" dirty="0" smtClean="0"/>
              <a:t>M2)</a:t>
            </a:r>
            <a:endParaRPr lang="en-US" dirty="0"/>
          </a:p>
          <a:p>
            <a:r>
              <a:rPr lang="en-US" i="1" dirty="0" err="1"/>
              <a:t>ićindija</a:t>
            </a:r>
            <a:r>
              <a:rPr lang="en-US" i="1" dirty="0"/>
              <a:t> – </a:t>
            </a:r>
            <a:r>
              <a:rPr lang="en-US" i="1" dirty="0" err="1"/>
              <a:t>ityindi</a:t>
            </a:r>
            <a:r>
              <a:rPr lang="en-US" b="1" i="1" dirty="0" err="1"/>
              <a:t>ja</a:t>
            </a:r>
            <a:r>
              <a:rPr lang="en-US" dirty="0"/>
              <a:t> (</a:t>
            </a:r>
            <a:r>
              <a:rPr lang="en-US" dirty="0" smtClean="0"/>
              <a:t>M1) </a:t>
            </a:r>
            <a:r>
              <a:rPr lang="en-US" dirty="0"/>
              <a:t>/ </a:t>
            </a:r>
            <a:r>
              <a:rPr lang="en-US" i="1" dirty="0" err="1"/>
              <a:t>ityindi</a:t>
            </a:r>
            <a:r>
              <a:rPr lang="en-US" dirty="0"/>
              <a:t> (</a:t>
            </a:r>
            <a:r>
              <a:rPr lang="en-US" dirty="0" smtClean="0"/>
              <a:t>M2)</a:t>
            </a:r>
            <a:endParaRPr lang="en-US" dirty="0"/>
          </a:p>
          <a:p>
            <a:r>
              <a:rPr lang="en-US" i="1" dirty="0" err="1"/>
              <a:t>nepokrivena</a:t>
            </a:r>
            <a:r>
              <a:rPr lang="en-US" i="1" dirty="0"/>
              <a:t> </a:t>
            </a:r>
            <a:r>
              <a:rPr lang="en-US" i="1" dirty="0" err="1"/>
              <a:t>avlija</a:t>
            </a:r>
            <a:r>
              <a:rPr lang="en-US" i="1" dirty="0"/>
              <a:t>  – </a:t>
            </a:r>
            <a:r>
              <a:rPr lang="en-US" i="1" dirty="0" err="1"/>
              <a:t>fedelten</a:t>
            </a:r>
            <a:r>
              <a:rPr lang="en-US" i="1" dirty="0"/>
              <a:t> </a:t>
            </a:r>
            <a:r>
              <a:rPr lang="en-US" i="1" dirty="0" err="1"/>
              <a:t>udvar</a:t>
            </a:r>
            <a:r>
              <a:rPr lang="en-US" i="1" dirty="0"/>
              <a:t>, </a:t>
            </a:r>
            <a:r>
              <a:rPr lang="en-US" i="1" dirty="0" err="1"/>
              <a:t>az</a:t>
            </a:r>
            <a:r>
              <a:rPr lang="en-US" i="1" dirty="0"/>
              <a:t> </a:t>
            </a:r>
            <a:r>
              <a:rPr lang="en-US" i="1" dirty="0" err="1"/>
              <a:t>avli</a:t>
            </a:r>
            <a:r>
              <a:rPr lang="en-US" b="1" i="1" dirty="0" err="1"/>
              <a:t>ja</a:t>
            </a:r>
            <a:r>
              <a:rPr lang="en-US" dirty="0"/>
              <a:t>... </a:t>
            </a:r>
            <a:r>
              <a:rPr lang="en-US" dirty="0" smtClean="0"/>
              <a:t>(</a:t>
            </a:r>
            <a:r>
              <a:rPr lang="sr-Latn-RS" dirty="0" smtClean="0"/>
              <a:t>M1</a:t>
            </a:r>
            <a:r>
              <a:rPr lang="en-US" dirty="0" smtClean="0"/>
              <a:t>) </a:t>
            </a:r>
            <a:r>
              <a:rPr lang="en-US" dirty="0"/>
              <a:t>/ </a:t>
            </a:r>
            <a:r>
              <a:rPr lang="en-US" i="1" dirty="0" err="1"/>
              <a:t>fedetlen</a:t>
            </a:r>
            <a:r>
              <a:rPr lang="en-US" dirty="0"/>
              <a:t> </a:t>
            </a:r>
            <a:r>
              <a:rPr lang="en-US" i="1" dirty="0" err="1"/>
              <a:t>udvar</a:t>
            </a:r>
            <a:r>
              <a:rPr lang="en-US" i="1" dirty="0"/>
              <a:t>, </a:t>
            </a:r>
            <a:r>
              <a:rPr lang="en-US" i="1" dirty="0" err="1"/>
              <a:t>az</a:t>
            </a:r>
            <a:r>
              <a:rPr lang="en-US" i="1" dirty="0"/>
              <a:t> </a:t>
            </a:r>
            <a:r>
              <a:rPr lang="en-US" i="1" dirty="0" err="1"/>
              <a:t>avli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RS" dirty="0" smtClean="0"/>
              <a:t>M2</a:t>
            </a:r>
            <a:r>
              <a:rPr lang="en-US" dirty="0" smtClean="0"/>
              <a:t>)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ali:</a:t>
            </a:r>
            <a:endParaRPr lang="en-US" dirty="0"/>
          </a:p>
          <a:p>
            <a:r>
              <a:rPr lang="en-US" i="1" dirty="0" err="1"/>
              <a:t>ćilim</a:t>
            </a:r>
            <a:r>
              <a:rPr lang="en-US" i="1" dirty="0"/>
              <a:t> – </a:t>
            </a:r>
            <a:r>
              <a:rPr lang="en-US" b="1" i="1" dirty="0" err="1"/>
              <a:t>k</a:t>
            </a:r>
            <a:r>
              <a:rPr lang="en-US" i="1" dirty="0" err="1"/>
              <a:t>ilim</a:t>
            </a:r>
            <a:r>
              <a:rPr lang="en-US" dirty="0"/>
              <a:t> (</a:t>
            </a:r>
            <a:r>
              <a:rPr lang="en-US" dirty="0" smtClean="0"/>
              <a:t>M)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82528"/>
            <a:ext cx="8229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7901014" cy="59293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to je bilo gotovo isto toliko koliko da je rečeno među ajanima, na Divanu kod vezira</a:t>
            </a:r>
            <a:r>
              <a:rPr lang="vi-VN" dirty="0"/>
              <a:t>. (S-10</a:t>
            </a:r>
            <a:r>
              <a:rPr lang="vi-VN" dirty="0" smtClean="0"/>
              <a:t>)</a:t>
            </a:r>
          </a:p>
          <a:p>
            <a:pPr>
              <a:buNone/>
            </a:pPr>
            <a:r>
              <a:rPr lang="vi-VN" dirty="0" smtClean="0"/>
              <a:t>[...] </a:t>
            </a:r>
            <a:r>
              <a:rPr lang="vi-VN" i="1" dirty="0" smtClean="0"/>
              <a:t>az ugyannyi volt, mintha az ottomán birodalom ajánjai, vezető férfiai, döntöttek volna </a:t>
            </a:r>
            <a:r>
              <a:rPr lang="vi-VN" b="1" i="1" dirty="0" smtClean="0"/>
              <a:t>a vezírnél megtartott Divánon, azaz tanácskozáson</a:t>
            </a:r>
            <a:r>
              <a:rPr lang="vi-VN" b="1" dirty="0" smtClean="0"/>
              <a:t> </a:t>
            </a:r>
            <a:r>
              <a:rPr lang="vi-VN" dirty="0" smtClean="0"/>
              <a:t>(M1-5)</a:t>
            </a:r>
          </a:p>
          <a:p>
            <a:pPr>
              <a:buNone/>
            </a:pPr>
            <a:r>
              <a:rPr lang="vi-VN" dirty="0" smtClean="0"/>
              <a:t>[...] </a:t>
            </a:r>
            <a:r>
              <a:rPr lang="vi-VN" i="1" dirty="0"/>
              <a:t>az ugyannyi volt, mintha az ottomán birodalom ajánjai, vezető férfiai, döntöttek volna </a:t>
            </a:r>
            <a:r>
              <a:rPr lang="vi-VN" b="1" i="1" dirty="0"/>
              <a:t>a Dívánban, azaz a vezírnél megtartott tanácskozáson</a:t>
            </a:r>
            <a:r>
              <a:rPr lang="vi-VN" b="1" dirty="0"/>
              <a:t>. </a:t>
            </a:r>
            <a:r>
              <a:rPr lang="vi-VN" dirty="0"/>
              <a:t>(M2-4</a:t>
            </a:r>
            <a:r>
              <a:rPr lang="vi-VN" dirty="0" smtClean="0"/>
              <a:t>)</a:t>
            </a:r>
            <a:endParaRPr lang="sr-Latn-RS" dirty="0" smtClean="0"/>
          </a:p>
          <a:p>
            <a:pPr>
              <a:buNone/>
            </a:pPr>
            <a:endParaRPr lang="hu-HU" i="1" dirty="0" smtClean="0"/>
          </a:p>
          <a:p>
            <a:pPr>
              <a:buNone/>
            </a:pPr>
            <a:r>
              <a:rPr lang="hu-HU" i="1" dirty="0" smtClean="0"/>
              <a:t>To </a:t>
            </a:r>
            <a:r>
              <a:rPr lang="hu-HU" i="1" dirty="0"/>
              <a:t>se mesto zvalo Sofa</a:t>
            </a:r>
            <a:r>
              <a:rPr lang="hu-HU" dirty="0"/>
              <a:t>. (S-9)</a:t>
            </a:r>
          </a:p>
          <a:p>
            <a:pPr>
              <a:buNone/>
            </a:pPr>
            <a:r>
              <a:rPr lang="hu-HU" i="1" dirty="0"/>
              <a:t>Ezt a helyet </a:t>
            </a:r>
            <a:r>
              <a:rPr lang="hu-HU" b="1" i="1" dirty="0"/>
              <a:t>a travnikiak </a:t>
            </a:r>
            <a:r>
              <a:rPr lang="hu-HU" i="1" dirty="0"/>
              <a:t>szófának nevezték</a:t>
            </a:r>
            <a:r>
              <a:rPr lang="hu-HU" dirty="0"/>
              <a:t>. (M1-5) doslovno: To mesto su Travničani nazivali sofom.</a:t>
            </a:r>
          </a:p>
          <a:p>
            <a:pPr>
              <a:buNone/>
            </a:pPr>
            <a:r>
              <a:rPr lang="hu-HU" i="1" dirty="0"/>
              <a:t>Ezt a helyet </a:t>
            </a:r>
            <a:r>
              <a:rPr lang="hu-HU" b="1" i="1" dirty="0"/>
              <a:t>a travniki </a:t>
            </a:r>
            <a:r>
              <a:rPr lang="hu-HU" i="1" dirty="0"/>
              <a:t>szófának nevezték</a:t>
            </a:r>
            <a:r>
              <a:rPr lang="hu-HU" dirty="0"/>
              <a:t> (M2-4) doslovno: To mesto su nazivali travničkom sofom. 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vi-VN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sr-Latn-RS" dirty="0" smtClean="0"/>
              <a:t>Prevodilački postupci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sr-Latn-RS" sz="3900" u="sng" dirty="0" smtClean="0"/>
              <a:t>Pasiv – aktiv</a:t>
            </a:r>
          </a:p>
          <a:p>
            <a:pPr>
              <a:buNone/>
            </a:pPr>
            <a:r>
              <a:rPr lang="vi-VN" i="1" dirty="0"/>
              <a:t>Oko te lipe i između stena i busenja </a:t>
            </a:r>
            <a:r>
              <a:rPr lang="vi-VN" b="1" i="1" dirty="0"/>
              <a:t>ukljopljene su</a:t>
            </a:r>
            <a:r>
              <a:rPr lang="vi-VN" i="1" dirty="0"/>
              <a:t> niske klupe nepravilna oblika</a:t>
            </a:r>
            <a:r>
              <a:rPr lang="vi-VN" dirty="0"/>
              <a:t> [...] (9)</a:t>
            </a:r>
          </a:p>
          <a:p>
            <a:pPr>
              <a:buNone/>
            </a:pPr>
            <a:r>
              <a:rPr lang="vi-VN" i="1" dirty="0"/>
              <a:t>A hársak körül s a sziklák és cserjék közé alacsony, szabálytalan formájú padokat </a:t>
            </a:r>
            <a:r>
              <a:rPr lang="vi-VN" b="1" i="1" dirty="0"/>
              <a:t>ékeltek</a:t>
            </a:r>
            <a:r>
              <a:rPr lang="vi-VN" dirty="0"/>
              <a:t> [...] (5</a:t>
            </a:r>
            <a:r>
              <a:rPr lang="vi-VN" dirty="0" smtClean="0"/>
              <a:t>)</a:t>
            </a:r>
            <a:endParaRPr lang="sr-Latn-RS" dirty="0" smtClean="0"/>
          </a:p>
          <a:p>
            <a:pPr>
              <a:buNone/>
            </a:pPr>
            <a:r>
              <a:rPr lang="vi-VN" dirty="0" smtClean="0"/>
              <a:t>[...] </a:t>
            </a:r>
            <a:r>
              <a:rPr lang="vi-VN" i="1" dirty="0"/>
              <a:t>što je na Sofi </a:t>
            </a:r>
            <a:r>
              <a:rPr lang="vi-VN" b="1" i="1" dirty="0"/>
              <a:t>rečeno, pretreseno i zaključeno</a:t>
            </a:r>
            <a:r>
              <a:rPr lang="vi-VN" b="1" dirty="0"/>
              <a:t> </a:t>
            </a:r>
            <a:r>
              <a:rPr lang="vi-VN" dirty="0"/>
              <a:t>[...] (10)</a:t>
            </a:r>
          </a:p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amit a szófán </a:t>
            </a:r>
            <a:r>
              <a:rPr lang="vi-VN" b="1" i="1" dirty="0"/>
              <a:t>mondottak, megtárgyaltak és </a:t>
            </a:r>
            <a:r>
              <a:rPr lang="vi-VN" b="1" i="1" dirty="0" smtClean="0"/>
              <a:t>elhatároztak</a:t>
            </a:r>
            <a:r>
              <a:rPr lang="sr-Latn-RS" b="1" i="1" dirty="0" smtClean="0"/>
              <a:t> </a:t>
            </a:r>
            <a:r>
              <a:rPr lang="vi-VN" dirty="0" smtClean="0"/>
              <a:t>[...] </a:t>
            </a:r>
            <a:r>
              <a:rPr lang="vi-VN" dirty="0"/>
              <a:t>(5</a:t>
            </a:r>
            <a:r>
              <a:rPr lang="vi-VN" dirty="0" smtClean="0"/>
              <a:t>)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hu-HU" dirty="0"/>
              <a:t>[...] </a:t>
            </a:r>
            <a:r>
              <a:rPr lang="hu-HU" i="1" dirty="0"/>
              <a:t>pokazujući rukom kako </a:t>
            </a:r>
            <a:r>
              <a:rPr lang="hu-HU" b="1" i="1" dirty="0"/>
              <a:t>se reže </a:t>
            </a:r>
            <a:r>
              <a:rPr lang="hu-HU" i="1" dirty="0"/>
              <a:t>grkljan</a:t>
            </a:r>
            <a:r>
              <a:rPr lang="hu-HU" dirty="0"/>
              <a:t>. (30)</a:t>
            </a:r>
          </a:p>
          <a:p>
            <a:pPr>
              <a:buNone/>
            </a:pPr>
            <a:r>
              <a:rPr lang="hu-HU" dirty="0"/>
              <a:t>[...] </a:t>
            </a:r>
            <a:r>
              <a:rPr lang="hu-HU" i="1" dirty="0"/>
              <a:t>kezükkel mutogatták, hogy </a:t>
            </a:r>
            <a:r>
              <a:rPr lang="hu-HU" b="1" i="1" dirty="0"/>
              <a:t>szokták</a:t>
            </a:r>
            <a:r>
              <a:rPr lang="hu-HU" i="1" dirty="0"/>
              <a:t> valakinek elvágni a torkát</a:t>
            </a:r>
            <a:r>
              <a:rPr lang="hu-HU" dirty="0"/>
              <a:t>. (23) </a:t>
            </a:r>
          </a:p>
          <a:p>
            <a:pPr>
              <a:buNone/>
            </a:pPr>
            <a:endParaRPr lang="vi-VN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68346"/>
          </a:xfrm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4900" dirty="0" smtClean="0"/>
              <a:t>Frazologija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41434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sz="3300" u="sng" dirty="0" smtClean="0"/>
              <a:t>L</a:t>
            </a:r>
            <a:r>
              <a:rPr lang="sr-Latn-RS" sz="3300" u="sng" dirty="0" smtClean="0"/>
              <a:t>eksički sklop različit, značenje odgovara</a:t>
            </a:r>
          </a:p>
          <a:p>
            <a:pPr>
              <a:buNone/>
            </a:pPr>
            <a:r>
              <a:rPr lang="hu-HU" dirty="0" smtClean="0"/>
              <a:t>- [...] </a:t>
            </a:r>
            <a:r>
              <a:rPr lang="hu-HU" i="1" dirty="0"/>
              <a:t>tvrdili su „da veziru vise noge </a:t>
            </a:r>
            <a:r>
              <a:rPr lang="hu-HU" dirty="0"/>
              <a:t>[...]</a:t>
            </a:r>
            <a:r>
              <a:rPr lang="hu-HU" i="1" dirty="0"/>
              <a:t> (</a:t>
            </a:r>
            <a:r>
              <a:rPr lang="hu-HU" dirty="0"/>
              <a:t>49)</a:t>
            </a:r>
          </a:p>
          <a:p>
            <a:pPr>
              <a:buNone/>
            </a:pPr>
            <a:r>
              <a:rPr lang="hu-HU" i="1" dirty="0" smtClean="0"/>
              <a:t>- A </a:t>
            </a:r>
            <a:r>
              <a:rPr lang="hu-HU" i="1" dirty="0"/>
              <a:t>vezírnek kifelé áll a szekere rúdja. </a:t>
            </a:r>
            <a:r>
              <a:rPr lang="hu-HU" dirty="0"/>
              <a:t>(40)</a:t>
            </a:r>
          </a:p>
          <a:p>
            <a:pPr>
              <a:buNone/>
            </a:pPr>
            <a:r>
              <a:rPr lang="hu-HU" i="1" dirty="0" smtClean="0"/>
              <a:t>- Ničija </a:t>
            </a:r>
            <a:r>
              <a:rPr lang="hu-HU" i="1" dirty="0"/>
              <a:t>nije do zore gorila</a:t>
            </a:r>
            <a:r>
              <a:rPr lang="hu-HU" dirty="0"/>
              <a:t> [...] (12)</a:t>
            </a:r>
          </a:p>
          <a:p>
            <a:pPr>
              <a:buFontTx/>
              <a:buChar char="-"/>
            </a:pPr>
            <a:r>
              <a:rPr lang="hu-HU" i="1" dirty="0" smtClean="0"/>
              <a:t>Senki </a:t>
            </a:r>
            <a:r>
              <a:rPr lang="hu-HU" i="1" dirty="0"/>
              <a:t>fája nem nőtt meg az égig </a:t>
            </a:r>
            <a:r>
              <a:rPr lang="hu-HU" dirty="0"/>
              <a:t>[...] (8</a:t>
            </a:r>
            <a:r>
              <a:rPr lang="hu-HU" dirty="0" smtClean="0"/>
              <a:t>)</a:t>
            </a:r>
          </a:p>
          <a:p>
            <a:pPr>
              <a:buFontTx/>
              <a:buChar char="-"/>
            </a:pPr>
            <a:endParaRPr lang="hu-HU" dirty="0" smtClean="0"/>
          </a:p>
          <a:p>
            <a:r>
              <a:rPr lang="hu-HU" sz="3300" u="sng" dirty="0" smtClean="0"/>
              <a:t>Delimično </a:t>
            </a:r>
            <a:r>
              <a:rPr lang="hu-HU" sz="3300" u="sng" dirty="0" smtClean="0"/>
              <a:t>podudaranje leksičkog sklopa</a:t>
            </a:r>
            <a:endParaRPr lang="hu-HU" sz="3300" u="sng" dirty="0" smtClean="0"/>
          </a:p>
          <a:p>
            <a:pPr>
              <a:buNone/>
            </a:pPr>
            <a:r>
              <a:rPr lang="hu-HU" i="1" dirty="0" smtClean="0"/>
              <a:t>- Jedno </a:t>
            </a:r>
            <a:r>
              <a:rPr lang="hu-HU" i="1" dirty="0"/>
              <a:t>šarov, drugi garov. Ono pas a ovo mu brat</a:t>
            </a:r>
            <a:r>
              <a:rPr lang="hu-HU" dirty="0"/>
              <a:t>. (102)</a:t>
            </a:r>
          </a:p>
          <a:p>
            <a:pPr>
              <a:buNone/>
            </a:pPr>
            <a:r>
              <a:rPr lang="hu-HU" i="1" dirty="0" smtClean="0"/>
              <a:t>- Egyik </a:t>
            </a:r>
            <a:r>
              <a:rPr lang="hu-HU" i="1" dirty="0"/>
              <a:t>kutya, másik eb, hasonszőrű mind a kettő</a:t>
            </a:r>
            <a:r>
              <a:rPr lang="hu-HU" dirty="0"/>
              <a:t>. (87)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bo-sa-munj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000" y="0"/>
            <a:ext cx="1026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effectLst>
            <a:glow rad="63500">
              <a:schemeClr val="accent3">
                <a:alpha val="45000"/>
                <a:satMod val="120000"/>
              </a:schemeClr>
            </a:glo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4900" dirty="0" smtClean="0"/>
              <a:t>Frazologija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34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sr-Latn-RS" sz="4000" u="sng" dirty="0" smtClean="0"/>
              <a:t>Doslovni prevodi</a:t>
            </a:r>
          </a:p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da </a:t>
            </a:r>
            <a:r>
              <a:rPr lang="vi-VN" b="1" i="1" dirty="0"/>
              <a:t>ne žalimo za živa hadžije</a:t>
            </a:r>
            <a:r>
              <a:rPr lang="vi-VN" i="1" dirty="0"/>
              <a:t> – što no se kaže..</a:t>
            </a:r>
            <a:r>
              <a:rPr lang="vi-VN" dirty="0"/>
              <a:t> (12)</a:t>
            </a:r>
          </a:p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el </a:t>
            </a:r>
            <a:r>
              <a:rPr lang="vi-VN" b="1" i="1" dirty="0"/>
              <a:t>ne sirassuk még életében a hadzsit</a:t>
            </a:r>
            <a:r>
              <a:rPr lang="vi-VN" i="1" dirty="0"/>
              <a:t>, ahogy mondani szokták</a:t>
            </a:r>
            <a:r>
              <a:rPr lang="vi-VN" dirty="0"/>
              <a:t> (7)</a:t>
            </a:r>
          </a:p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mi smo </a:t>
            </a:r>
            <a:r>
              <a:rPr lang="vi-VN" b="1" i="1" dirty="0"/>
              <a:t>svakom dosad u leđa pogledali</a:t>
            </a:r>
            <a:r>
              <a:rPr lang="vi-VN" i="1" dirty="0"/>
              <a:t>, pa ćemo i njima </a:t>
            </a:r>
            <a:r>
              <a:rPr lang="vi-VN" dirty="0"/>
              <a:t>[...] (12)</a:t>
            </a:r>
          </a:p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eddig </a:t>
            </a:r>
            <a:r>
              <a:rPr lang="vi-VN" b="1" i="1" dirty="0"/>
              <a:t>mindenkinek megláttuk a hátát</a:t>
            </a:r>
            <a:r>
              <a:rPr lang="vi-VN" i="1" dirty="0"/>
              <a:t>, s ha éppen jönnek, meglátjuk majd az övékét is</a:t>
            </a:r>
            <a:r>
              <a:rPr lang="vi-VN" dirty="0"/>
              <a:t>. (8)</a:t>
            </a:r>
          </a:p>
          <a:p>
            <a:pPr>
              <a:buNone/>
            </a:pPr>
            <a:r>
              <a:rPr lang="vi-VN" i="1" dirty="0"/>
              <a:t>Pas laje, a karavan prolazi.</a:t>
            </a:r>
            <a:r>
              <a:rPr lang="vi-VN" dirty="0"/>
              <a:t> (37)</a:t>
            </a:r>
          </a:p>
          <a:p>
            <a:pPr>
              <a:buNone/>
            </a:pPr>
            <a:r>
              <a:rPr lang="vi-VN" b="1" i="1" dirty="0"/>
              <a:t>A kutya ugat, a karaván halad</a:t>
            </a:r>
            <a:r>
              <a:rPr lang="vi-VN" dirty="0"/>
              <a:t>. (30)</a:t>
            </a:r>
          </a:p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stvar treba uzeti i platiti ili „</a:t>
            </a:r>
            <a:r>
              <a:rPr lang="vi-VN" b="1" i="1" dirty="0"/>
              <a:t>poljubiti pa ostaviti</a:t>
            </a:r>
            <a:r>
              <a:rPr lang="vi-VN" dirty="0"/>
              <a:t>“. (248)</a:t>
            </a:r>
          </a:p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a holmit át kell venni és fizetni, vagy pedig „</a:t>
            </a:r>
            <a:r>
              <a:rPr lang="vi-VN" b="1" i="1" dirty="0"/>
              <a:t>megcsókolni és otthagyni</a:t>
            </a:r>
            <a:r>
              <a:rPr lang="vi-VN" i="1" dirty="0"/>
              <a:t>“.</a:t>
            </a:r>
            <a:r>
              <a:rPr lang="vi-VN" dirty="0"/>
              <a:t> (219)</a:t>
            </a:r>
          </a:p>
          <a:p>
            <a:pPr>
              <a:buNone/>
            </a:pPr>
            <a:r>
              <a:rPr lang="vi-VN" dirty="0"/>
              <a:t>[...] </a:t>
            </a:r>
            <a:r>
              <a:rPr lang="vi-VN" i="1" dirty="0"/>
              <a:t>o kome nisu ništa znali, osim da je „</a:t>
            </a:r>
            <a:r>
              <a:rPr lang="vi-VN" b="1" i="1" dirty="0"/>
              <a:t>postao težak zemlji</a:t>
            </a:r>
            <a:r>
              <a:rPr lang="vi-VN" i="1" dirty="0"/>
              <a:t>”</a:t>
            </a:r>
            <a:r>
              <a:rPr lang="vi-VN" dirty="0"/>
              <a:t> [...] </a:t>
            </a:r>
            <a:r>
              <a:rPr lang="vi-VN" dirty="0" smtClean="0"/>
              <a:t>(429</a:t>
            </a:r>
            <a:r>
              <a:rPr lang="vi-VN" dirty="0" smtClean="0"/>
              <a:t>)</a:t>
            </a:r>
            <a:endParaRPr lang="sr-Latn-RS" dirty="0" smtClean="0"/>
          </a:p>
          <a:p>
            <a:pPr>
              <a:buNone/>
            </a:pPr>
            <a:r>
              <a:rPr lang="hu-HU" dirty="0"/>
              <a:t>[...] </a:t>
            </a:r>
            <a:r>
              <a:rPr lang="hu-HU" i="1" dirty="0">
                <a:latin typeface="Times New Roman" pitchFamily="18" charset="0"/>
                <a:cs typeface="Times New Roman" pitchFamily="18" charset="0"/>
              </a:rPr>
              <a:t>akiről csak annyit tudtak, hogy „</a:t>
            </a:r>
            <a:r>
              <a:rPr lang="hu-HU" b="1" i="1" dirty="0">
                <a:latin typeface="Times New Roman" pitchFamily="18" charset="0"/>
                <a:cs typeface="Times New Roman" pitchFamily="18" charset="0"/>
              </a:rPr>
              <a:t>nehéz lett a földnek</a:t>
            </a:r>
            <a:r>
              <a:rPr lang="hu-HU" i="1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/>
              <a:t>[...] </a:t>
            </a:r>
            <a:r>
              <a:rPr lang="hu-HU" dirty="0" smtClean="0"/>
              <a:t>(381</a:t>
            </a:r>
            <a:r>
              <a:rPr lang="hu-HU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1526</Words>
  <Application>Microsoft Office PowerPoint</Application>
  <PresentationFormat>On-screen Show (4:3)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Oluja nad dolinom ili  Travnička hronika</vt:lpstr>
      <vt:lpstr>Izdanja romana na mađarskom jeziku</vt:lpstr>
      <vt:lpstr>Naslovi na drugim jezicima</vt:lpstr>
      <vt:lpstr>Razlike u mađarskim izdanjima</vt:lpstr>
      <vt:lpstr>Razlike u mađarskim izdanjima</vt:lpstr>
      <vt:lpstr>Slide 6</vt:lpstr>
      <vt:lpstr>Prevodilački postupci</vt:lpstr>
      <vt:lpstr> Frazologija </vt:lpstr>
      <vt:lpstr> Frazologija </vt:lpstr>
      <vt:lpstr>Omaške, greške</vt:lpstr>
      <vt:lpstr>Greška u licu </vt:lpstr>
      <vt:lpstr>Ponavljanja</vt:lpstr>
      <vt:lpstr>Doslovni prevodi</vt:lpstr>
      <vt:lpstr>Sintetičnost - analitičnost</vt:lpstr>
      <vt:lpstr>Upotreba glagolskih prefiksa</vt:lpstr>
      <vt:lpstr>Nepotrebna upotreba stranih reči</vt:lpstr>
      <vt:lpstr>Stilski neadekvatne reči</vt:lpstr>
      <vt:lpstr>Nepreciznost u odabiru leksike</vt:lpstr>
      <vt:lpstr>Red reči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Oluja nad dolinom  ili Travnička hronika</dc:title>
  <dc:creator>ANDREA</dc:creator>
  <cp:lastModifiedBy>ANDREA</cp:lastModifiedBy>
  <cp:revision>19</cp:revision>
  <dcterms:created xsi:type="dcterms:W3CDTF">2013-09-29T12:48:24Z</dcterms:created>
  <dcterms:modified xsi:type="dcterms:W3CDTF">2013-09-29T19:51:46Z</dcterms:modified>
</cp:coreProperties>
</file>